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tags/tag1.xml" ContentType="application/vnd.openxmlformats-officedocument.presentationml.tags+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807" r:id="rId2"/>
    <p:sldId id="920" r:id="rId3"/>
    <p:sldId id="901" r:id="rId4"/>
    <p:sldId id="713" r:id="rId5"/>
    <p:sldId id="903" r:id="rId6"/>
    <p:sldId id="916" r:id="rId7"/>
    <p:sldId id="917" r:id="rId8"/>
    <p:sldId id="918" r:id="rId9"/>
    <p:sldId id="919" r:id="rId10"/>
    <p:sldId id="952" r:id="rId11"/>
    <p:sldId id="770" r:id="rId12"/>
    <p:sldId id="737" r:id="rId13"/>
    <p:sldId id="909" r:id="rId14"/>
    <p:sldId id="910" r:id="rId15"/>
    <p:sldId id="761" r:id="rId16"/>
    <p:sldId id="902" r:id="rId17"/>
    <p:sldId id="911" r:id="rId18"/>
    <p:sldId id="865" r:id="rId19"/>
    <p:sldId id="813" r:id="rId20"/>
    <p:sldId id="798" r:id="rId21"/>
    <p:sldId id="828" r:id="rId22"/>
    <p:sldId id="829" r:id="rId23"/>
    <p:sldId id="810" r:id="rId24"/>
    <p:sldId id="831" r:id="rId25"/>
    <p:sldId id="832" r:id="rId26"/>
    <p:sldId id="793" r:id="rId27"/>
    <p:sldId id="962" r:id="rId28"/>
    <p:sldId id="964" r:id="rId29"/>
    <p:sldId id="787" r:id="rId30"/>
    <p:sldId id="968" r:id="rId31"/>
    <p:sldId id="961" r:id="rId32"/>
    <p:sldId id="985" r:id="rId33"/>
    <p:sldId id="921" r:id="rId34"/>
    <p:sldId id="922" r:id="rId35"/>
    <p:sldId id="923" r:id="rId36"/>
    <p:sldId id="924" r:id="rId37"/>
    <p:sldId id="925" r:id="rId38"/>
    <p:sldId id="926" r:id="rId39"/>
    <p:sldId id="927" r:id="rId40"/>
    <p:sldId id="928" r:id="rId41"/>
    <p:sldId id="929" r:id="rId42"/>
    <p:sldId id="930" r:id="rId43"/>
    <p:sldId id="931" r:id="rId44"/>
    <p:sldId id="932" r:id="rId45"/>
    <p:sldId id="989" r:id="rId46"/>
    <p:sldId id="969" r:id="rId47"/>
    <p:sldId id="970" r:id="rId48"/>
    <p:sldId id="971" r:id="rId49"/>
    <p:sldId id="972" r:id="rId50"/>
    <p:sldId id="973" r:id="rId51"/>
    <p:sldId id="974" r:id="rId52"/>
    <p:sldId id="975" r:id="rId53"/>
    <p:sldId id="976" r:id="rId54"/>
    <p:sldId id="977" r:id="rId55"/>
    <p:sldId id="978" r:id="rId56"/>
    <p:sldId id="979" r:id="rId57"/>
    <p:sldId id="990" r:id="rId58"/>
    <p:sldId id="834" r:id="rId59"/>
    <p:sldId id="954" r:id="rId60"/>
    <p:sldId id="955" r:id="rId61"/>
    <p:sldId id="957" r:id="rId62"/>
    <p:sldId id="958" r:id="rId63"/>
    <p:sldId id="959" r:id="rId64"/>
    <p:sldId id="986" r:id="rId65"/>
    <p:sldId id="836" r:id="rId66"/>
    <p:sldId id="947" r:id="rId67"/>
    <p:sldId id="944" r:id="rId68"/>
    <p:sldId id="945" r:id="rId69"/>
    <p:sldId id="946" r:id="rId70"/>
    <p:sldId id="987" r:id="rId71"/>
    <p:sldId id="837" r:id="rId72"/>
    <p:sldId id="933" r:id="rId73"/>
    <p:sldId id="935" r:id="rId74"/>
    <p:sldId id="936" r:id="rId75"/>
    <p:sldId id="937" r:id="rId76"/>
    <p:sldId id="938" r:id="rId77"/>
    <p:sldId id="939" r:id="rId78"/>
    <p:sldId id="981" r:id="rId79"/>
    <p:sldId id="942" r:id="rId80"/>
    <p:sldId id="988" r:id="rId81"/>
    <p:sldId id="948" r:id="rId82"/>
    <p:sldId id="984" r:id="rId83"/>
    <p:sldId id="949" r:id="rId84"/>
    <p:sldId id="838" r:id="rId85"/>
    <p:sldId id="951" r:id="rId86"/>
    <p:sldId id="839" r:id="rId87"/>
    <p:sldId id="820" r:id="rId88"/>
    <p:sldId id="851" r:id="rId89"/>
    <p:sldId id="853" r:id="rId90"/>
    <p:sldId id="854" r:id="rId91"/>
    <p:sldId id="855" r:id="rId92"/>
    <p:sldId id="849" r:id="rId93"/>
    <p:sldId id="812" r:id="rId94"/>
    <p:sldId id="843" r:id="rId95"/>
    <p:sldId id="845" r:id="rId96"/>
    <p:sldId id="983" r:id="rId97"/>
    <p:sldId id="790" r:id="rId98"/>
    <p:sldId id="791" r:id="rId99"/>
  </p:sldIdLst>
  <p:sldSz cx="11880850" cy="7164388"/>
  <p:notesSz cx="6797675" cy="9926638"/>
  <p:defaultTextStyle>
    <a:defPPr>
      <a:defRPr lang="ru-RU"/>
    </a:defPPr>
    <a:lvl1pPr marL="0" algn="l" defTabSz="1042569" rtl="0" eaLnBrk="1" latinLnBrk="0" hangingPunct="1">
      <a:defRPr sz="2100" kern="1200">
        <a:solidFill>
          <a:schemeClr val="tx1"/>
        </a:solidFill>
        <a:latin typeface="+mn-lt"/>
        <a:ea typeface="+mn-ea"/>
        <a:cs typeface="+mn-cs"/>
      </a:defRPr>
    </a:lvl1pPr>
    <a:lvl2pPr marL="521284" algn="l" defTabSz="1042569" rtl="0" eaLnBrk="1" latinLnBrk="0" hangingPunct="1">
      <a:defRPr sz="2100" kern="1200">
        <a:solidFill>
          <a:schemeClr val="tx1"/>
        </a:solidFill>
        <a:latin typeface="+mn-lt"/>
        <a:ea typeface="+mn-ea"/>
        <a:cs typeface="+mn-cs"/>
      </a:defRPr>
    </a:lvl2pPr>
    <a:lvl3pPr marL="1042569" algn="l" defTabSz="1042569" rtl="0" eaLnBrk="1" latinLnBrk="0" hangingPunct="1">
      <a:defRPr sz="2100" kern="1200">
        <a:solidFill>
          <a:schemeClr val="tx1"/>
        </a:solidFill>
        <a:latin typeface="+mn-lt"/>
        <a:ea typeface="+mn-ea"/>
        <a:cs typeface="+mn-cs"/>
      </a:defRPr>
    </a:lvl3pPr>
    <a:lvl4pPr marL="1563853" algn="l" defTabSz="1042569" rtl="0" eaLnBrk="1" latinLnBrk="0" hangingPunct="1">
      <a:defRPr sz="2100" kern="1200">
        <a:solidFill>
          <a:schemeClr val="tx1"/>
        </a:solidFill>
        <a:latin typeface="+mn-lt"/>
        <a:ea typeface="+mn-ea"/>
        <a:cs typeface="+mn-cs"/>
      </a:defRPr>
    </a:lvl4pPr>
    <a:lvl5pPr marL="2085137" algn="l" defTabSz="1042569" rtl="0" eaLnBrk="1" latinLnBrk="0" hangingPunct="1">
      <a:defRPr sz="2100" kern="1200">
        <a:solidFill>
          <a:schemeClr val="tx1"/>
        </a:solidFill>
        <a:latin typeface="+mn-lt"/>
        <a:ea typeface="+mn-ea"/>
        <a:cs typeface="+mn-cs"/>
      </a:defRPr>
    </a:lvl5pPr>
    <a:lvl6pPr marL="2606422" algn="l" defTabSz="1042569" rtl="0" eaLnBrk="1" latinLnBrk="0" hangingPunct="1">
      <a:defRPr sz="2100" kern="1200">
        <a:solidFill>
          <a:schemeClr val="tx1"/>
        </a:solidFill>
        <a:latin typeface="+mn-lt"/>
        <a:ea typeface="+mn-ea"/>
        <a:cs typeface="+mn-cs"/>
      </a:defRPr>
    </a:lvl6pPr>
    <a:lvl7pPr marL="3127706" algn="l" defTabSz="1042569" rtl="0" eaLnBrk="1" latinLnBrk="0" hangingPunct="1">
      <a:defRPr sz="2100" kern="1200">
        <a:solidFill>
          <a:schemeClr val="tx1"/>
        </a:solidFill>
        <a:latin typeface="+mn-lt"/>
        <a:ea typeface="+mn-ea"/>
        <a:cs typeface="+mn-cs"/>
      </a:defRPr>
    </a:lvl7pPr>
    <a:lvl8pPr marL="3648990" algn="l" defTabSz="1042569" rtl="0" eaLnBrk="1" latinLnBrk="0" hangingPunct="1">
      <a:defRPr sz="2100" kern="1200">
        <a:solidFill>
          <a:schemeClr val="tx1"/>
        </a:solidFill>
        <a:latin typeface="+mn-lt"/>
        <a:ea typeface="+mn-ea"/>
        <a:cs typeface="+mn-cs"/>
      </a:defRPr>
    </a:lvl8pPr>
    <a:lvl9pPr marL="4170275" algn="l" defTabSz="104256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7">
          <p15:clr>
            <a:srgbClr val="A4A3A4"/>
          </p15:clr>
        </p15:guide>
        <p15:guide id="2" pos="3743">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initials="E" lastIdx="4" clrIdx="0"/>
  <p:cmAuthor id="1" name="Asus"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5" autoAdjust="0"/>
    <p:restoredTop sz="94058" autoAdjust="0"/>
  </p:normalViewPr>
  <p:slideViewPr>
    <p:cSldViewPr>
      <p:cViewPr varScale="1">
        <p:scale>
          <a:sx n="79" d="100"/>
          <a:sy n="79" d="100"/>
        </p:scale>
        <p:origin x="1166" y="82"/>
      </p:cViewPr>
      <p:guideLst>
        <p:guide orient="horz" pos="2257"/>
        <p:guide pos="3743"/>
      </p:guideLst>
    </p:cSldViewPr>
  </p:slideViewPr>
  <p:notesTextViewPr>
    <p:cViewPr>
      <p:scale>
        <a:sx n="100" d="100"/>
        <a:sy n="100" d="100"/>
      </p:scale>
      <p:origin x="0" y="0"/>
    </p:cViewPr>
  </p:notesTextViewPr>
  <p:sorterViewPr>
    <p:cViewPr>
      <p:scale>
        <a:sx n="50" d="100"/>
        <a:sy n="50" d="100"/>
      </p:scale>
      <p:origin x="0" y="676"/>
    </p:cViewPr>
  </p:sorterViewPr>
  <p:notesViewPr>
    <p:cSldViewPr>
      <p:cViewPr varScale="1">
        <p:scale>
          <a:sx n="61" d="100"/>
          <a:sy n="61" d="100"/>
        </p:scale>
        <p:origin x="3254" y="67"/>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1.4556397182289934E-2"/>
          <c:y val="0.10078580047753979"/>
          <c:w val="0.85058338873308759"/>
          <c:h val="0.8100906297871614"/>
        </c:manualLayout>
      </c:layout>
      <c:barChart>
        <c:barDir val="col"/>
        <c:grouping val="clustered"/>
        <c:varyColors val="0"/>
        <c:ser>
          <c:idx val="0"/>
          <c:order val="0"/>
          <c:tx>
            <c:strRef>
              <c:f>Лист1!$B$1</c:f>
              <c:strCache>
                <c:ptCount val="1"/>
                <c:pt idx="0">
                  <c:v>Информация об участниках апробации</c:v>
                </c:pt>
              </c:strCache>
            </c:strRef>
          </c:tx>
          <c:invertIfNegative val="0"/>
          <c:cat>
            <c:strRef>
              <c:f>Лист1!$A$2:$A$25</c:f>
              <c:strCache>
                <c:ptCount val="24"/>
                <c:pt idx="0">
                  <c:v>Владимирская область</c:v>
                </c:pt>
                <c:pt idx="1">
                  <c:v>Забайкальский край</c:v>
                </c:pt>
                <c:pt idx="2">
                  <c:v>Ивановская область</c:v>
                </c:pt>
                <c:pt idx="3">
                  <c:v>Иркутская область</c:v>
                </c:pt>
                <c:pt idx="4">
                  <c:v>Кемеровская область</c:v>
                </c:pt>
                <c:pt idx="5">
                  <c:v>Краснодарский край</c:v>
                </c:pt>
                <c:pt idx="6">
                  <c:v>Красноярский край</c:v>
                </c:pt>
                <c:pt idx="7">
                  <c:v>Московская область</c:v>
                </c:pt>
                <c:pt idx="8">
                  <c:v>Новосибирская область</c:v>
                </c:pt>
                <c:pt idx="9">
                  <c:v>Омская область</c:v>
                </c:pt>
                <c:pt idx="10">
                  <c:v>Приморский край</c:v>
                </c:pt>
                <c:pt idx="11">
                  <c:v>Псковская область</c:v>
                </c:pt>
                <c:pt idx="12">
                  <c:v>Республика Алтай</c:v>
                </c:pt>
                <c:pt idx="13">
                  <c:v>Республика Татарстан</c:v>
                </c:pt>
                <c:pt idx="14">
                  <c:v>Ростовская область</c:v>
                </c:pt>
                <c:pt idx="15">
                  <c:v>Санкт-Петербург</c:v>
                </c:pt>
                <c:pt idx="16">
                  <c:v>Сахалинская область</c:v>
                </c:pt>
                <c:pt idx="17">
                  <c:v>Свердловская область</c:v>
                </c:pt>
                <c:pt idx="18">
                  <c:v>Смоленская область</c:v>
                </c:pt>
                <c:pt idx="19">
                  <c:v>Тамбовская область</c:v>
                </c:pt>
                <c:pt idx="20">
                  <c:v>Тверская область</c:v>
                </c:pt>
                <c:pt idx="21">
                  <c:v>Чеченская республика</c:v>
                </c:pt>
                <c:pt idx="22">
                  <c:v>Ямало-Ненецкий АО</c:v>
                </c:pt>
                <c:pt idx="23">
                  <c:v>Ярославская область</c:v>
                </c:pt>
              </c:strCache>
            </c:strRef>
          </c:cat>
          <c:val>
            <c:numRef>
              <c:f>Лист1!$B$2:$B$25</c:f>
              <c:numCache>
                <c:formatCode>General</c:formatCode>
                <c:ptCount val="24"/>
                <c:pt idx="0">
                  <c:v>50</c:v>
                </c:pt>
                <c:pt idx="1">
                  <c:v>10</c:v>
                </c:pt>
                <c:pt idx="2">
                  <c:v>10</c:v>
                </c:pt>
                <c:pt idx="3">
                  <c:v>10</c:v>
                </c:pt>
                <c:pt idx="4">
                  <c:v>76</c:v>
                </c:pt>
                <c:pt idx="5">
                  <c:v>10</c:v>
                </c:pt>
                <c:pt idx="6">
                  <c:v>10</c:v>
                </c:pt>
                <c:pt idx="7">
                  <c:v>20</c:v>
                </c:pt>
                <c:pt idx="8">
                  <c:v>12</c:v>
                </c:pt>
                <c:pt idx="9">
                  <c:v>10</c:v>
                </c:pt>
                <c:pt idx="10">
                  <c:v>4</c:v>
                </c:pt>
                <c:pt idx="11">
                  <c:v>10</c:v>
                </c:pt>
                <c:pt idx="12">
                  <c:v>10</c:v>
                </c:pt>
                <c:pt idx="13">
                  <c:v>17</c:v>
                </c:pt>
                <c:pt idx="14">
                  <c:v>12</c:v>
                </c:pt>
                <c:pt idx="15">
                  <c:v>10</c:v>
                </c:pt>
                <c:pt idx="16">
                  <c:v>10</c:v>
                </c:pt>
                <c:pt idx="17">
                  <c:v>10</c:v>
                </c:pt>
                <c:pt idx="18">
                  <c:v>10</c:v>
                </c:pt>
                <c:pt idx="19">
                  <c:v>10</c:v>
                </c:pt>
                <c:pt idx="20">
                  <c:v>10</c:v>
                </c:pt>
                <c:pt idx="21">
                  <c:v>1</c:v>
                </c:pt>
                <c:pt idx="22">
                  <c:v>10</c:v>
                </c:pt>
                <c:pt idx="23">
                  <c:v>12</c:v>
                </c:pt>
              </c:numCache>
            </c:numRef>
          </c:val>
          <c:extLst>
            <c:ext xmlns:c16="http://schemas.microsoft.com/office/drawing/2014/chart" uri="{C3380CC4-5D6E-409C-BE32-E72D297353CC}">
              <c16:uniqueId val="{00000000-72DB-4A12-B439-9F96E400892A}"/>
            </c:ext>
          </c:extLst>
        </c:ser>
        <c:dLbls>
          <c:showLegendKey val="0"/>
          <c:showVal val="0"/>
          <c:showCatName val="0"/>
          <c:showSerName val="0"/>
          <c:showPercent val="0"/>
          <c:showBubbleSize val="0"/>
        </c:dLbls>
        <c:gapWidth val="150"/>
        <c:axId val="57882880"/>
        <c:axId val="57909248"/>
      </c:barChart>
      <c:catAx>
        <c:axId val="57882880"/>
        <c:scaling>
          <c:orientation val="minMax"/>
        </c:scaling>
        <c:delete val="0"/>
        <c:axPos val="b"/>
        <c:numFmt formatCode="General" sourceLinked="0"/>
        <c:majorTickMark val="out"/>
        <c:minorTickMark val="none"/>
        <c:tickLblPos val="nextTo"/>
        <c:txPr>
          <a:bodyPr/>
          <a:lstStyle/>
          <a:p>
            <a:pPr>
              <a:defRPr b="1">
                <a:solidFill>
                  <a:schemeClr val="accent1">
                    <a:lumMod val="50000"/>
                  </a:schemeClr>
                </a:solidFill>
                <a:effectLst>
                  <a:outerShdw blurRad="38100" dist="38100" dir="2700000" algn="tl">
                    <a:srgbClr val="000000">
                      <a:alpha val="43137"/>
                    </a:srgbClr>
                  </a:outerShdw>
                </a:effectLst>
              </a:defRPr>
            </a:pPr>
            <a:endParaRPr lang="ru-RU"/>
          </a:p>
        </c:txPr>
        <c:crossAx val="57909248"/>
        <c:crosses val="autoZero"/>
        <c:auto val="1"/>
        <c:lblAlgn val="ctr"/>
        <c:lblOffset val="100"/>
        <c:noMultiLvlLbl val="0"/>
      </c:catAx>
      <c:valAx>
        <c:axId val="57909248"/>
        <c:scaling>
          <c:orientation val="minMax"/>
        </c:scaling>
        <c:delete val="0"/>
        <c:axPos val="l"/>
        <c:majorGridlines/>
        <c:numFmt formatCode="General" sourceLinked="1"/>
        <c:majorTickMark val="out"/>
        <c:minorTickMark val="none"/>
        <c:tickLblPos val="nextTo"/>
        <c:crossAx val="5788288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diagrams/_rels/data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png"/></Relationships>
</file>

<file path=ppt/diagrams/_rels/drawing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1C3AE-25E0-4F33-8AF6-535D98BD3C4A}"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ru-RU"/>
        </a:p>
      </dgm:t>
    </dgm:pt>
    <dgm:pt modelId="{403DA7B7-41B2-4CEC-8C1A-3100BFCE0E63}">
      <dgm:prSet phldrT="[Текст]" custT="1"/>
      <dgm:spPr>
        <a:solidFill>
          <a:schemeClr val="accent6">
            <a:lumMod val="50000"/>
          </a:schemeClr>
        </a:solidFill>
      </dgm:spPr>
      <dgm:t>
        <a:bodyPr/>
        <a:lstStyle/>
        <a:p>
          <a:r>
            <a:rPr lang="ru-RU" sz="2800" b="1" dirty="0" smtClean="0">
              <a:latin typeface="Arial" panose="020B0604020202020204" pitchFamily="34" charset="0"/>
              <a:cs typeface="Arial" panose="020B0604020202020204" pitchFamily="34" charset="0"/>
            </a:rPr>
            <a:t>Основной вопрос исследования </a:t>
          </a:r>
          <a:r>
            <a:rPr lang="en-US" sz="2800" b="1" dirty="0" smtClean="0">
              <a:latin typeface="Arial" panose="020B0604020202020204" pitchFamily="34" charset="0"/>
              <a:cs typeface="Arial" panose="020B0604020202020204" pitchFamily="34" charset="0"/>
            </a:rPr>
            <a:t>PISA</a:t>
          </a:r>
          <a:endParaRPr lang="ru-RU" sz="2800" b="1" dirty="0">
            <a:latin typeface="Arial" panose="020B0604020202020204" pitchFamily="34" charset="0"/>
            <a:cs typeface="Arial" panose="020B0604020202020204" pitchFamily="34" charset="0"/>
          </a:endParaRPr>
        </a:p>
      </dgm:t>
    </dgm:pt>
    <dgm:pt modelId="{1FE475FA-BE0F-4F49-AF37-78E72DCA3703}" type="parTrans" cxnId="{D0475CC4-ACEB-4C51-ACBC-B6497897A981}">
      <dgm:prSet/>
      <dgm:spPr/>
      <dgm:t>
        <a:bodyPr/>
        <a:lstStyle/>
        <a:p>
          <a:endParaRPr lang="ru-RU"/>
        </a:p>
      </dgm:t>
    </dgm:pt>
    <dgm:pt modelId="{DA4D5FC8-D8A5-418A-9B7E-ED86EE4432E1}" type="sibTrans" cxnId="{D0475CC4-ACEB-4C51-ACBC-B6497897A981}">
      <dgm:prSet/>
      <dgm:spPr/>
      <dgm:t>
        <a:bodyPr/>
        <a:lstStyle/>
        <a:p>
          <a:endParaRPr lang="ru-RU"/>
        </a:p>
      </dgm:t>
    </dgm:pt>
    <dgm:pt modelId="{6DADEA65-A08C-4FEB-84FF-0C44FA1631ED}">
      <dgm:prSet phldrT="[Текст]" custT="1"/>
      <dgm:spPr/>
      <dgm:t>
        <a:bodyPr/>
        <a:lstStyle/>
        <a:p>
          <a:r>
            <a:rPr lang="ru-RU" sz="2000" dirty="0" smtClean="0">
              <a:latin typeface="Arial" panose="020B0604020202020204" pitchFamily="34" charset="0"/>
              <a:cs typeface="Arial" panose="020B0604020202020204" pitchFamily="34" charset="0"/>
            </a:rPr>
            <a:t>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a:t>
          </a:r>
          <a:endParaRPr lang="ru-RU" sz="2000" dirty="0">
            <a:latin typeface="Arial" panose="020B0604020202020204" pitchFamily="34" charset="0"/>
            <a:cs typeface="Arial" panose="020B0604020202020204" pitchFamily="34" charset="0"/>
          </a:endParaRPr>
        </a:p>
      </dgm:t>
    </dgm:pt>
    <dgm:pt modelId="{0544D505-AEEB-4380-AA8B-6C83D4E6CB0C}" type="parTrans" cxnId="{9B02DA66-BF25-4362-ACBB-D0BEA42BEEE1}">
      <dgm:prSet/>
      <dgm:spPr/>
      <dgm:t>
        <a:bodyPr/>
        <a:lstStyle/>
        <a:p>
          <a:endParaRPr lang="ru-RU"/>
        </a:p>
      </dgm:t>
    </dgm:pt>
    <dgm:pt modelId="{98F22ADF-F754-4E14-BCAE-0153B72E280E}" type="sibTrans" cxnId="{9B02DA66-BF25-4362-ACBB-D0BEA42BEEE1}">
      <dgm:prSet/>
      <dgm:spPr/>
      <dgm:t>
        <a:bodyPr/>
        <a:lstStyle/>
        <a:p>
          <a:endParaRPr lang="ru-RU"/>
        </a:p>
      </dgm:t>
    </dgm:pt>
    <dgm:pt modelId="{E3331B2F-54C0-4E00-B212-16C878C754D1}">
      <dgm:prSet phldrT="[Текст]" custT="1"/>
      <dgm:spPr>
        <a:solidFill>
          <a:schemeClr val="accent6">
            <a:lumMod val="75000"/>
          </a:schemeClr>
        </a:solidFill>
      </dgm:spPr>
      <dgm:t>
        <a:bodyPr/>
        <a:lstStyle/>
        <a:p>
          <a:r>
            <a:rPr lang="ru-RU" sz="2800" b="1" dirty="0" smtClean="0">
              <a:solidFill>
                <a:schemeClr val="tx1"/>
              </a:solidFill>
              <a:latin typeface="Arial" panose="020B0604020202020204" pitchFamily="34" charset="0"/>
              <a:cs typeface="Arial" panose="020B0604020202020204" pitchFamily="34" charset="0"/>
            </a:rPr>
            <a:t>Анализ результатов </a:t>
          </a:r>
          <a:r>
            <a:rPr lang="en-US" sz="2800" b="1" dirty="0" smtClean="0">
              <a:solidFill>
                <a:schemeClr val="tx1"/>
              </a:solidFill>
              <a:latin typeface="Arial" panose="020B0604020202020204" pitchFamily="34" charset="0"/>
              <a:cs typeface="Arial" panose="020B0604020202020204" pitchFamily="34" charset="0"/>
            </a:rPr>
            <a:t>PISA</a:t>
          </a:r>
          <a:r>
            <a:rPr lang="ru-RU" sz="2800" b="1" dirty="0" smtClean="0">
              <a:solidFill>
                <a:schemeClr val="tx1"/>
              </a:solidFill>
              <a:latin typeface="Arial" panose="020B0604020202020204" pitchFamily="34" charset="0"/>
              <a:cs typeface="Arial" panose="020B0604020202020204" pitchFamily="34" charset="0"/>
            </a:rPr>
            <a:t> помог уточнить природу явления</a:t>
          </a:r>
          <a:endParaRPr lang="ru-RU" sz="2800" b="1" dirty="0">
            <a:solidFill>
              <a:schemeClr val="tx1"/>
            </a:solidFill>
            <a:latin typeface="Arial" panose="020B0604020202020204" pitchFamily="34" charset="0"/>
            <a:cs typeface="Arial" panose="020B0604020202020204" pitchFamily="34" charset="0"/>
          </a:endParaRPr>
        </a:p>
      </dgm:t>
    </dgm:pt>
    <dgm:pt modelId="{7E9CAC79-146E-4C70-930A-C95D9377617D}" type="parTrans" cxnId="{0349B955-E730-49B9-A98C-2F7F2B801A55}">
      <dgm:prSet/>
      <dgm:spPr/>
      <dgm:t>
        <a:bodyPr/>
        <a:lstStyle/>
        <a:p>
          <a:endParaRPr lang="ru-RU"/>
        </a:p>
      </dgm:t>
    </dgm:pt>
    <dgm:pt modelId="{31459286-73F7-4982-9AEB-B295BD5CBD39}" type="sibTrans" cxnId="{0349B955-E730-49B9-A98C-2F7F2B801A55}">
      <dgm:prSet/>
      <dgm:spPr/>
      <dgm:t>
        <a:bodyPr/>
        <a:lstStyle/>
        <a:p>
          <a:endParaRPr lang="ru-RU"/>
        </a:p>
      </dgm:t>
    </dgm:pt>
    <dgm:pt modelId="{C218694C-0CE0-4354-AB73-14D848AB5B3A}">
      <dgm:prSet custT="1"/>
      <dgm:spPr>
        <a:solidFill>
          <a:schemeClr val="bg2">
            <a:lumMod val="75000"/>
            <a:lumOff val="25000"/>
          </a:schemeClr>
        </a:solidFill>
      </dgm:spPr>
      <dgm:t>
        <a:bodyPr/>
        <a:lstStyle/>
        <a:p>
          <a:r>
            <a:rPr lang="ru-RU" sz="2800" b="1" dirty="0" smtClean="0">
              <a:solidFill>
                <a:schemeClr val="tx1"/>
              </a:solidFill>
              <a:latin typeface="Arial" panose="020B0604020202020204" pitchFamily="34" charset="0"/>
              <a:cs typeface="Arial" panose="020B0604020202020204" pitchFamily="34" charset="0"/>
            </a:rPr>
            <a:t>Российские учащиеся в исследовании </a:t>
          </a:r>
          <a:r>
            <a:rPr lang="en-US" sz="2800" b="1" dirty="0" smtClean="0">
              <a:solidFill>
                <a:schemeClr val="tx1"/>
              </a:solidFill>
              <a:latin typeface="Arial" panose="020B0604020202020204" pitchFamily="34" charset="0"/>
              <a:cs typeface="Arial" panose="020B0604020202020204" pitchFamily="34" charset="0"/>
            </a:rPr>
            <a:t>PISA</a:t>
          </a:r>
          <a:r>
            <a:rPr lang="ru-RU" sz="2800" b="1" dirty="0" smtClean="0">
              <a:solidFill>
                <a:schemeClr val="tx1"/>
              </a:solidFill>
              <a:latin typeface="Arial" panose="020B0604020202020204" pitchFamily="34" charset="0"/>
              <a:cs typeface="Arial" panose="020B0604020202020204" pitchFamily="34" charset="0"/>
            </a:rPr>
            <a:t> показывают низкие результаты</a:t>
          </a:r>
          <a:endParaRPr lang="ru-RU" sz="2800" b="1" dirty="0">
            <a:solidFill>
              <a:schemeClr val="tx1"/>
            </a:solidFill>
            <a:latin typeface="Arial" panose="020B0604020202020204" pitchFamily="34" charset="0"/>
            <a:cs typeface="Arial" panose="020B0604020202020204" pitchFamily="34" charset="0"/>
          </a:endParaRPr>
        </a:p>
      </dgm:t>
    </dgm:pt>
    <dgm:pt modelId="{2030A1D2-28E0-4E21-9D79-5965F341A96A}" type="parTrans" cxnId="{42388FE2-F939-4E41-BE12-5051895E6E40}">
      <dgm:prSet/>
      <dgm:spPr/>
      <dgm:t>
        <a:bodyPr/>
        <a:lstStyle/>
        <a:p>
          <a:endParaRPr lang="ru-RU"/>
        </a:p>
      </dgm:t>
    </dgm:pt>
    <dgm:pt modelId="{BCB72965-7C45-4528-BF15-232EB149C728}" type="sibTrans" cxnId="{42388FE2-F939-4E41-BE12-5051895E6E40}">
      <dgm:prSet/>
      <dgm:spPr/>
      <dgm:t>
        <a:bodyPr/>
        <a:lstStyle/>
        <a:p>
          <a:endParaRPr lang="ru-RU"/>
        </a:p>
      </dgm:t>
    </dgm:pt>
    <dgm:pt modelId="{FBA962AD-EFC9-4370-973B-995E283AAA17}">
      <dgm:prSet phldrT="[Текст]" custT="1"/>
      <dgm:spPr/>
      <dgm:t>
        <a:bodyPr/>
        <a:lstStyle/>
        <a:p>
          <a:r>
            <a:rPr lang="ru-RU" sz="2000" b="0" dirty="0" smtClean="0">
              <a:latin typeface="Arial" panose="020B0604020202020204" pitchFamily="34" charset="0"/>
              <a:cs typeface="Arial" panose="020B0604020202020204" pitchFamily="34" charset="0"/>
            </a:rPr>
            <a:t>Учёт эффекта «</a:t>
          </a:r>
          <a:r>
            <a:rPr lang="ru-RU" sz="2000" b="0" dirty="0" err="1" smtClean="0">
              <a:latin typeface="Arial" panose="020B0604020202020204" pitchFamily="34" charset="0"/>
              <a:cs typeface="Arial" panose="020B0604020202020204" pitchFamily="34" charset="0"/>
            </a:rPr>
            <a:t>ситуационности</a:t>
          </a:r>
          <a:r>
            <a:rPr lang="ru-RU" sz="2000" b="0" dirty="0" smtClean="0">
              <a:latin typeface="Arial" panose="020B0604020202020204" pitchFamily="34" charset="0"/>
              <a:cs typeface="Arial" panose="020B0604020202020204" pitchFamily="34" charset="0"/>
            </a:rPr>
            <a:t> знаний» требует включения в учебный процесс заданий, сформулированных во </a:t>
          </a:r>
          <a:r>
            <a:rPr lang="ru-RU" sz="2000" b="0" dirty="0" err="1" smtClean="0">
              <a:latin typeface="Arial" panose="020B0604020202020204" pitchFamily="34" charset="0"/>
              <a:cs typeface="Arial" panose="020B0604020202020204" pitchFamily="34" charset="0"/>
            </a:rPr>
            <a:t>внеучебном</a:t>
          </a:r>
          <a:r>
            <a:rPr lang="ru-RU" sz="2000" b="0" dirty="0" smtClean="0">
              <a:latin typeface="Arial" panose="020B0604020202020204" pitchFamily="34" charset="0"/>
              <a:cs typeface="Arial" panose="020B0604020202020204" pitchFamily="34" charset="0"/>
            </a:rPr>
            <a:t> контексте, без указания (явного или неявного) на способ действий </a:t>
          </a:r>
          <a:endParaRPr lang="ru-RU" sz="2000" b="0" dirty="0">
            <a:latin typeface="Arial" panose="020B0604020202020204" pitchFamily="34" charset="0"/>
            <a:cs typeface="Arial" panose="020B0604020202020204" pitchFamily="34" charset="0"/>
          </a:endParaRPr>
        </a:p>
      </dgm:t>
    </dgm:pt>
    <dgm:pt modelId="{3FB1FF16-F7C9-49F9-BBFC-16A8A65F1500}" type="sibTrans" cxnId="{2F1650A5-9EF3-4A16-A1A4-028007D039EF}">
      <dgm:prSet/>
      <dgm:spPr/>
      <dgm:t>
        <a:bodyPr/>
        <a:lstStyle/>
        <a:p>
          <a:endParaRPr lang="ru-RU"/>
        </a:p>
      </dgm:t>
    </dgm:pt>
    <dgm:pt modelId="{77B7218C-9F46-4812-BCB2-0F8F177509CC}" type="parTrans" cxnId="{2F1650A5-9EF3-4A16-A1A4-028007D039EF}">
      <dgm:prSet/>
      <dgm:spPr/>
      <dgm:t>
        <a:bodyPr/>
        <a:lstStyle/>
        <a:p>
          <a:endParaRPr lang="ru-RU"/>
        </a:p>
      </dgm:t>
    </dgm:pt>
    <dgm:pt modelId="{316E13CC-6B4A-4642-895D-361151FD786C}">
      <dgm:prSet custT="1"/>
      <dgm:spPr>
        <a:noFill/>
      </dgm:spPr>
      <dgm:t>
        <a:bodyPr/>
        <a:lstStyle/>
        <a:p>
          <a:r>
            <a:rPr lang="ru-RU" sz="2000" b="0" dirty="0" smtClean="0">
              <a:latin typeface="Arial" panose="020B0604020202020204" pitchFamily="34" charset="0"/>
              <a:cs typeface="Arial" panose="020B0604020202020204" pitchFamily="34" charset="0"/>
            </a:rPr>
            <a:t>Поставлена задача попасть в ТОП-10 стран по качеству общего образования</a:t>
          </a:r>
          <a:endParaRPr lang="ru-RU" sz="2000" b="1" dirty="0">
            <a:latin typeface="Arial" panose="020B0604020202020204" pitchFamily="34" charset="0"/>
            <a:cs typeface="Arial" panose="020B0604020202020204" pitchFamily="34" charset="0"/>
          </a:endParaRPr>
        </a:p>
      </dgm:t>
    </dgm:pt>
    <dgm:pt modelId="{1F777470-31E0-4209-9AB9-F663BE65D110}" type="parTrans" cxnId="{8EC7D1DD-2B56-4873-8D91-D8C5E92572C1}">
      <dgm:prSet/>
      <dgm:spPr/>
      <dgm:t>
        <a:bodyPr/>
        <a:lstStyle/>
        <a:p>
          <a:endParaRPr lang="ru-RU"/>
        </a:p>
      </dgm:t>
    </dgm:pt>
    <dgm:pt modelId="{79FF6898-7FB4-46E1-A23C-9EC0E6CF79C8}" type="sibTrans" cxnId="{8EC7D1DD-2B56-4873-8D91-D8C5E92572C1}">
      <dgm:prSet/>
      <dgm:spPr/>
      <dgm:t>
        <a:bodyPr/>
        <a:lstStyle/>
        <a:p>
          <a:endParaRPr lang="ru-RU"/>
        </a:p>
      </dgm:t>
    </dgm:pt>
    <dgm:pt modelId="{0CAF0DE9-2025-4321-BEF3-845271EB8D5D}" type="pres">
      <dgm:prSet presAssocID="{3F21C3AE-25E0-4F33-8AF6-535D98BD3C4A}" presName="linear" presStyleCnt="0">
        <dgm:presLayoutVars>
          <dgm:animLvl val="lvl"/>
          <dgm:resizeHandles val="exact"/>
        </dgm:presLayoutVars>
      </dgm:prSet>
      <dgm:spPr/>
      <dgm:t>
        <a:bodyPr/>
        <a:lstStyle/>
        <a:p>
          <a:endParaRPr lang="ru-RU"/>
        </a:p>
      </dgm:t>
    </dgm:pt>
    <dgm:pt modelId="{224FF2E3-EF42-4D42-804E-87906E499A21}" type="pres">
      <dgm:prSet presAssocID="{403DA7B7-41B2-4CEC-8C1A-3100BFCE0E63}" presName="parentText" presStyleLbl="node1" presStyleIdx="0" presStyleCnt="3" custScaleY="38327">
        <dgm:presLayoutVars>
          <dgm:chMax val="0"/>
          <dgm:bulletEnabled val="1"/>
        </dgm:presLayoutVars>
      </dgm:prSet>
      <dgm:spPr/>
      <dgm:t>
        <a:bodyPr/>
        <a:lstStyle/>
        <a:p>
          <a:endParaRPr lang="ru-RU"/>
        </a:p>
      </dgm:t>
    </dgm:pt>
    <dgm:pt modelId="{9DA24BEF-93A6-41C7-8A0C-52310B7EB935}" type="pres">
      <dgm:prSet presAssocID="{403DA7B7-41B2-4CEC-8C1A-3100BFCE0E63}" presName="childText" presStyleLbl="revTx" presStyleIdx="0" presStyleCnt="3">
        <dgm:presLayoutVars>
          <dgm:bulletEnabled val="1"/>
        </dgm:presLayoutVars>
      </dgm:prSet>
      <dgm:spPr/>
      <dgm:t>
        <a:bodyPr/>
        <a:lstStyle/>
        <a:p>
          <a:endParaRPr lang="ru-RU"/>
        </a:p>
      </dgm:t>
    </dgm:pt>
    <dgm:pt modelId="{F697B56D-A374-4BE2-B065-71204C1D138F}" type="pres">
      <dgm:prSet presAssocID="{E3331B2F-54C0-4E00-B212-16C878C754D1}" presName="parentText" presStyleLbl="node1" presStyleIdx="1" presStyleCnt="3" custScaleY="72670" custLinFactNeighborY="10490">
        <dgm:presLayoutVars>
          <dgm:chMax val="0"/>
          <dgm:bulletEnabled val="1"/>
        </dgm:presLayoutVars>
      </dgm:prSet>
      <dgm:spPr/>
      <dgm:t>
        <a:bodyPr/>
        <a:lstStyle/>
        <a:p>
          <a:endParaRPr lang="ru-RU"/>
        </a:p>
      </dgm:t>
    </dgm:pt>
    <dgm:pt modelId="{AD5F6E30-F3B5-4369-BEF9-33075471E37E}" type="pres">
      <dgm:prSet presAssocID="{E3331B2F-54C0-4E00-B212-16C878C754D1}" presName="childText" presStyleLbl="revTx" presStyleIdx="1" presStyleCnt="3" custLinFactNeighborY="5990">
        <dgm:presLayoutVars>
          <dgm:bulletEnabled val="1"/>
        </dgm:presLayoutVars>
      </dgm:prSet>
      <dgm:spPr/>
      <dgm:t>
        <a:bodyPr/>
        <a:lstStyle/>
        <a:p>
          <a:endParaRPr lang="ru-RU"/>
        </a:p>
      </dgm:t>
    </dgm:pt>
    <dgm:pt modelId="{B1C50202-DC43-455F-BDE6-7459BBEC7829}" type="pres">
      <dgm:prSet presAssocID="{C218694C-0CE0-4354-AB73-14D848AB5B3A}" presName="parentText" presStyleLbl="node1" presStyleIdx="2" presStyleCnt="3" custScaleY="73670" custLinFactNeighborX="695" custLinFactNeighborY="-1498">
        <dgm:presLayoutVars>
          <dgm:chMax val="0"/>
          <dgm:bulletEnabled val="1"/>
        </dgm:presLayoutVars>
      </dgm:prSet>
      <dgm:spPr/>
      <dgm:t>
        <a:bodyPr/>
        <a:lstStyle/>
        <a:p>
          <a:endParaRPr lang="ru-RU"/>
        </a:p>
      </dgm:t>
    </dgm:pt>
    <dgm:pt modelId="{DF8BB3F5-7D73-4AE7-A94A-F859AB21D82E}" type="pres">
      <dgm:prSet presAssocID="{C218694C-0CE0-4354-AB73-14D848AB5B3A}" presName="childText" presStyleLbl="revTx" presStyleIdx="2" presStyleCnt="3" custScaleY="65562">
        <dgm:presLayoutVars>
          <dgm:bulletEnabled val="1"/>
        </dgm:presLayoutVars>
      </dgm:prSet>
      <dgm:spPr/>
      <dgm:t>
        <a:bodyPr/>
        <a:lstStyle/>
        <a:p>
          <a:endParaRPr lang="ru-RU"/>
        </a:p>
      </dgm:t>
    </dgm:pt>
  </dgm:ptLst>
  <dgm:cxnLst>
    <dgm:cxn modelId="{33BDFC9F-8742-44DE-B476-44E8A4FEEE67}" type="presOf" srcId="{403DA7B7-41B2-4CEC-8C1A-3100BFCE0E63}" destId="{224FF2E3-EF42-4D42-804E-87906E499A21}" srcOrd="0" destOrd="0" presId="urn:microsoft.com/office/officeart/2005/8/layout/vList2"/>
    <dgm:cxn modelId="{F1A8A784-ED37-4653-87A9-F33BD528AAAB}" type="presOf" srcId="{316E13CC-6B4A-4642-895D-361151FD786C}" destId="{DF8BB3F5-7D73-4AE7-A94A-F859AB21D82E}" srcOrd="0" destOrd="0" presId="urn:microsoft.com/office/officeart/2005/8/layout/vList2"/>
    <dgm:cxn modelId="{D0475CC4-ACEB-4C51-ACBC-B6497897A981}" srcId="{3F21C3AE-25E0-4F33-8AF6-535D98BD3C4A}" destId="{403DA7B7-41B2-4CEC-8C1A-3100BFCE0E63}" srcOrd="0" destOrd="0" parTransId="{1FE475FA-BE0F-4F49-AF37-78E72DCA3703}" sibTransId="{DA4D5FC8-D8A5-418A-9B7E-ED86EE4432E1}"/>
    <dgm:cxn modelId="{537F8FC1-60C7-4BD0-94E8-52BF603BC880}" type="presOf" srcId="{3F21C3AE-25E0-4F33-8AF6-535D98BD3C4A}" destId="{0CAF0DE9-2025-4321-BEF3-845271EB8D5D}" srcOrd="0" destOrd="0" presId="urn:microsoft.com/office/officeart/2005/8/layout/vList2"/>
    <dgm:cxn modelId="{544E9217-2C16-415D-97EA-D5C5AEA78762}" type="presOf" srcId="{C218694C-0CE0-4354-AB73-14D848AB5B3A}" destId="{B1C50202-DC43-455F-BDE6-7459BBEC7829}" srcOrd="0" destOrd="0" presId="urn:microsoft.com/office/officeart/2005/8/layout/vList2"/>
    <dgm:cxn modelId="{2F1650A5-9EF3-4A16-A1A4-028007D039EF}" srcId="{E3331B2F-54C0-4E00-B212-16C878C754D1}" destId="{FBA962AD-EFC9-4370-973B-995E283AAA17}" srcOrd="0" destOrd="0" parTransId="{77B7218C-9F46-4812-BCB2-0F8F177509CC}" sibTransId="{3FB1FF16-F7C9-49F9-BBFC-16A8A65F1500}"/>
    <dgm:cxn modelId="{B7AE8972-D2E2-46E3-BC3D-21DFF8CE43B5}" type="presOf" srcId="{6DADEA65-A08C-4FEB-84FF-0C44FA1631ED}" destId="{9DA24BEF-93A6-41C7-8A0C-52310B7EB935}" srcOrd="0" destOrd="0" presId="urn:microsoft.com/office/officeart/2005/8/layout/vList2"/>
    <dgm:cxn modelId="{8EC7D1DD-2B56-4873-8D91-D8C5E92572C1}" srcId="{C218694C-0CE0-4354-AB73-14D848AB5B3A}" destId="{316E13CC-6B4A-4642-895D-361151FD786C}" srcOrd="0" destOrd="0" parTransId="{1F777470-31E0-4209-9AB9-F663BE65D110}" sibTransId="{79FF6898-7FB4-46E1-A23C-9EC0E6CF79C8}"/>
    <dgm:cxn modelId="{42388FE2-F939-4E41-BE12-5051895E6E40}" srcId="{3F21C3AE-25E0-4F33-8AF6-535D98BD3C4A}" destId="{C218694C-0CE0-4354-AB73-14D848AB5B3A}" srcOrd="2" destOrd="0" parTransId="{2030A1D2-28E0-4E21-9D79-5965F341A96A}" sibTransId="{BCB72965-7C45-4528-BF15-232EB149C728}"/>
    <dgm:cxn modelId="{9B02DA66-BF25-4362-ACBB-D0BEA42BEEE1}" srcId="{403DA7B7-41B2-4CEC-8C1A-3100BFCE0E63}" destId="{6DADEA65-A08C-4FEB-84FF-0C44FA1631ED}" srcOrd="0" destOrd="0" parTransId="{0544D505-AEEB-4380-AA8B-6C83D4E6CB0C}" sibTransId="{98F22ADF-F754-4E14-BCAE-0153B72E280E}"/>
    <dgm:cxn modelId="{0349B955-E730-49B9-A98C-2F7F2B801A55}" srcId="{3F21C3AE-25E0-4F33-8AF6-535D98BD3C4A}" destId="{E3331B2F-54C0-4E00-B212-16C878C754D1}" srcOrd="1" destOrd="0" parTransId="{7E9CAC79-146E-4C70-930A-C95D9377617D}" sibTransId="{31459286-73F7-4982-9AEB-B295BD5CBD39}"/>
    <dgm:cxn modelId="{4C20B766-1E8F-4206-BA91-1BFD8B233277}" type="presOf" srcId="{FBA962AD-EFC9-4370-973B-995E283AAA17}" destId="{AD5F6E30-F3B5-4369-BEF9-33075471E37E}" srcOrd="0" destOrd="0" presId="urn:microsoft.com/office/officeart/2005/8/layout/vList2"/>
    <dgm:cxn modelId="{D7B99648-2832-46CB-8228-0F5CC1EF191B}" type="presOf" srcId="{E3331B2F-54C0-4E00-B212-16C878C754D1}" destId="{F697B56D-A374-4BE2-B065-71204C1D138F}" srcOrd="0" destOrd="0" presId="urn:microsoft.com/office/officeart/2005/8/layout/vList2"/>
    <dgm:cxn modelId="{EFDEC0B7-0089-42F7-BE05-8A905D81B862}" type="presParOf" srcId="{0CAF0DE9-2025-4321-BEF3-845271EB8D5D}" destId="{224FF2E3-EF42-4D42-804E-87906E499A21}" srcOrd="0" destOrd="0" presId="urn:microsoft.com/office/officeart/2005/8/layout/vList2"/>
    <dgm:cxn modelId="{A8176338-3CC6-483A-80B1-D54144CF7114}" type="presParOf" srcId="{0CAF0DE9-2025-4321-BEF3-845271EB8D5D}" destId="{9DA24BEF-93A6-41C7-8A0C-52310B7EB935}" srcOrd="1" destOrd="0" presId="urn:microsoft.com/office/officeart/2005/8/layout/vList2"/>
    <dgm:cxn modelId="{F0D881A7-C093-494A-8E4B-E2A147D85138}" type="presParOf" srcId="{0CAF0DE9-2025-4321-BEF3-845271EB8D5D}" destId="{F697B56D-A374-4BE2-B065-71204C1D138F}" srcOrd="2" destOrd="0" presId="urn:microsoft.com/office/officeart/2005/8/layout/vList2"/>
    <dgm:cxn modelId="{FC8E3F1A-6C2A-46C3-A6D5-281A182FBC38}" type="presParOf" srcId="{0CAF0DE9-2025-4321-BEF3-845271EB8D5D}" destId="{AD5F6E30-F3B5-4369-BEF9-33075471E37E}" srcOrd="3" destOrd="0" presId="urn:microsoft.com/office/officeart/2005/8/layout/vList2"/>
    <dgm:cxn modelId="{45D57BE6-3246-4C23-82A4-0C66DC1A9240}" type="presParOf" srcId="{0CAF0DE9-2025-4321-BEF3-845271EB8D5D}" destId="{B1C50202-DC43-455F-BDE6-7459BBEC7829}" srcOrd="4" destOrd="0" presId="urn:microsoft.com/office/officeart/2005/8/layout/vList2"/>
    <dgm:cxn modelId="{87B56AAE-1577-4A3F-9CF2-831D3105E8F0}" type="presParOf" srcId="{0CAF0DE9-2025-4321-BEF3-845271EB8D5D}" destId="{DF8BB3F5-7D73-4AE7-A94A-F859AB21D82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642092-3C41-4AEA-B302-1E299BDE3733}" type="doc">
      <dgm:prSet loTypeId="urn:microsoft.com/office/officeart/2005/8/layout/hierarchy4" loCatId="list" qsTypeId="urn:microsoft.com/office/officeart/2005/8/quickstyle/simple1" qsCatId="simple" csTypeId="urn:microsoft.com/office/officeart/2005/8/colors/colorful1#1" csCatId="colorful" phldr="1"/>
      <dgm:spPr/>
      <dgm:t>
        <a:bodyPr/>
        <a:lstStyle/>
        <a:p>
          <a:endParaRPr lang="ru-RU"/>
        </a:p>
      </dgm:t>
    </dgm:pt>
    <dgm:pt modelId="{925D165E-C611-4F30-A145-D61A9F46FF0F}">
      <dgm:prSet phldrT="[Текст]" custT="1"/>
      <dgm:spPr/>
      <dgm:t>
        <a:bodyPr/>
        <a:lstStyle/>
        <a:p>
          <a:r>
            <a:rPr lang="ru-RU" sz="2800" dirty="0"/>
            <a:t>Глобальная компетентность</a:t>
          </a:r>
        </a:p>
      </dgm:t>
    </dgm:pt>
    <dgm:pt modelId="{03269E37-AB1F-4B4C-9A83-FCF13479CC6D}" type="parTrans" cxnId="{E3D6DA0F-0098-479C-BBC0-9652A90F1FF1}">
      <dgm:prSet/>
      <dgm:spPr/>
      <dgm:t>
        <a:bodyPr/>
        <a:lstStyle/>
        <a:p>
          <a:endParaRPr lang="ru-RU"/>
        </a:p>
      </dgm:t>
    </dgm:pt>
    <dgm:pt modelId="{3E49E04A-D4FA-46EC-AD62-34446575A702}" type="sibTrans" cxnId="{E3D6DA0F-0098-479C-BBC0-9652A90F1FF1}">
      <dgm:prSet/>
      <dgm:spPr/>
      <dgm:t>
        <a:bodyPr/>
        <a:lstStyle/>
        <a:p>
          <a:endParaRPr lang="ru-RU"/>
        </a:p>
      </dgm:t>
    </dgm:pt>
    <dgm:pt modelId="{11831134-1634-46F5-B15B-791A59C963AB}">
      <dgm:prSet phldrT="[Текст]"/>
      <dgm:spPr/>
      <dgm:t>
        <a:bodyPr/>
        <a:lstStyle/>
        <a:p>
          <a:r>
            <a:rPr lang="ru-RU" dirty="0"/>
            <a:t>Знания</a:t>
          </a:r>
        </a:p>
      </dgm:t>
    </dgm:pt>
    <dgm:pt modelId="{C50555EC-EDC5-458D-98E0-8A30E6277A5A}" type="parTrans" cxnId="{DE49DE2D-E88B-403E-9621-01165C3418F5}">
      <dgm:prSet/>
      <dgm:spPr/>
      <dgm:t>
        <a:bodyPr/>
        <a:lstStyle/>
        <a:p>
          <a:endParaRPr lang="ru-RU"/>
        </a:p>
      </dgm:t>
    </dgm:pt>
    <dgm:pt modelId="{6894406C-10B4-4B5A-8415-C02578CC2EBC}" type="sibTrans" cxnId="{DE49DE2D-E88B-403E-9621-01165C3418F5}">
      <dgm:prSet/>
      <dgm:spPr/>
      <dgm:t>
        <a:bodyPr/>
        <a:lstStyle/>
        <a:p>
          <a:endParaRPr lang="ru-RU"/>
        </a:p>
      </dgm:t>
    </dgm:pt>
    <dgm:pt modelId="{11059530-2535-4D7A-8590-3DE5F1BFFDDD}">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a:t>Оцениваются когнитивным тестом</a:t>
          </a:r>
        </a:p>
      </dgm:t>
    </dgm:pt>
    <dgm:pt modelId="{2BC8D5EC-C1D1-45FA-AB5E-EFB4F89292AE}" type="parTrans" cxnId="{CA010E23-348C-480D-809C-A3CD5F796D96}">
      <dgm:prSet/>
      <dgm:spPr/>
      <dgm:t>
        <a:bodyPr/>
        <a:lstStyle/>
        <a:p>
          <a:endParaRPr lang="ru-RU"/>
        </a:p>
      </dgm:t>
    </dgm:pt>
    <dgm:pt modelId="{BB4C6912-51E2-4A75-AB3B-555A1398B971}" type="sibTrans" cxnId="{CA010E23-348C-480D-809C-A3CD5F796D96}">
      <dgm:prSet/>
      <dgm:spPr/>
      <dgm:t>
        <a:bodyPr/>
        <a:lstStyle/>
        <a:p>
          <a:endParaRPr lang="ru-RU"/>
        </a:p>
      </dgm:t>
    </dgm:pt>
    <dgm:pt modelId="{43D3EE96-8C31-4C25-BF6A-8FB54E0C3DA1}">
      <dgm:prSet phldrT="[Текст]"/>
      <dgm:spPr/>
      <dgm:t>
        <a:bodyPr/>
        <a:lstStyle/>
        <a:p>
          <a:r>
            <a:rPr lang="ru-RU" dirty="0"/>
            <a:t>Когнитивные умения</a:t>
          </a:r>
        </a:p>
      </dgm:t>
    </dgm:pt>
    <dgm:pt modelId="{0E66E235-9612-4133-9947-80E1A7001663}" type="parTrans" cxnId="{064C7709-3ADF-45B8-AD64-A53977BEB823}">
      <dgm:prSet/>
      <dgm:spPr/>
      <dgm:t>
        <a:bodyPr/>
        <a:lstStyle/>
        <a:p>
          <a:endParaRPr lang="ru-RU"/>
        </a:p>
      </dgm:t>
    </dgm:pt>
    <dgm:pt modelId="{7B3C6598-3E89-4113-A2E5-DF289AB4AC65}" type="sibTrans" cxnId="{064C7709-3ADF-45B8-AD64-A53977BEB823}">
      <dgm:prSet/>
      <dgm:spPr/>
      <dgm:t>
        <a:bodyPr/>
        <a:lstStyle/>
        <a:p>
          <a:endParaRPr lang="ru-RU"/>
        </a:p>
      </dgm:t>
    </dgm:pt>
    <dgm:pt modelId="{FF249B6E-077D-4810-99D9-2F05053C1DD4}">
      <dgm:prSet phldrT="[Текст]"/>
      <dgm:spPr/>
      <dgm:t>
        <a:bodyPr/>
        <a:lstStyle/>
        <a:p>
          <a:r>
            <a:rPr lang="ru-RU" dirty="0"/>
            <a:t>Вне оценивания</a:t>
          </a:r>
        </a:p>
      </dgm:t>
    </dgm:pt>
    <dgm:pt modelId="{9D2A87F9-80CA-4918-863F-86C6151F8EC2}" type="parTrans" cxnId="{16AD054A-4ACC-4DEA-BEBB-40594E3B4F47}">
      <dgm:prSet/>
      <dgm:spPr/>
      <dgm:t>
        <a:bodyPr/>
        <a:lstStyle/>
        <a:p>
          <a:endParaRPr lang="ru-RU"/>
        </a:p>
      </dgm:t>
    </dgm:pt>
    <dgm:pt modelId="{81A4E83B-0BD9-4D58-8E9F-C0B4724236A7}" type="sibTrans" cxnId="{16AD054A-4ACC-4DEA-BEBB-40594E3B4F47}">
      <dgm:prSet/>
      <dgm:spPr/>
      <dgm:t>
        <a:bodyPr/>
        <a:lstStyle/>
        <a:p>
          <a:endParaRPr lang="ru-RU"/>
        </a:p>
      </dgm:t>
    </dgm:pt>
    <dgm:pt modelId="{45AEEF98-FB32-458F-8D3A-97125EBD191B}">
      <dgm:prSet phldrT="[Текст]"/>
      <dgm:spPr/>
      <dgm:t>
        <a:bodyPr/>
        <a:lstStyle/>
        <a:p>
          <a:r>
            <a:rPr lang="ru-RU" dirty="0"/>
            <a:t>Отношения</a:t>
          </a:r>
        </a:p>
      </dgm:t>
    </dgm:pt>
    <dgm:pt modelId="{2557241F-54CD-4F02-B407-623AF6EA4241}" type="parTrans" cxnId="{E7D36084-6E53-45E9-AB9F-AC3027A8F004}">
      <dgm:prSet/>
      <dgm:spPr/>
      <dgm:t>
        <a:bodyPr/>
        <a:lstStyle/>
        <a:p>
          <a:endParaRPr lang="ru-RU"/>
        </a:p>
      </dgm:t>
    </dgm:pt>
    <dgm:pt modelId="{53A45356-F6B1-481C-A977-A3322092F29D}" type="sibTrans" cxnId="{E7D36084-6E53-45E9-AB9F-AC3027A8F004}">
      <dgm:prSet/>
      <dgm:spPr/>
      <dgm:t>
        <a:bodyPr/>
        <a:lstStyle/>
        <a:p>
          <a:endParaRPr lang="ru-RU"/>
        </a:p>
      </dgm:t>
    </dgm:pt>
    <dgm:pt modelId="{3FC1DA66-0703-4891-9DD6-65E1C946DD28}">
      <dgm:prSet phldrT="[Текст]"/>
      <dgm:spPr/>
      <dgm:t>
        <a:bodyPr/>
        <a:lstStyle/>
        <a:p>
          <a:r>
            <a:rPr lang="ru-RU" dirty="0"/>
            <a:t>Ценности</a:t>
          </a:r>
        </a:p>
      </dgm:t>
    </dgm:pt>
    <dgm:pt modelId="{22E4BBEA-E761-43EE-B03B-E876E3487659}" type="parTrans" cxnId="{CBCD8063-19D8-49AB-A42B-034331634E63}">
      <dgm:prSet/>
      <dgm:spPr/>
      <dgm:t>
        <a:bodyPr/>
        <a:lstStyle/>
        <a:p>
          <a:endParaRPr lang="ru-RU"/>
        </a:p>
      </dgm:t>
    </dgm:pt>
    <dgm:pt modelId="{B17C6065-56DF-427D-8430-7B51C28CF3BE}" type="sibTrans" cxnId="{CBCD8063-19D8-49AB-A42B-034331634E63}">
      <dgm:prSet/>
      <dgm:spPr/>
      <dgm:t>
        <a:bodyPr/>
        <a:lstStyle/>
        <a:p>
          <a:endParaRPr lang="ru-RU"/>
        </a:p>
      </dgm:t>
    </dgm:pt>
    <dgm:pt modelId="{61C96386-288C-4CCA-9BFA-6AF0820443A4}">
      <dgm:prSet/>
      <dgm:spPr/>
      <dgm:t>
        <a:bodyPr/>
        <a:lstStyle/>
        <a:p>
          <a:r>
            <a:rPr lang="ru-RU" dirty="0"/>
            <a:t>Оцениваются когнитивным тестом</a:t>
          </a:r>
        </a:p>
      </dgm:t>
    </dgm:pt>
    <dgm:pt modelId="{0A2FF627-3088-4B24-9A9D-3C3F85AD6DA1}" type="parTrans" cxnId="{0220C801-4FA1-4151-9972-F23FD9DB7A59}">
      <dgm:prSet/>
      <dgm:spPr/>
      <dgm:t>
        <a:bodyPr/>
        <a:lstStyle/>
        <a:p>
          <a:endParaRPr lang="ru-RU"/>
        </a:p>
      </dgm:t>
    </dgm:pt>
    <dgm:pt modelId="{9BF8F74D-F0C5-4752-88F2-D4F37FB8F62C}" type="sibTrans" cxnId="{0220C801-4FA1-4151-9972-F23FD9DB7A59}">
      <dgm:prSet/>
      <dgm:spPr/>
      <dgm:t>
        <a:bodyPr/>
        <a:lstStyle/>
        <a:p>
          <a:endParaRPr lang="ru-RU"/>
        </a:p>
      </dgm:t>
    </dgm:pt>
    <dgm:pt modelId="{C68DEDED-A2E8-49C5-B996-C230237F99AF}">
      <dgm:prSet phldrT="[Текст]"/>
      <dgm:spPr/>
      <dgm:t>
        <a:bodyPr/>
        <a:lstStyle/>
        <a:p>
          <a:r>
            <a:rPr lang="ru-RU" dirty="0"/>
            <a:t>Оцениваются анкетой</a:t>
          </a:r>
        </a:p>
      </dgm:t>
    </dgm:pt>
    <dgm:pt modelId="{9BCE197E-C0D7-4482-A598-5228F2F1AF15}" type="parTrans" cxnId="{1BFCC499-8D24-4218-A3BC-3A6F14AE6B94}">
      <dgm:prSet/>
      <dgm:spPr/>
    </dgm:pt>
    <dgm:pt modelId="{8E33667C-04F1-4946-9280-576BE47F7706}" type="sibTrans" cxnId="{1BFCC499-8D24-4218-A3BC-3A6F14AE6B94}">
      <dgm:prSet/>
      <dgm:spPr/>
    </dgm:pt>
    <dgm:pt modelId="{0FE34DCE-6D08-4B90-8492-8E8F009FA775}" type="pres">
      <dgm:prSet presAssocID="{C2642092-3C41-4AEA-B302-1E299BDE3733}" presName="Name0" presStyleCnt="0">
        <dgm:presLayoutVars>
          <dgm:chPref val="1"/>
          <dgm:dir/>
          <dgm:animOne val="branch"/>
          <dgm:animLvl val="lvl"/>
          <dgm:resizeHandles/>
        </dgm:presLayoutVars>
      </dgm:prSet>
      <dgm:spPr/>
      <dgm:t>
        <a:bodyPr/>
        <a:lstStyle/>
        <a:p>
          <a:endParaRPr lang="ru-RU"/>
        </a:p>
      </dgm:t>
    </dgm:pt>
    <dgm:pt modelId="{168225CF-E1D9-4CD2-BB56-333A0022420D}" type="pres">
      <dgm:prSet presAssocID="{925D165E-C611-4F30-A145-D61A9F46FF0F}" presName="vertOne" presStyleCnt="0"/>
      <dgm:spPr/>
    </dgm:pt>
    <dgm:pt modelId="{55D0D05A-E34C-4E7A-8163-9BD61263B7C3}" type="pres">
      <dgm:prSet presAssocID="{925D165E-C611-4F30-A145-D61A9F46FF0F}" presName="txOne" presStyleLbl="node0" presStyleIdx="0" presStyleCnt="1">
        <dgm:presLayoutVars>
          <dgm:chPref val="3"/>
        </dgm:presLayoutVars>
      </dgm:prSet>
      <dgm:spPr/>
      <dgm:t>
        <a:bodyPr/>
        <a:lstStyle/>
        <a:p>
          <a:endParaRPr lang="ru-RU"/>
        </a:p>
      </dgm:t>
    </dgm:pt>
    <dgm:pt modelId="{7BEBBA4F-0E09-400B-9BD9-83919877B428}" type="pres">
      <dgm:prSet presAssocID="{925D165E-C611-4F30-A145-D61A9F46FF0F}" presName="parTransOne" presStyleCnt="0"/>
      <dgm:spPr/>
    </dgm:pt>
    <dgm:pt modelId="{09544C68-5C45-4CD5-808C-89BE21EDDE83}" type="pres">
      <dgm:prSet presAssocID="{925D165E-C611-4F30-A145-D61A9F46FF0F}" presName="horzOne" presStyleCnt="0"/>
      <dgm:spPr/>
    </dgm:pt>
    <dgm:pt modelId="{9FA466EC-734C-4AEF-ABF5-8828051AC2EA}" type="pres">
      <dgm:prSet presAssocID="{11831134-1634-46F5-B15B-791A59C963AB}" presName="vertTwo" presStyleCnt="0"/>
      <dgm:spPr/>
    </dgm:pt>
    <dgm:pt modelId="{16FA14D6-AD7D-4558-BF88-730DBDF8BEAB}" type="pres">
      <dgm:prSet presAssocID="{11831134-1634-46F5-B15B-791A59C963AB}" presName="txTwo" presStyleLbl="node2" presStyleIdx="0" presStyleCnt="4">
        <dgm:presLayoutVars>
          <dgm:chPref val="3"/>
        </dgm:presLayoutVars>
      </dgm:prSet>
      <dgm:spPr/>
      <dgm:t>
        <a:bodyPr/>
        <a:lstStyle/>
        <a:p>
          <a:endParaRPr lang="ru-RU"/>
        </a:p>
      </dgm:t>
    </dgm:pt>
    <dgm:pt modelId="{216F8C51-A4CC-4C01-A1B5-A4A07E340439}" type="pres">
      <dgm:prSet presAssocID="{11831134-1634-46F5-B15B-791A59C963AB}" presName="parTransTwo" presStyleCnt="0"/>
      <dgm:spPr/>
    </dgm:pt>
    <dgm:pt modelId="{C0BB6931-EA05-445A-980E-4FBEFE4CB571}" type="pres">
      <dgm:prSet presAssocID="{11831134-1634-46F5-B15B-791A59C963AB}" presName="horzTwo" presStyleCnt="0"/>
      <dgm:spPr/>
    </dgm:pt>
    <dgm:pt modelId="{5FDDBAFD-2EFE-41C0-BB81-A4A29B415907}" type="pres">
      <dgm:prSet presAssocID="{11059530-2535-4D7A-8590-3DE5F1BFFDDD}" presName="vertThree" presStyleCnt="0"/>
      <dgm:spPr/>
    </dgm:pt>
    <dgm:pt modelId="{40DA41CE-B7F5-479F-829D-24054D6A7955}" type="pres">
      <dgm:prSet presAssocID="{11059530-2535-4D7A-8590-3DE5F1BFFDDD}" presName="txThree" presStyleLbl="node3" presStyleIdx="0" presStyleCnt="4">
        <dgm:presLayoutVars>
          <dgm:chPref val="3"/>
        </dgm:presLayoutVars>
      </dgm:prSet>
      <dgm:spPr/>
      <dgm:t>
        <a:bodyPr/>
        <a:lstStyle/>
        <a:p>
          <a:endParaRPr lang="ru-RU"/>
        </a:p>
      </dgm:t>
    </dgm:pt>
    <dgm:pt modelId="{9C6F265A-5B5F-4E0A-B1F2-6CC8AD137024}" type="pres">
      <dgm:prSet presAssocID="{11059530-2535-4D7A-8590-3DE5F1BFFDDD}" presName="horzThree" presStyleCnt="0"/>
      <dgm:spPr/>
    </dgm:pt>
    <dgm:pt modelId="{3209C4EB-36B1-4391-A1CD-5D6DDFC76FCF}" type="pres">
      <dgm:prSet presAssocID="{6894406C-10B4-4B5A-8415-C02578CC2EBC}" presName="sibSpaceTwo" presStyleCnt="0"/>
      <dgm:spPr/>
    </dgm:pt>
    <dgm:pt modelId="{EF7D3DB5-77BE-4154-A9EA-501BF55C03DD}" type="pres">
      <dgm:prSet presAssocID="{43D3EE96-8C31-4C25-BF6A-8FB54E0C3DA1}" presName="vertTwo" presStyleCnt="0"/>
      <dgm:spPr/>
    </dgm:pt>
    <dgm:pt modelId="{5FA6B13C-7411-43E3-ABA7-A0DF86E95A89}" type="pres">
      <dgm:prSet presAssocID="{43D3EE96-8C31-4C25-BF6A-8FB54E0C3DA1}" presName="txTwo" presStyleLbl="node2" presStyleIdx="1" presStyleCnt="4">
        <dgm:presLayoutVars>
          <dgm:chPref val="3"/>
        </dgm:presLayoutVars>
      </dgm:prSet>
      <dgm:spPr/>
      <dgm:t>
        <a:bodyPr/>
        <a:lstStyle/>
        <a:p>
          <a:endParaRPr lang="ru-RU"/>
        </a:p>
      </dgm:t>
    </dgm:pt>
    <dgm:pt modelId="{E7817780-1B21-4751-BD2D-FF4E26A2BC66}" type="pres">
      <dgm:prSet presAssocID="{43D3EE96-8C31-4C25-BF6A-8FB54E0C3DA1}" presName="parTransTwo" presStyleCnt="0"/>
      <dgm:spPr/>
    </dgm:pt>
    <dgm:pt modelId="{898C8462-E650-4D86-B031-1B1FF5CD4B98}" type="pres">
      <dgm:prSet presAssocID="{43D3EE96-8C31-4C25-BF6A-8FB54E0C3DA1}" presName="horzTwo" presStyleCnt="0"/>
      <dgm:spPr/>
    </dgm:pt>
    <dgm:pt modelId="{29AC9652-0973-4303-A7F0-8B86EBB9973D}" type="pres">
      <dgm:prSet presAssocID="{61C96386-288C-4CCA-9BFA-6AF0820443A4}" presName="vertThree" presStyleCnt="0"/>
      <dgm:spPr/>
    </dgm:pt>
    <dgm:pt modelId="{F0A0BF1B-EA59-4B6B-BAC9-79773BF09126}" type="pres">
      <dgm:prSet presAssocID="{61C96386-288C-4CCA-9BFA-6AF0820443A4}" presName="txThree" presStyleLbl="node3" presStyleIdx="1" presStyleCnt="4">
        <dgm:presLayoutVars>
          <dgm:chPref val="3"/>
        </dgm:presLayoutVars>
      </dgm:prSet>
      <dgm:spPr/>
      <dgm:t>
        <a:bodyPr/>
        <a:lstStyle/>
        <a:p>
          <a:endParaRPr lang="ru-RU"/>
        </a:p>
      </dgm:t>
    </dgm:pt>
    <dgm:pt modelId="{B54BFA57-1A8B-4134-BCF3-9F9CEA409B28}" type="pres">
      <dgm:prSet presAssocID="{61C96386-288C-4CCA-9BFA-6AF0820443A4}" presName="horzThree" presStyleCnt="0"/>
      <dgm:spPr/>
    </dgm:pt>
    <dgm:pt modelId="{2A7A7244-9C6A-4E5A-B74F-FB7C485830D2}" type="pres">
      <dgm:prSet presAssocID="{7B3C6598-3E89-4113-A2E5-DF289AB4AC65}" presName="sibSpaceTwo" presStyleCnt="0"/>
      <dgm:spPr/>
    </dgm:pt>
    <dgm:pt modelId="{3F1B5FEA-6F8E-42DA-8950-62C3729DE638}" type="pres">
      <dgm:prSet presAssocID="{45AEEF98-FB32-458F-8D3A-97125EBD191B}" presName="vertTwo" presStyleCnt="0"/>
      <dgm:spPr/>
    </dgm:pt>
    <dgm:pt modelId="{8BD17B6C-FE62-4328-AFC2-D918C3AFA257}" type="pres">
      <dgm:prSet presAssocID="{45AEEF98-FB32-458F-8D3A-97125EBD191B}" presName="txTwo" presStyleLbl="node2" presStyleIdx="2" presStyleCnt="4">
        <dgm:presLayoutVars>
          <dgm:chPref val="3"/>
        </dgm:presLayoutVars>
      </dgm:prSet>
      <dgm:spPr/>
      <dgm:t>
        <a:bodyPr/>
        <a:lstStyle/>
        <a:p>
          <a:endParaRPr lang="ru-RU"/>
        </a:p>
      </dgm:t>
    </dgm:pt>
    <dgm:pt modelId="{6BD2D02C-114E-4580-A560-54FF62BFDACB}" type="pres">
      <dgm:prSet presAssocID="{45AEEF98-FB32-458F-8D3A-97125EBD191B}" presName="parTransTwo" presStyleCnt="0"/>
      <dgm:spPr/>
    </dgm:pt>
    <dgm:pt modelId="{89FD4C39-DA0A-4018-846D-DC8615E4AC6F}" type="pres">
      <dgm:prSet presAssocID="{45AEEF98-FB32-458F-8D3A-97125EBD191B}" presName="horzTwo" presStyleCnt="0"/>
      <dgm:spPr/>
    </dgm:pt>
    <dgm:pt modelId="{464A5C82-4F68-4E69-97E6-81B344250BE9}" type="pres">
      <dgm:prSet presAssocID="{C68DEDED-A2E8-49C5-B996-C230237F99AF}" presName="vertThree" presStyleCnt="0"/>
      <dgm:spPr/>
    </dgm:pt>
    <dgm:pt modelId="{960DA52D-769A-43F7-9479-629A671F9D77}" type="pres">
      <dgm:prSet presAssocID="{C68DEDED-A2E8-49C5-B996-C230237F99AF}" presName="txThree" presStyleLbl="node3" presStyleIdx="2" presStyleCnt="4">
        <dgm:presLayoutVars>
          <dgm:chPref val="3"/>
        </dgm:presLayoutVars>
      </dgm:prSet>
      <dgm:spPr/>
      <dgm:t>
        <a:bodyPr/>
        <a:lstStyle/>
        <a:p>
          <a:endParaRPr lang="ru-RU"/>
        </a:p>
      </dgm:t>
    </dgm:pt>
    <dgm:pt modelId="{D039E107-6EEF-420D-B1D3-56D5707665A4}" type="pres">
      <dgm:prSet presAssocID="{C68DEDED-A2E8-49C5-B996-C230237F99AF}" presName="horzThree" presStyleCnt="0"/>
      <dgm:spPr/>
    </dgm:pt>
    <dgm:pt modelId="{62C1D18A-8A20-4D8A-945F-320A6489029D}" type="pres">
      <dgm:prSet presAssocID="{53A45356-F6B1-481C-A977-A3322092F29D}" presName="sibSpaceTwo" presStyleCnt="0"/>
      <dgm:spPr/>
    </dgm:pt>
    <dgm:pt modelId="{331809FF-BA4A-4CB9-8BBD-5453CF9A3F3E}" type="pres">
      <dgm:prSet presAssocID="{3FC1DA66-0703-4891-9DD6-65E1C946DD28}" presName="vertTwo" presStyleCnt="0"/>
      <dgm:spPr/>
    </dgm:pt>
    <dgm:pt modelId="{D5D79EE7-E951-45AD-AD21-C1C8B68BCF5A}" type="pres">
      <dgm:prSet presAssocID="{3FC1DA66-0703-4891-9DD6-65E1C946DD28}" presName="txTwo" presStyleLbl="node2" presStyleIdx="3" presStyleCnt="4">
        <dgm:presLayoutVars>
          <dgm:chPref val="3"/>
        </dgm:presLayoutVars>
      </dgm:prSet>
      <dgm:spPr/>
      <dgm:t>
        <a:bodyPr/>
        <a:lstStyle/>
        <a:p>
          <a:endParaRPr lang="ru-RU"/>
        </a:p>
      </dgm:t>
    </dgm:pt>
    <dgm:pt modelId="{F4DF1FF8-9B56-45B7-BC47-4572D7129F28}" type="pres">
      <dgm:prSet presAssocID="{3FC1DA66-0703-4891-9DD6-65E1C946DD28}" presName="parTransTwo" presStyleCnt="0"/>
      <dgm:spPr/>
    </dgm:pt>
    <dgm:pt modelId="{1A5448FB-69A6-41E5-9D6D-3CEB0A1E8DA2}" type="pres">
      <dgm:prSet presAssocID="{3FC1DA66-0703-4891-9DD6-65E1C946DD28}" presName="horzTwo" presStyleCnt="0"/>
      <dgm:spPr/>
    </dgm:pt>
    <dgm:pt modelId="{86028979-65DB-40DD-A4AA-812E7134C4FC}" type="pres">
      <dgm:prSet presAssocID="{FF249B6E-077D-4810-99D9-2F05053C1DD4}" presName="vertThree" presStyleCnt="0"/>
      <dgm:spPr/>
    </dgm:pt>
    <dgm:pt modelId="{07DA6A73-AD48-4070-B0F2-54BA6C3A561B}" type="pres">
      <dgm:prSet presAssocID="{FF249B6E-077D-4810-99D9-2F05053C1DD4}" presName="txThree" presStyleLbl="node3" presStyleIdx="3" presStyleCnt="4">
        <dgm:presLayoutVars>
          <dgm:chPref val="3"/>
        </dgm:presLayoutVars>
      </dgm:prSet>
      <dgm:spPr/>
      <dgm:t>
        <a:bodyPr/>
        <a:lstStyle/>
        <a:p>
          <a:endParaRPr lang="ru-RU"/>
        </a:p>
      </dgm:t>
    </dgm:pt>
    <dgm:pt modelId="{3131C23E-E794-41CA-8905-7384B1687E68}" type="pres">
      <dgm:prSet presAssocID="{FF249B6E-077D-4810-99D9-2F05053C1DD4}" presName="horzThree" presStyleCnt="0"/>
      <dgm:spPr/>
    </dgm:pt>
  </dgm:ptLst>
  <dgm:cxnLst>
    <dgm:cxn modelId="{EDE48DF0-7DFD-42E6-81E0-581C4AF3E05E}" type="presOf" srcId="{FF249B6E-077D-4810-99D9-2F05053C1DD4}" destId="{07DA6A73-AD48-4070-B0F2-54BA6C3A561B}" srcOrd="0" destOrd="0" presId="urn:microsoft.com/office/officeart/2005/8/layout/hierarchy4"/>
    <dgm:cxn modelId="{46DDE60E-1DD2-4280-B459-8AD4E4856826}" type="presOf" srcId="{925D165E-C611-4F30-A145-D61A9F46FF0F}" destId="{55D0D05A-E34C-4E7A-8163-9BD61263B7C3}" srcOrd="0" destOrd="0" presId="urn:microsoft.com/office/officeart/2005/8/layout/hierarchy4"/>
    <dgm:cxn modelId="{CA010E23-348C-480D-809C-A3CD5F796D96}" srcId="{11831134-1634-46F5-B15B-791A59C963AB}" destId="{11059530-2535-4D7A-8590-3DE5F1BFFDDD}" srcOrd="0" destOrd="0" parTransId="{2BC8D5EC-C1D1-45FA-AB5E-EFB4F89292AE}" sibTransId="{BB4C6912-51E2-4A75-AB3B-555A1398B971}"/>
    <dgm:cxn modelId="{0220C801-4FA1-4151-9972-F23FD9DB7A59}" srcId="{43D3EE96-8C31-4C25-BF6A-8FB54E0C3DA1}" destId="{61C96386-288C-4CCA-9BFA-6AF0820443A4}" srcOrd="0" destOrd="0" parTransId="{0A2FF627-3088-4B24-9A9D-3C3F85AD6DA1}" sibTransId="{9BF8F74D-F0C5-4752-88F2-D4F37FB8F62C}"/>
    <dgm:cxn modelId="{EE4E39DA-15F3-483C-9E05-768DC5BD8D2B}" type="presOf" srcId="{C2642092-3C41-4AEA-B302-1E299BDE3733}" destId="{0FE34DCE-6D08-4B90-8492-8E8F009FA775}" srcOrd="0" destOrd="0" presId="urn:microsoft.com/office/officeart/2005/8/layout/hierarchy4"/>
    <dgm:cxn modelId="{0098B3B0-5A59-45FF-BED6-A60F6F8C159D}" type="presOf" srcId="{11831134-1634-46F5-B15B-791A59C963AB}" destId="{16FA14D6-AD7D-4558-BF88-730DBDF8BEAB}" srcOrd="0" destOrd="0" presId="urn:microsoft.com/office/officeart/2005/8/layout/hierarchy4"/>
    <dgm:cxn modelId="{064C7709-3ADF-45B8-AD64-A53977BEB823}" srcId="{925D165E-C611-4F30-A145-D61A9F46FF0F}" destId="{43D3EE96-8C31-4C25-BF6A-8FB54E0C3DA1}" srcOrd="1" destOrd="0" parTransId="{0E66E235-9612-4133-9947-80E1A7001663}" sibTransId="{7B3C6598-3E89-4113-A2E5-DF289AB4AC65}"/>
    <dgm:cxn modelId="{16AD054A-4ACC-4DEA-BEBB-40594E3B4F47}" srcId="{3FC1DA66-0703-4891-9DD6-65E1C946DD28}" destId="{FF249B6E-077D-4810-99D9-2F05053C1DD4}" srcOrd="0" destOrd="0" parTransId="{9D2A87F9-80CA-4918-863F-86C6151F8EC2}" sibTransId="{81A4E83B-0BD9-4D58-8E9F-C0B4724236A7}"/>
    <dgm:cxn modelId="{4BC9E089-3865-4A8B-8475-D75EE80E4C1C}" type="presOf" srcId="{C68DEDED-A2E8-49C5-B996-C230237F99AF}" destId="{960DA52D-769A-43F7-9479-629A671F9D77}" srcOrd="0" destOrd="0" presId="urn:microsoft.com/office/officeart/2005/8/layout/hierarchy4"/>
    <dgm:cxn modelId="{673424E5-43D7-45AE-86A4-7BA97DC34B90}" type="presOf" srcId="{3FC1DA66-0703-4891-9DD6-65E1C946DD28}" destId="{D5D79EE7-E951-45AD-AD21-C1C8B68BCF5A}" srcOrd="0" destOrd="0" presId="urn:microsoft.com/office/officeart/2005/8/layout/hierarchy4"/>
    <dgm:cxn modelId="{CBCD8063-19D8-49AB-A42B-034331634E63}" srcId="{925D165E-C611-4F30-A145-D61A9F46FF0F}" destId="{3FC1DA66-0703-4891-9DD6-65E1C946DD28}" srcOrd="3" destOrd="0" parTransId="{22E4BBEA-E761-43EE-B03B-E876E3487659}" sibTransId="{B17C6065-56DF-427D-8430-7B51C28CF3BE}"/>
    <dgm:cxn modelId="{02C6A6CF-61F3-40F8-B6FD-92CB67357020}" type="presOf" srcId="{61C96386-288C-4CCA-9BFA-6AF0820443A4}" destId="{F0A0BF1B-EA59-4B6B-BAC9-79773BF09126}" srcOrd="0" destOrd="0" presId="urn:microsoft.com/office/officeart/2005/8/layout/hierarchy4"/>
    <dgm:cxn modelId="{AFA9FDE0-81DC-4024-A985-3987C372BC49}" type="presOf" srcId="{11059530-2535-4D7A-8590-3DE5F1BFFDDD}" destId="{40DA41CE-B7F5-479F-829D-24054D6A7955}" srcOrd="0" destOrd="0" presId="urn:microsoft.com/office/officeart/2005/8/layout/hierarchy4"/>
    <dgm:cxn modelId="{DE49DE2D-E88B-403E-9621-01165C3418F5}" srcId="{925D165E-C611-4F30-A145-D61A9F46FF0F}" destId="{11831134-1634-46F5-B15B-791A59C963AB}" srcOrd="0" destOrd="0" parTransId="{C50555EC-EDC5-458D-98E0-8A30E6277A5A}" sibTransId="{6894406C-10B4-4B5A-8415-C02578CC2EBC}"/>
    <dgm:cxn modelId="{FAF0E333-842B-4743-B4D6-46B887A039BE}" type="presOf" srcId="{45AEEF98-FB32-458F-8D3A-97125EBD191B}" destId="{8BD17B6C-FE62-4328-AFC2-D918C3AFA257}" srcOrd="0" destOrd="0" presId="urn:microsoft.com/office/officeart/2005/8/layout/hierarchy4"/>
    <dgm:cxn modelId="{1BFCC499-8D24-4218-A3BC-3A6F14AE6B94}" srcId="{45AEEF98-FB32-458F-8D3A-97125EBD191B}" destId="{C68DEDED-A2E8-49C5-B996-C230237F99AF}" srcOrd="0" destOrd="0" parTransId="{9BCE197E-C0D7-4482-A598-5228F2F1AF15}" sibTransId="{8E33667C-04F1-4946-9280-576BE47F7706}"/>
    <dgm:cxn modelId="{E7D36084-6E53-45E9-AB9F-AC3027A8F004}" srcId="{925D165E-C611-4F30-A145-D61A9F46FF0F}" destId="{45AEEF98-FB32-458F-8D3A-97125EBD191B}" srcOrd="2" destOrd="0" parTransId="{2557241F-54CD-4F02-B407-623AF6EA4241}" sibTransId="{53A45356-F6B1-481C-A977-A3322092F29D}"/>
    <dgm:cxn modelId="{E3D6DA0F-0098-479C-BBC0-9652A90F1FF1}" srcId="{C2642092-3C41-4AEA-B302-1E299BDE3733}" destId="{925D165E-C611-4F30-A145-D61A9F46FF0F}" srcOrd="0" destOrd="0" parTransId="{03269E37-AB1F-4B4C-9A83-FCF13479CC6D}" sibTransId="{3E49E04A-D4FA-46EC-AD62-34446575A702}"/>
    <dgm:cxn modelId="{39316D0C-0B55-4AC2-B393-22ACF883B9D2}" type="presOf" srcId="{43D3EE96-8C31-4C25-BF6A-8FB54E0C3DA1}" destId="{5FA6B13C-7411-43E3-ABA7-A0DF86E95A89}" srcOrd="0" destOrd="0" presId="urn:microsoft.com/office/officeart/2005/8/layout/hierarchy4"/>
    <dgm:cxn modelId="{C7A7021F-EAAE-494F-B323-75E62B646625}" type="presParOf" srcId="{0FE34DCE-6D08-4B90-8492-8E8F009FA775}" destId="{168225CF-E1D9-4CD2-BB56-333A0022420D}" srcOrd="0" destOrd="0" presId="urn:microsoft.com/office/officeart/2005/8/layout/hierarchy4"/>
    <dgm:cxn modelId="{757F8BE7-DF75-4931-B88D-42DC008B4501}" type="presParOf" srcId="{168225CF-E1D9-4CD2-BB56-333A0022420D}" destId="{55D0D05A-E34C-4E7A-8163-9BD61263B7C3}" srcOrd="0" destOrd="0" presId="urn:microsoft.com/office/officeart/2005/8/layout/hierarchy4"/>
    <dgm:cxn modelId="{CBA621D6-1DD0-4FD2-8E01-780ABE4A0B43}" type="presParOf" srcId="{168225CF-E1D9-4CD2-BB56-333A0022420D}" destId="{7BEBBA4F-0E09-400B-9BD9-83919877B428}" srcOrd="1" destOrd="0" presId="urn:microsoft.com/office/officeart/2005/8/layout/hierarchy4"/>
    <dgm:cxn modelId="{B4FF6160-B8E7-425B-A6F2-69B30929BEF9}" type="presParOf" srcId="{168225CF-E1D9-4CD2-BB56-333A0022420D}" destId="{09544C68-5C45-4CD5-808C-89BE21EDDE83}" srcOrd="2" destOrd="0" presId="urn:microsoft.com/office/officeart/2005/8/layout/hierarchy4"/>
    <dgm:cxn modelId="{9727CFDB-67D5-4DF5-AC8F-D21217FE3CC9}" type="presParOf" srcId="{09544C68-5C45-4CD5-808C-89BE21EDDE83}" destId="{9FA466EC-734C-4AEF-ABF5-8828051AC2EA}" srcOrd="0" destOrd="0" presId="urn:microsoft.com/office/officeart/2005/8/layout/hierarchy4"/>
    <dgm:cxn modelId="{858E934C-CFA4-427B-A4BA-1527091DDD5D}" type="presParOf" srcId="{9FA466EC-734C-4AEF-ABF5-8828051AC2EA}" destId="{16FA14D6-AD7D-4558-BF88-730DBDF8BEAB}" srcOrd="0" destOrd="0" presId="urn:microsoft.com/office/officeart/2005/8/layout/hierarchy4"/>
    <dgm:cxn modelId="{D26828FC-9DA2-41D2-900E-49EE6B9BCB71}" type="presParOf" srcId="{9FA466EC-734C-4AEF-ABF5-8828051AC2EA}" destId="{216F8C51-A4CC-4C01-A1B5-A4A07E340439}" srcOrd="1" destOrd="0" presId="urn:microsoft.com/office/officeart/2005/8/layout/hierarchy4"/>
    <dgm:cxn modelId="{90C6A462-AAF1-413F-A51D-3A3658D9C54E}" type="presParOf" srcId="{9FA466EC-734C-4AEF-ABF5-8828051AC2EA}" destId="{C0BB6931-EA05-445A-980E-4FBEFE4CB571}" srcOrd="2" destOrd="0" presId="urn:microsoft.com/office/officeart/2005/8/layout/hierarchy4"/>
    <dgm:cxn modelId="{B4F07528-76D4-496E-8D08-AB30300D661D}" type="presParOf" srcId="{C0BB6931-EA05-445A-980E-4FBEFE4CB571}" destId="{5FDDBAFD-2EFE-41C0-BB81-A4A29B415907}" srcOrd="0" destOrd="0" presId="urn:microsoft.com/office/officeart/2005/8/layout/hierarchy4"/>
    <dgm:cxn modelId="{FB6320CB-DF77-495F-A3C3-0BCFAB23D5EF}" type="presParOf" srcId="{5FDDBAFD-2EFE-41C0-BB81-A4A29B415907}" destId="{40DA41CE-B7F5-479F-829D-24054D6A7955}" srcOrd="0" destOrd="0" presId="urn:microsoft.com/office/officeart/2005/8/layout/hierarchy4"/>
    <dgm:cxn modelId="{27D07B95-6C38-41B2-A14E-CB7FC5DCCCC2}" type="presParOf" srcId="{5FDDBAFD-2EFE-41C0-BB81-A4A29B415907}" destId="{9C6F265A-5B5F-4E0A-B1F2-6CC8AD137024}" srcOrd="1" destOrd="0" presId="urn:microsoft.com/office/officeart/2005/8/layout/hierarchy4"/>
    <dgm:cxn modelId="{5E7D0ECB-A0D3-4FCA-BA31-FAC14AE2E936}" type="presParOf" srcId="{09544C68-5C45-4CD5-808C-89BE21EDDE83}" destId="{3209C4EB-36B1-4391-A1CD-5D6DDFC76FCF}" srcOrd="1" destOrd="0" presId="urn:microsoft.com/office/officeart/2005/8/layout/hierarchy4"/>
    <dgm:cxn modelId="{D889DA5B-CD68-48D3-94E0-AA2439B26642}" type="presParOf" srcId="{09544C68-5C45-4CD5-808C-89BE21EDDE83}" destId="{EF7D3DB5-77BE-4154-A9EA-501BF55C03DD}" srcOrd="2" destOrd="0" presId="urn:microsoft.com/office/officeart/2005/8/layout/hierarchy4"/>
    <dgm:cxn modelId="{76A5BB16-F1D6-46B2-B46F-EA0C092ECDCF}" type="presParOf" srcId="{EF7D3DB5-77BE-4154-A9EA-501BF55C03DD}" destId="{5FA6B13C-7411-43E3-ABA7-A0DF86E95A89}" srcOrd="0" destOrd="0" presId="urn:microsoft.com/office/officeart/2005/8/layout/hierarchy4"/>
    <dgm:cxn modelId="{B7F9C5A2-A355-4026-A1E7-BAF1B566DC75}" type="presParOf" srcId="{EF7D3DB5-77BE-4154-A9EA-501BF55C03DD}" destId="{E7817780-1B21-4751-BD2D-FF4E26A2BC66}" srcOrd="1" destOrd="0" presId="urn:microsoft.com/office/officeart/2005/8/layout/hierarchy4"/>
    <dgm:cxn modelId="{2EB59893-BFA6-4A1C-AFE3-8CAFE9F42222}" type="presParOf" srcId="{EF7D3DB5-77BE-4154-A9EA-501BF55C03DD}" destId="{898C8462-E650-4D86-B031-1B1FF5CD4B98}" srcOrd="2" destOrd="0" presId="urn:microsoft.com/office/officeart/2005/8/layout/hierarchy4"/>
    <dgm:cxn modelId="{F78A326D-1B55-4C37-B58F-79D14F7D20C4}" type="presParOf" srcId="{898C8462-E650-4D86-B031-1B1FF5CD4B98}" destId="{29AC9652-0973-4303-A7F0-8B86EBB9973D}" srcOrd="0" destOrd="0" presId="urn:microsoft.com/office/officeart/2005/8/layout/hierarchy4"/>
    <dgm:cxn modelId="{B37E6650-9FB8-4147-B916-9018ED76BF5A}" type="presParOf" srcId="{29AC9652-0973-4303-A7F0-8B86EBB9973D}" destId="{F0A0BF1B-EA59-4B6B-BAC9-79773BF09126}" srcOrd="0" destOrd="0" presId="urn:microsoft.com/office/officeart/2005/8/layout/hierarchy4"/>
    <dgm:cxn modelId="{D8272600-7C7F-464E-A794-285BA8B83662}" type="presParOf" srcId="{29AC9652-0973-4303-A7F0-8B86EBB9973D}" destId="{B54BFA57-1A8B-4134-BCF3-9F9CEA409B28}" srcOrd="1" destOrd="0" presId="urn:microsoft.com/office/officeart/2005/8/layout/hierarchy4"/>
    <dgm:cxn modelId="{E0FE3713-1EF0-4062-A20F-1519C1CA5592}" type="presParOf" srcId="{09544C68-5C45-4CD5-808C-89BE21EDDE83}" destId="{2A7A7244-9C6A-4E5A-B74F-FB7C485830D2}" srcOrd="3" destOrd="0" presId="urn:microsoft.com/office/officeart/2005/8/layout/hierarchy4"/>
    <dgm:cxn modelId="{E2CD5B40-0605-45AE-AADD-96F45A0B4542}" type="presParOf" srcId="{09544C68-5C45-4CD5-808C-89BE21EDDE83}" destId="{3F1B5FEA-6F8E-42DA-8950-62C3729DE638}" srcOrd="4" destOrd="0" presId="urn:microsoft.com/office/officeart/2005/8/layout/hierarchy4"/>
    <dgm:cxn modelId="{C7DD2758-DF07-4C15-BAC1-31DB708D1DB2}" type="presParOf" srcId="{3F1B5FEA-6F8E-42DA-8950-62C3729DE638}" destId="{8BD17B6C-FE62-4328-AFC2-D918C3AFA257}" srcOrd="0" destOrd="0" presId="urn:microsoft.com/office/officeart/2005/8/layout/hierarchy4"/>
    <dgm:cxn modelId="{1581E16E-49C6-4855-AFF2-80F68B1E501C}" type="presParOf" srcId="{3F1B5FEA-6F8E-42DA-8950-62C3729DE638}" destId="{6BD2D02C-114E-4580-A560-54FF62BFDACB}" srcOrd="1" destOrd="0" presId="urn:microsoft.com/office/officeart/2005/8/layout/hierarchy4"/>
    <dgm:cxn modelId="{9A8C7482-D83C-4689-AE59-6DBD49C5FFA1}" type="presParOf" srcId="{3F1B5FEA-6F8E-42DA-8950-62C3729DE638}" destId="{89FD4C39-DA0A-4018-846D-DC8615E4AC6F}" srcOrd="2" destOrd="0" presId="urn:microsoft.com/office/officeart/2005/8/layout/hierarchy4"/>
    <dgm:cxn modelId="{9299D52A-DAD5-44B6-B063-88B359B4FBA9}" type="presParOf" srcId="{89FD4C39-DA0A-4018-846D-DC8615E4AC6F}" destId="{464A5C82-4F68-4E69-97E6-81B344250BE9}" srcOrd="0" destOrd="0" presId="urn:microsoft.com/office/officeart/2005/8/layout/hierarchy4"/>
    <dgm:cxn modelId="{7F48E4BF-4673-40B7-8FA4-18BA5FCD94DE}" type="presParOf" srcId="{464A5C82-4F68-4E69-97E6-81B344250BE9}" destId="{960DA52D-769A-43F7-9479-629A671F9D77}" srcOrd="0" destOrd="0" presId="urn:microsoft.com/office/officeart/2005/8/layout/hierarchy4"/>
    <dgm:cxn modelId="{A26B6FAE-C843-471B-A995-D1843CBADBBA}" type="presParOf" srcId="{464A5C82-4F68-4E69-97E6-81B344250BE9}" destId="{D039E107-6EEF-420D-B1D3-56D5707665A4}" srcOrd="1" destOrd="0" presId="urn:microsoft.com/office/officeart/2005/8/layout/hierarchy4"/>
    <dgm:cxn modelId="{91BE474C-6A1C-43CC-B632-579EAA595F66}" type="presParOf" srcId="{09544C68-5C45-4CD5-808C-89BE21EDDE83}" destId="{62C1D18A-8A20-4D8A-945F-320A6489029D}" srcOrd="5" destOrd="0" presId="urn:microsoft.com/office/officeart/2005/8/layout/hierarchy4"/>
    <dgm:cxn modelId="{D65FE1A9-0A92-4AA2-8892-FE20684A7500}" type="presParOf" srcId="{09544C68-5C45-4CD5-808C-89BE21EDDE83}" destId="{331809FF-BA4A-4CB9-8BBD-5453CF9A3F3E}" srcOrd="6" destOrd="0" presId="urn:microsoft.com/office/officeart/2005/8/layout/hierarchy4"/>
    <dgm:cxn modelId="{48B6973C-AEEA-4BD3-8EBF-71B173856484}" type="presParOf" srcId="{331809FF-BA4A-4CB9-8BBD-5453CF9A3F3E}" destId="{D5D79EE7-E951-45AD-AD21-C1C8B68BCF5A}" srcOrd="0" destOrd="0" presId="urn:microsoft.com/office/officeart/2005/8/layout/hierarchy4"/>
    <dgm:cxn modelId="{CE0B4F05-32AE-44EF-A03C-E26BB7B013AA}" type="presParOf" srcId="{331809FF-BA4A-4CB9-8BBD-5453CF9A3F3E}" destId="{F4DF1FF8-9B56-45B7-BC47-4572D7129F28}" srcOrd="1" destOrd="0" presId="urn:microsoft.com/office/officeart/2005/8/layout/hierarchy4"/>
    <dgm:cxn modelId="{B67BFE7C-0A91-4094-8E52-125D52B98AEA}" type="presParOf" srcId="{331809FF-BA4A-4CB9-8BBD-5453CF9A3F3E}" destId="{1A5448FB-69A6-41E5-9D6D-3CEB0A1E8DA2}" srcOrd="2" destOrd="0" presId="urn:microsoft.com/office/officeart/2005/8/layout/hierarchy4"/>
    <dgm:cxn modelId="{D7A3D821-10F9-48DB-B071-CFB3CC4862EE}" type="presParOf" srcId="{1A5448FB-69A6-41E5-9D6D-3CEB0A1E8DA2}" destId="{86028979-65DB-40DD-A4AA-812E7134C4FC}" srcOrd="0" destOrd="0" presId="urn:microsoft.com/office/officeart/2005/8/layout/hierarchy4"/>
    <dgm:cxn modelId="{A7A04277-66A7-4A44-A67C-3056851E5BD9}" type="presParOf" srcId="{86028979-65DB-40DD-A4AA-812E7134C4FC}" destId="{07DA6A73-AD48-4070-B0F2-54BA6C3A561B}" srcOrd="0" destOrd="0" presId="urn:microsoft.com/office/officeart/2005/8/layout/hierarchy4"/>
    <dgm:cxn modelId="{2096E142-8FF7-489B-850E-CF0D361C38D4}" type="presParOf" srcId="{86028979-65DB-40DD-A4AA-812E7134C4FC}" destId="{3131C23E-E794-41CA-8905-7384B1687E6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93C711-2EAD-4EA4-BABF-D6129607F982}" type="doc">
      <dgm:prSet loTypeId="urn:microsoft.com/office/officeart/2005/8/layout/default#1" loCatId="list" qsTypeId="urn:microsoft.com/office/officeart/2005/8/quickstyle/simple1" qsCatId="simple" csTypeId="urn:microsoft.com/office/officeart/2005/8/colors/colorful1#2" csCatId="colorful" phldr="1"/>
      <dgm:spPr/>
    </dgm:pt>
    <dgm:pt modelId="{1F3A2FDE-F761-4060-8EF8-01D6784CCDBC}">
      <dgm:prSet phldrT="[Текст]" custT="1"/>
      <dgm:spPr/>
      <dgm:t>
        <a:bodyPr/>
        <a:lstStyle/>
        <a:p>
          <a:r>
            <a:rPr lang="ru-RU" sz="1200" dirty="0"/>
            <a:t>Целостность и непрерывность процесса с 5-го по 9-й классы основной школы</a:t>
          </a:r>
        </a:p>
      </dgm:t>
    </dgm:pt>
    <dgm:pt modelId="{E86C6E63-3E22-48FB-8D7F-F56E7AE9FA65}" type="parTrans" cxnId="{24157CFB-2837-427C-A1A1-48E0AFB9892B}">
      <dgm:prSet/>
      <dgm:spPr/>
      <dgm:t>
        <a:bodyPr/>
        <a:lstStyle/>
        <a:p>
          <a:endParaRPr lang="ru-RU"/>
        </a:p>
      </dgm:t>
    </dgm:pt>
    <dgm:pt modelId="{07EAB573-B704-4FDF-92F0-A267F43C4441}" type="sibTrans" cxnId="{24157CFB-2837-427C-A1A1-48E0AFB9892B}">
      <dgm:prSet/>
      <dgm:spPr/>
      <dgm:t>
        <a:bodyPr/>
        <a:lstStyle/>
        <a:p>
          <a:endParaRPr lang="ru-RU"/>
        </a:p>
      </dgm:t>
    </dgm:pt>
    <dgm:pt modelId="{6B2A484D-9ACF-4D62-93D0-0BB82C12BBDF}">
      <dgm:prSet phldrT="[Текст]" custT="1"/>
      <dgm:spPr/>
      <dgm:t>
        <a:bodyPr/>
        <a:lstStyle/>
        <a:p>
          <a:r>
            <a:rPr lang="ru-RU" sz="1200" dirty="0"/>
            <a:t>Движение к общим целям и их дифференциация на каждом этапе</a:t>
          </a:r>
        </a:p>
      </dgm:t>
    </dgm:pt>
    <dgm:pt modelId="{86925788-8F9B-4B63-9C63-FA6D0CF6B0B4}" type="parTrans" cxnId="{AC2F474C-D030-4C7C-BA50-BE26F66D59D7}">
      <dgm:prSet/>
      <dgm:spPr/>
      <dgm:t>
        <a:bodyPr/>
        <a:lstStyle/>
        <a:p>
          <a:endParaRPr lang="ru-RU"/>
        </a:p>
      </dgm:t>
    </dgm:pt>
    <dgm:pt modelId="{894B8B4F-3FFF-4935-954E-7FA511A0CC25}" type="sibTrans" cxnId="{AC2F474C-D030-4C7C-BA50-BE26F66D59D7}">
      <dgm:prSet/>
      <dgm:spPr/>
      <dgm:t>
        <a:bodyPr/>
        <a:lstStyle/>
        <a:p>
          <a:endParaRPr lang="ru-RU"/>
        </a:p>
      </dgm:t>
    </dgm:pt>
    <dgm:pt modelId="{0E08BB51-9233-48B6-AB3C-07D3BE480A9D}">
      <dgm:prSet phldrT="[Текст]" custT="1"/>
      <dgm:spPr/>
      <dgm:t>
        <a:bodyPr/>
        <a:lstStyle/>
        <a:p>
          <a:r>
            <a:rPr lang="ru-RU" sz="1200" dirty="0"/>
            <a:t>Сочетание образовательных и воспитательных целей и задач</a:t>
          </a:r>
        </a:p>
      </dgm:t>
    </dgm:pt>
    <dgm:pt modelId="{5405BF83-4F92-41E2-851A-C78D04346797}" type="parTrans" cxnId="{416BD80D-06EE-4EC1-A758-F39896BC270C}">
      <dgm:prSet/>
      <dgm:spPr/>
      <dgm:t>
        <a:bodyPr/>
        <a:lstStyle/>
        <a:p>
          <a:endParaRPr lang="ru-RU"/>
        </a:p>
      </dgm:t>
    </dgm:pt>
    <dgm:pt modelId="{44F1AD7D-2585-4D5B-9F10-1808DF19BF06}" type="sibTrans" cxnId="{416BD80D-06EE-4EC1-A758-F39896BC270C}">
      <dgm:prSet/>
      <dgm:spPr/>
      <dgm:t>
        <a:bodyPr/>
        <a:lstStyle/>
        <a:p>
          <a:endParaRPr lang="ru-RU"/>
        </a:p>
      </dgm:t>
    </dgm:pt>
    <dgm:pt modelId="{9AD448BE-81B5-4A1F-99D0-71ABC1CBCE93}">
      <dgm:prSet phldrT="[Текст]" custT="1"/>
      <dgm:spPr/>
      <dgm:t>
        <a:bodyPr/>
        <a:lstStyle/>
        <a:p>
          <a:r>
            <a:rPr lang="ru-RU" sz="1200" dirty="0" err="1"/>
            <a:t>Учет</a:t>
          </a:r>
          <a:r>
            <a:rPr lang="ru-RU" sz="1200" dirty="0"/>
            <a:t> требований преемственности  и последовательного усложнения содержания</a:t>
          </a:r>
        </a:p>
      </dgm:t>
    </dgm:pt>
    <dgm:pt modelId="{A43B5173-1042-44F1-9B45-4EE09D06BFDA}" type="parTrans" cxnId="{AAC631EF-9746-4401-A312-6FFE74943EEC}">
      <dgm:prSet/>
      <dgm:spPr/>
      <dgm:t>
        <a:bodyPr/>
        <a:lstStyle/>
        <a:p>
          <a:endParaRPr lang="ru-RU"/>
        </a:p>
      </dgm:t>
    </dgm:pt>
    <dgm:pt modelId="{F928B25E-2495-4F61-B359-649DDB03AE3A}" type="sibTrans" cxnId="{AAC631EF-9746-4401-A312-6FFE74943EEC}">
      <dgm:prSet/>
      <dgm:spPr/>
      <dgm:t>
        <a:bodyPr/>
        <a:lstStyle/>
        <a:p>
          <a:endParaRPr lang="ru-RU"/>
        </a:p>
      </dgm:t>
    </dgm:pt>
    <dgm:pt modelId="{8266E919-BCE1-43D0-A4D4-E87801B7E566}">
      <dgm:prSet phldrT="[Текст]" custT="1"/>
      <dgm:spPr/>
      <dgm:t>
        <a:bodyPr/>
        <a:lstStyle/>
        <a:p>
          <a:r>
            <a:rPr lang="ru-RU" sz="1200" dirty="0"/>
            <a:t>Направленность на достижение метапредметных образовательных результатов</a:t>
          </a:r>
        </a:p>
      </dgm:t>
    </dgm:pt>
    <dgm:pt modelId="{EC116EC0-5BD2-42ED-BC59-E8E5CDFCB3B4}" type="parTrans" cxnId="{1C5662BA-9EB9-479A-80F0-13DA58AE96EB}">
      <dgm:prSet/>
      <dgm:spPr/>
      <dgm:t>
        <a:bodyPr/>
        <a:lstStyle/>
        <a:p>
          <a:endParaRPr lang="ru-RU"/>
        </a:p>
      </dgm:t>
    </dgm:pt>
    <dgm:pt modelId="{3734E350-D703-4986-839D-034484EC4664}" type="sibTrans" cxnId="{1C5662BA-9EB9-479A-80F0-13DA58AE96EB}">
      <dgm:prSet/>
      <dgm:spPr/>
      <dgm:t>
        <a:bodyPr/>
        <a:lstStyle/>
        <a:p>
          <a:endParaRPr lang="ru-RU"/>
        </a:p>
      </dgm:t>
    </dgm:pt>
    <dgm:pt modelId="{372E5C69-F478-4843-A6F4-BFDDC6A87296}">
      <dgm:prSet phldrT="[Текст]" custT="1"/>
      <dgm:spPr/>
      <dgm:t>
        <a:bodyPr/>
        <a:lstStyle/>
        <a:p>
          <a:r>
            <a:rPr lang="ru-RU" sz="1200" dirty="0"/>
            <a:t>Необходимость междисциплинарной интеграции учителей</a:t>
          </a:r>
        </a:p>
      </dgm:t>
    </dgm:pt>
    <dgm:pt modelId="{0D4CB5C0-6A99-4323-A0AE-563EF230113D}" type="parTrans" cxnId="{8BF68896-6A7F-467B-A27A-4C53B5B4410F}">
      <dgm:prSet/>
      <dgm:spPr/>
      <dgm:t>
        <a:bodyPr/>
        <a:lstStyle/>
        <a:p>
          <a:endParaRPr lang="ru-RU"/>
        </a:p>
      </dgm:t>
    </dgm:pt>
    <dgm:pt modelId="{E995D369-E69C-46D2-B714-4D247B412388}" type="sibTrans" cxnId="{8BF68896-6A7F-467B-A27A-4C53B5B4410F}">
      <dgm:prSet/>
      <dgm:spPr/>
      <dgm:t>
        <a:bodyPr/>
        <a:lstStyle/>
        <a:p>
          <a:endParaRPr lang="ru-RU"/>
        </a:p>
      </dgm:t>
    </dgm:pt>
    <dgm:pt modelId="{6C52F40D-8AF5-4890-8FD6-9118F511FB71}">
      <dgm:prSet phldrT="[Текст]" custT="1"/>
      <dgm:spPr/>
      <dgm:t>
        <a:bodyPr/>
        <a:lstStyle/>
        <a:p>
          <a:r>
            <a:rPr lang="ru-RU" sz="1200" dirty="0"/>
            <a:t>Отбор «</a:t>
          </a:r>
          <a:r>
            <a:rPr lang="ru-RU" sz="1200" dirty="0" err="1"/>
            <a:t>знаниевого</a:t>
          </a:r>
          <a:r>
            <a:rPr lang="ru-RU" sz="1200" dirty="0"/>
            <a:t>» содержания с </a:t>
          </a:r>
          <a:r>
            <a:rPr lang="ru-RU" sz="1200" dirty="0" err="1"/>
            <a:t>учетом</a:t>
          </a:r>
          <a:r>
            <a:rPr lang="ru-RU" sz="1200" dirty="0"/>
            <a:t> возрастных особенностей школьников, накопленных ими контекстных знаний, а также «чувствительных» для российского общества вопросов</a:t>
          </a:r>
        </a:p>
      </dgm:t>
    </dgm:pt>
    <dgm:pt modelId="{39CF3BC3-A753-4C97-BC62-D5397EC860B9}" type="parTrans" cxnId="{141802E9-8B08-44BF-A1CB-252AE91485B1}">
      <dgm:prSet/>
      <dgm:spPr/>
      <dgm:t>
        <a:bodyPr/>
        <a:lstStyle/>
        <a:p>
          <a:endParaRPr lang="ru-RU"/>
        </a:p>
      </dgm:t>
    </dgm:pt>
    <dgm:pt modelId="{866DCD32-A568-4410-AB51-8E8833BA37AF}" type="sibTrans" cxnId="{141802E9-8B08-44BF-A1CB-252AE91485B1}">
      <dgm:prSet/>
      <dgm:spPr/>
      <dgm:t>
        <a:bodyPr/>
        <a:lstStyle/>
        <a:p>
          <a:endParaRPr lang="ru-RU"/>
        </a:p>
      </dgm:t>
    </dgm:pt>
    <dgm:pt modelId="{5AD227BC-9540-47B4-9B89-F3CC9370E057}" type="pres">
      <dgm:prSet presAssocID="{4F93C711-2EAD-4EA4-BABF-D6129607F982}" presName="diagram" presStyleCnt="0">
        <dgm:presLayoutVars>
          <dgm:dir/>
          <dgm:resizeHandles val="exact"/>
        </dgm:presLayoutVars>
      </dgm:prSet>
      <dgm:spPr/>
    </dgm:pt>
    <dgm:pt modelId="{17923972-1300-447D-9D63-391FE5B7DC81}" type="pres">
      <dgm:prSet presAssocID="{1F3A2FDE-F761-4060-8EF8-01D6784CCDBC}" presName="node" presStyleLbl="node1" presStyleIdx="0" presStyleCnt="7">
        <dgm:presLayoutVars>
          <dgm:bulletEnabled val="1"/>
        </dgm:presLayoutVars>
      </dgm:prSet>
      <dgm:spPr/>
      <dgm:t>
        <a:bodyPr/>
        <a:lstStyle/>
        <a:p>
          <a:endParaRPr lang="ru-RU"/>
        </a:p>
      </dgm:t>
    </dgm:pt>
    <dgm:pt modelId="{BD06C998-77FE-4A9C-B454-B0469F19DDB6}" type="pres">
      <dgm:prSet presAssocID="{07EAB573-B704-4FDF-92F0-A267F43C4441}" presName="sibTrans" presStyleCnt="0"/>
      <dgm:spPr/>
    </dgm:pt>
    <dgm:pt modelId="{CF559A5B-00C3-4DE8-B362-7AB80357CBE8}" type="pres">
      <dgm:prSet presAssocID="{6B2A484D-9ACF-4D62-93D0-0BB82C12BBDF}" presName="node" presStyleLbl="node1" presStyleIdx="1" presStyleCnt="7">
        <dgm:presLayoutVars>
          <dgm:bulletEnabled val="1"/>
        </dgm:presLayoutVars>
      </dgm:prSet>
      <dgm:spPr/>
      <dgm:t>
        <a:bodyPr/>
        <a:lstStyle/>
        <a:p>
          <a:endParaRPr lang="ru-RU"/>
        </a:p>
      </dgm:t>
    </dgm:pt>
    <dgm:pt modelId="{2E985601-86F0-4AA3-90AF-CF1A4BD3249A}" type="pres">
      <dgm:prSet presAssocID="{894B8B4F-3FFF-4935-954E-7FA511A0CC25}" presName="sibTrans" presStyleCnt="0"/>
      <dgm:spPr/>
    </dgm:pt>
    <dgm:pt modelId="{284AA289-5743-441E-ABA5-8A5BED4D1CAD}" type="pres">
      <dgm:prSet presAssocID="{0E08BB51-9233-48B6-AB3C-07D3BE480A9D}" presName="node" presStyleLbl="node1" presStyleIdx="2" presStyleCnt="7">
        <dgm:presLayoutVars>
          <dgm:bulletEnabled val="1"/>
        </dgm:presLayoutVars>
      </dgm:prSet>
      <dgm:spPr/>
      <dgm:t>
        <a:bodyPr/>
        <a:lstStyle/>
        <a:p>
          <a:endParaRPr lang="ru-RU"/>
        </a:p>
      </dgm:t>
    </dgm:pt>
    <dgm:pt modelId="{A4F21E0E-D107-4524-9A44-8BF6E86D34AE}" type="pres">
      <dgm:prSet presAssocID="{44F1AD7D-2585-4D5B-9F10-1808DF19BF06}" presName="sibTrans" presStyleCnt="0"/>
      <dgm:spPr/>
    </dgm:pt>
    <dgm:pt modelId="{252AD288-39BF-4658-8D55-622792C6039A}" type="pres">
      <dgm:prSet presAssocID="{9AD448BE-81B5-4A1F-99D0-71ABC1CBCE93}" presName="node" presStyleLbl="node1" presStyleIdx="3" presStyleCnt="7">
        <dgm:presLayoutVars>
          <dgm:bulletEnabled val="1"/>
        </dgm:presLayoutVars>
      </dgm:prSet>
      <dgm:spPr/>
      <dgm:t>
        <a:bodyPr/>
        <a:lstStyle/>
        <a:p>
          <a:endParaRPr lang="ru-RU"/>
        </a:p>
      </dgm:t>
    </dgm:pt>
    <dgm:pt modelId="{5496083B-D2F8-4DBE-91BD-99B130409E57}" type="pres">
      <dgm:prSet presAssocID="{F928B25E-2495-4F61-B359-649DDB03AE3A}" presName="sibTrans" presStyleCnt="0"/>
      <dgm:spPr/>
    </dgm:pt>
    <dgm:pt modelId="{C679B9C1-77CE-4898-A5A0-B840DCC25AFD}" type="pres">
      <dgm:prSet presAssocID="{6C52F40D-8AF5-4890-8FD6-9118F511FB71}" presName="node" presStyleLbl="node1" presStyleIdx="4" presStyleCnt="7" custScaleX="144678" custScaleY="126858">
        <dgm:presLayoutVars>
          <dgm:bulletEnabled val="1"/>
        </dgm:presLayoutVars>
      </dgm:prSet>
      <dgm:spPr/>
      <dgm:t>
        <a:bodyPr/>
        <a:lstStyle/>
        <a:p>
          <a:endParaRPr lang="ru-RU"/>
        </a:p>
      </dgm:t>
    </dgm:pt>
    <dgm:pt modelId="{73F24693-7147-4C81-ABEC-16542825CD55}" type="pres">
      <dgm:prSet presAssocID="{866DCD32-A568-4410-AB51-8E8833BA37AF}" presName="sibTrans" presStyleCnt="0"/>
      <dgm:spPr/>
    </dgm:pt>
    <dgm:pt modelId="{E1CA638F-FA3E-4E8E-8C34-56E40EF304A9}" type="pres">
      <dgm:prSet presAssocID="{8266E919-BCE1-43D0-A4D4-E87801B7E566}" presName="node" presStyleLbl="node1" presStyleIdx="5" presStyleCnt="7" custScaleY="128389">
        <dgm:presLayoutVars>
          <dgm:bulletEnabled val="1"/>
        </dgm:presLayoutVars>
      </dgm:prSet>
      <dgm:spPr/>
      <dgm:t>
        <a:bodyPr/>
        <a:lstStyle/>
        <a:p>
          <a:endParaRPr lang="ru-RU"/>
        </a:p>
      </dgm:t>
    </dgm:pt>
    <dgm:pt modelId="{FB284CF3-49B9-4EB0-BBE8-BF5312A42B80}" type="pres">
      <dgm:prSet presAssocID="{3734E350-D703-4986-839D-034484EC4664}" presName="sibTrans" presStyleCnt="0"/>
      <dgm:spPr/>
    </dgm:pt>
    <dgm:pt modelId="{59A6B89B-75EC-4D86-A562-80D42CCBB4CB}" type="pres">
      <dgm:prSet presAssocID="{372E5C69-F478-4843-A6F4-BFDDC6A87296}" presName="node" presStyleLbl="node1" presStyleIdx="6" presStyleCnt="7" custScaleY="131209">
        <dgm:presLayoutVars>
          <dgm:bulletEnabled val="1"/>
        </dgm:presLayoutVars>
      </dgm:prSet>
      <dgm:spPr/>
      <dgm:t>
        <a:bodyPr/>
        <a:lstStyle/>
        <a:p>
          <a:endParaRPr lang="ru-RU"/>
        </a:p>
      </dgm:t>
    </dgm:pt>
  </dgm:ptLst>
  <dgm:cxnLst>
    <dgm:cxn modelId="{416BD80D-06EE-4EC1-A758-F39896BC270C}" srcId="{4F93C711-2EAD-4EA4-BABF-D6129607F982}" destId="{0E08BB51-9233-48B6-AB3C-07D3BE480A9D}" srcOrd="2" destOrd="0" parTransId="{5405BF83-4F92-41E2-851A-C78D04346797}" sibTransId="{44F1AD7D-2585-4D5B-9F10-1808DF19BF06}"/>
    <dgm:cxn modelId="{690DD8DB-7B5A-4580-B119-86350DE85352}" type="presOf" srcId="{6C52F40D-8AF5-4890-8FD6-9118F511FB71}" destId="{C679B9C1-77CE-4898-A5A0-B840DCC25AFD}" srcOrd="0" destOrd="0" presId="urn:microsoft.com/office/officeart/2005/8/layout/default#1"/>
    <dgm:cxn modelId="{0FE3A90B-7BAD-4CBA-A173-CAC64CBD8836}" type="presOf" srcId="{6B2A484D-9ACF-4D62-93D0-0BB82C12BBDF}" destId="{CF559A5B-00C3-4DE8-B362-7AB80357CBE8}" srcOrd="0" destOrd="0" presId="urn:microsoft.com/office/officeart/2005/8/layout/default#1"/>
    <dgm:cxn modelId="{1C5662BA-9EB9-479A-80F0-13DA58AE96EB}" srcId="{4F93C711-2EAD-4EA4-BABF-D6129607F982}" destId="{8266E919-BCE1-43D0-A4D4-E87801B7E566}" srcOrd="5" destOrd="0" parTransId="{EC116EC0-5BD2-42ED-BC59-E8E5CDFCB3B4}" sibTransId="{3734E350-D703-4986-839D-034484EC4664}"/>
    <dgm:cxn modelId="{B143F3FB-0FD0-41BC-BB6F-A842CA012759}" type="presOf" srcId="{4F93C711-2EAD-4EA4-BABF-D6129607F982}" destId="{5AD227BC-9540-47B4-9B89-F3CC9370E057}" srcOrd="0" destOrd="0" presId="urn:microsoft.com/office/officeart/2005/8/layout/default#1"/>
    <dgm:cxn modelId="{AC2F474C-D030-4C7C-BA50-BE26F66D59D7}" srcId="{4F93C711-2EAD-4EA4-BABF-D6129607F982}" destId="{6B2A484D-9ACF-4D62-93D0-0BB82C12BBDF}" srcOrd="1" destOrd="0" parTransId="{86925788-8F9B-4B63-9C63-FA6D0CF6B0B4}" sibTransId="{894B8B4F-3FFF-4935-954E-7FA511A0CC25}"/>
    <dgm:cxn modelId="{AAC631EF-9746-4401-A312-6FFE74943EEC}" srcId="{4F93C711-2EAD-4EA4-BABF-D6129607F982}" destId="{9AD448BE-81B5-4A1F-99D0-71ABC1CBCE93}" srcOrd="3" destOrd="0" parTransId="{A43B5173-1042-44F1-9B45-4EE09D06BFDA}" sibTransId="{F928B25E-2495-4F61-B359-649DDB03AE3A}"/>
    <dgm:cxn modelId="{8C7D31B7-348C-4794-B39D-7B58E72582C4}" type="presOf" srcId="{0E08BB51-9233-48B6-AB3C-07D3BE480A9D}" destId="{284AA289-5743-441E-ABA5-8A5BED4D1CAD}" srcOrd="0" destOrd="0" presId="urn:microsoft.com/office/officeart/2005/8/layout/default#1"/>
    <dgm:cxn modelId="{6B0132AE-8E55-429A-9CC8-45648797BDCA}" type="presOf" srcId="{9AD448BE-81B5-4A1F-99D0-71ABC1CBCE93}" destId="{252AD288-39BF-4658-8D55-622792C6039A}" srcOrd="0" destOrd="0" presId="urn:microsoft.com/office/officeart/2005/8/layout/default#1"/>
    <dgm:cxn modelId="{24157CFB-2837-427C-A1A1-48E0AFB9892B}" srcId="{4F93C711-2EAD-4EA4-BABF-D6129607F982}" destId="{1F3A2FDE-F761-4060-8EF8-01D6784CCDBC}" srcOrd="0" destOrd="0" parTransId="{E86C6E63-3E22-48FB-8D7F-F56E7AE9FA65}" sibTransId="{07EAB573-B704-4FDF-92F0-A267F43C4441}"/>
    <dgm:cxn modelId="{141802E9-8B08-44BF-A1CB-252AE91485B1}" srcId="{4F93C711-2EAD-4EA4-BABF-D6129607F982}" destId="{6C52F40D-8AF5-4890-8FD6-9118F511FB71}" srcOrd="4" destOrd="0" parTransId="{39CF3BC3-A753-4C97-BC62-D5397EC860B9}" sibTransId="{866DCD32-A568-4410-AB51-8E8833BA37AF}"/>
    <dgm:cxn modelId="{42B528F7-295C-4D06-A151-852E61C5E301}" type="presOf" srcId="{8266E919-BCE1-43D0-A4D4-E87801B7E566}" destId="{E1CA638F-FA3E-4E8E-8C34-56E40EF304A9}" srcOrd="0" destOrd="0" presId="urn:microsoft.com/office/officeart/2005/8/layout/default#1"/>
    <dgm:cxn modelId="{E805AEFC-311F-48F5-8345-65482BC0D5BA}" type="presOf" srcId="{372E5C69-F478-4843-A6F4-BFDDC6A87296}" destId="{59A6B89B-75EC-4D86-A562-80D42CCBB4CB}" srcOrd="0" destOrd="0" presId="urn:microsoft.com/office/officeart/2005/8/layout/default#1"/>
    <dgm:cxn modelId="{8BF68896-6A7F-467B-A27A-4C53B5B4410F}" srcId="{4F93C711-2EAD-4EA4-BABF-D6129607F982}" destId="{372E5C69-F478-4843-A6F4-BFDDC6A87296}" srcOrd="6" destOrd="0" parTransId="{0D4CB5C0-6A99-4323-A0AE-563EF230113D}" sibTransId="{E995D369-E69C-46D2-B714-4D247B412388}"/>
    <dgm:cxn modelId="{2AC52F82-1DDD-4381-AFCB-734FE197AC80}" type="presOf" srcId="{1F3A2FDE-F761-4060-8EF8-01D6784CCDBC}" destId="{17923972-1300-447D-9D63-391FE5B7DC81}" srcOrd="0" destOrd="0" presId="urn:microsoft.com/office/officeart/2005/8/layout/default#1"/>
    <dgm:cxn modelId="{FA858FB9-E758-417D-BAE0-36D8961FED51}" type="presParOf" srcId="{5AD227BC-9540-47B4-9B89-F3CC9370E057}" destId="{17923972-1300-447D-9D63-391FE5B7DC81}" srcOrd="0" destOrd="0" presId="urn:microsoft.com/office/officeart/2005/8/layout/default#1"/>
    <dgm:cxn modelId="{9C9A53AA-A6A3-48E8-B4B0-19C733B98687}" type="presParOf" srcId="{5AD227BC-9540-47B4-9B89-F3CC9370E057}" destId="{BD06C998-77FE-4A9C-B454-B0469F19DDB6}" srcOrd="1" destOrd="0" presId="urn:microsoft.com/office/officeart/2005/8/layout/default#1"/>
    <dgm:cxn modelId="{020ADBEE-3DEE-4B04-B5F3-B92F85399244}" type="presParOf" srcId="{5AD227BC-9540-47B4-9B89-F3CC9370E057}" destId="{CF559A5B-00C3-4DE8-B362-7AB80357CBE8}" srcOrd="2" destOrd="0" presId="urn:microsoft.com/office/officeart/2005/8/layout/default#1"/>
    <dgm:cxn modelId="{769FD65D-D933-4B71-BFB3-D76182A7FC0D}" type="presParOf" srcId="{5AD227BC-9540-47B4-9B89-F3CC9370E057}" destId="{2E985601-86F0-4AA3-90AF-CF1A4BD3249A}" srcOrd="3" destOrd="0" presId="urn:microsoft.com/office/officeart/2005/8/layout/default#1"/>
    <dgm:cxn modelId="{5BF9BB0B-F8F2-4885-AE1D-9FDD9E501854}" type="presParOf" srcId="{5AD227BC-9540-47B4-9B89-F3CC9370E057}" destId="{284AA289-5743-441E-ABA5-8A5BED4D1CAD}" srcOrd="4" destOrd="0" presId="urn:microsoft.com/office/officeart/2005/8/layout/default#1"/>
    <dgm:cxn modelId="{CBAFDB07-0D54-44FE-8FD1-81BAEBD5931F}" type="presParOf" srcId="{5AD227BC-9540-47B4-9B89-F3CC9370E057}" destId="{A4F21E0E-D107-4524-9A44-8BF6E86D34AE}" srcOrd="5" destOrd="0" presId="urn:microsoft.com/office/officeart/2005/8/layout/default#1"/>
    <dgm:cxn modelId="{71F316B2-A60E-4643-87C3-6F1F490BB8ED}" type="presParOf" srcId="{5AD227BC-9540-47B4-9B89-F3CC9370E057}" destId="{252AD288-39BF-4658-8D55-622792C6039A}" srcOrd="6" destOrd="0" presId="urn:microsoft.com/office/officeart/2005/8/layout/default#1"/>
    <dgm:cxn modelId="{C5EC07C9-E711-48EB-90FC-51DDC9D736A2}" type="presParOf" srcId="{5AD227BC-9540-47B4-9B89-F3CC9370E057}" destId="{5496083B-D2F8-4DBE-91BD-99B130409E57}" srcOrd="7" destOrd="0" presId="urn:microsoft.com/office/officeart/2005/8/layout/default#1"/>
    <dgm:cxn modelId="{89D8EA68-452E-425E-BB05-E065E9BB3207}" type="presParOf" srcId="{5AD227BC-9540-47B4-9B89-F3CC9370E057}" destId="{C679B9C1-77CE-4898-A5A0-B840DCC25AFD}" srcOrd="8" destOrd="0" presId="urn:microsoft.com/office/officeart/2005/8/layout/default#1"/>
    <dgm:cxn modelId="{FBDF7568-9DCB-4286-A948-9CEF1955B8B3}" type="presParOf" srcId="{5AD227BC-9540-47B4-9B89-F3CC9370E057}" destId="{73F24693-7147-4C81-ABEC-16542825CD55}" srcOrd="9" destOrd="0" presId="urn:microsoft.com/office/officeart/2005/8/layout/default#1"/>
    <dgm:cxn modelId="{26070B15-90F3-43EC-B0B2-FE6F08DA5DC3}" type="presParOf" srcId="{5AD227BC-9540-47B4-9B89-F3CC9370E057}" destId="{E1CA638F-FA3E-4E8E-8C34-56E40EF304A9}" srcOrd="10" destOrd="0" presId="urn:microsoft.com/office/officeart/2005/8/layout/default#1"/>
    <dgm:cxn modelId="{A1CBBD8E-D7EE-46CF-982B-DD8A808B2A2A}" type="presParOf" srcId="{5AD227BC-9540-47B4-9B89-F3CC9370E057}" destId="{FB284CF3-49B9-4EB0-BBE8-BF5312A42B80}" srcOrd="11" destOrd="0" presId="urn:microsoft.com/office/officeart/2005/8/layout/default#1"/>
    <dgm:cxn modelId="{15B0A33D-A009-4B19-A510-6C42802D5899}" type="presParOf" srcId="{5AD227BC-9540-47B4-9B89-F3CC9370E057}" destId="{59A6B89B-75EC-4D86-A562-80D42CCBB4CB}"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618C8F-9EA0-45D2-AC2E-62A07D791281}" type="doc">
      <dgm:prSet loTypeId="urn:microsoft.com/office/officeart/2005/8/layout/cycle8" loCatId="cycle" qsTypeId="urn:microsoft.com/office/officeart/2005/8/quickstyle/simple2" qsCatId="simple" csTypeId="urn:microsoft.com/office/officeart/2005/8/colors/accent2_2" csCatId="accent2" phldr="1"/>
      <dgm:spPr/>
    </dgm:pt>
    <dgm:pt modelId="{C9292633-1A91-4ACF-9C71-D95FF8F6D18D}">
      <dgm:prSet phldrT="[Текст]" custT="1"/>
      <dgm:spPr/>
      <dgm:t>
        <a:bodyPr/>
        <a:lstStyle/>
        <a:p>
          <a:r>
            <a:rPr lang="ru-RU" sz="1300" dirty="0" err="1" smtClean="0">
              <a:solidFill>
                <a:schemeClr val="bg1"/>
              </a:solidFill>
            </a:rPr>
            <a:t>Выдвиже-ние</a:t>
          </a:r>
          <a:r>
            <a:rPr lang="ru-RU" sz="1300" dirty="0" smtClean="0">
              <a:solidFill>
                <a:schemeClr val="bg1"/>
              </a:solidFill>
            </a:rPr>
            <a:t> </a:t>
          </a:r>
          <a:r>
            <a:rPr lang="ru-RU" sz="1300" dirty="0" err="1" smtClean="0">
              <a:solidFill>
                <a:schemeClr val="bg1"/>
              </a:solidFill>
            </a:rPr>
            <a:t>креа-тивных</a:t>
          </a:r>
          <a:r>
            <a:rPr lang="ru-RU" sz="1300" dirty="0" smtClean="0">
              <a:solidFill>
                <a:schemeClr val="bg1"/>
              </a:solidFill>
            </a:rPr>
            <a:t> </a:t>
          </a:r>
          <a:r>
            <a:rPr lang="ru-RU" sz="1300" dirty="0">
              <a:solidFill>
                <a:schemeClr val="bg1"/>
              </a:solidFill>
            </a:rPr>
            <a:t>идей</a:t>
          </a:r>
        </a:p>
      </dgm:t>
    </dgm:pt>
    <dgm:pt modelId="{CAB2AC79-85B9-443F-B2F1-7BFDB0FAD71F}" type="parTrans" cxnId="{D880D37D-753A-4CF5-9DAC-8477C3EFB3DF}">
      <dgm:prSet/>
      <dgm:spPr/>
      <dgm:t>
        <a:bodyPr/>
        <a:lstStyle/>
        <a:p>
          <a:endParaRPr lang="ru-RU"/>
        </a:p>
      </dgm:t>
    </dgm:pt>
    <dgm:pt modelId="{5C798689-9455-41DE-BA0E-62C17BFB39C7}" type="sibTrans" cxnId="{D880D37D-753A-4CF5-9DAC-8477C3EFB3DF}">
      <dgm:prSet/>
      <dgm:spPr/>
      <dgm:t>
        <a:bodyPr/>
        <a:lstStyle/>
        <a:p>
          <a:endParaRPr lang="ru-RU"/>
        </a:p>
      </dgm:t>
    </dgm:pt>
    <dgm:pt modelId="{CBE0EDBF-788F-42AD-AAF5-4D033C7058B6}">
      <dgm:prSet phldrT="[Текст]" custT="1"/>
      <dgm:spPr/>
      <dgm:t>
        <a:bodyPr/>
        <a:lstStyle/>
        <a:p>
          <a:r>
            <a:rPr lang="ru-RU" sz="1300" dirty="0">
              <a:solidFill>
                <a:schemeClr val="bg1"/>
              </a:solidFill>
            </a:rPr>
            <a:t>Уточнение и совершенствование идей</a:t>
          </a:r>
        </a:p>
      </dgm:t>
    </dgm:pt>
    <dgm:pt modelId="{8945E6AB-C206-461A-BB04-88549C0B7A3E}" type="parTrans" cxnId="{974BFFAF-3AC0-4ED8-981E-DE8C069C6771}">
      <dgm:prSet/>
      <dgm:spPr/>
      <dgm:t>
        <a:bodyPr/>
        <a:lstStyle/>
        <a:p>
          <a:endParaRPr lang="ru-RU"/>
        </a:p>
      </dgm:t>
    </dgm:pt>
    <dgm:pt modelId="{9BDD41DA-3610-4CAB-94C9-5CAA796A9D95}" type="sibTrans" cxnId="{974BFFAF-3AC0-4ED8-981E-DE8C069C6771}">
      <dgm:prSet/>
      <dgm:spPr/>
      <dgm:t>
        <a:bodyPr/>
        <a:lstStyle/>
        <a:p>
          <a:endParaRPr lang="ru-RU"/>
        </a:p>
      </dgm:t>
    </dgm:pt>
    <dgm:pt modelId="{BDDC8972-76A3-4E2F-8685-BEA76CF4BDB4}">
      <dgm:prSet phldrT="[Текст]" custT="1"/>
      <dgm:spPr/>
      <dgm:t>
        <a:bodyPr/>
        <a:lstStyle/>
        <a:p>
          <a:r>
            <a:rPr lang="ru-RU" sz="1300" dirty="0" err="1" smtClean="0">
              <a:solidFill>
                <a:schemeClr val="bg1"/>
              </a:solidFill>
            </a:rPr>
            <a:t>Выдвиже</a:t>
          </a:r>
          <a:r>
            <a:rPr lang="en-US" sz="1300" dirty="0" smtClean="0">
              <a:solidFill>
                <a:schemeClr val="bg1"/>
              </a:solidFill>
            </a:rPr>
            <a:t>-</a:t>
          </a:r>
          <a:r>
            <a:rPr lang="ru-RU" sz="1300" dirty="0" err="1" smtClean="0">
              <a:solidFill>
                <a:schemeClr val="bg1"/>
              </a:solidFill>
            </a:rPr>
            <a:t>ние</a:t>
          </a:r>
          <a:r>
            <a:rPr lang="ru-RU" sz="1300" dirty="0" smtClean="0">
              <a:solidFill>
                <a:schemeClr val="bg1"/>
              </a:solidFill>
            </a:rPr>
            <a:t> разно</a:t>
          </a:r>
          <a:r>
            <a:rPr lang="en-US" sz="1300" dirty="0" smtClean="0">
              <a:solidFill>
                <a:schemeClr val="bg1"/>
              </a:solidFill>
            </a:rPr>
            <a:t>-</a:t>
          </a:r>
          <a:r>
            <a:rPr lang="ru-RU" sz="1300" dirty="0" smtClean="0">
              <a:solidFill>
                <a:schemeClr val="bg1"/>
              </a:solidFill>
            </a:rPr>
            <a:t>образных </a:t>
          </a:r>
          <a:r>
            <a:rPr lang="ru-RU" sz="1300" dirty="0">
              <a:solidFill>
                <a:schemeClr val="bg1"/>
              </a:solidFill>
            </a:rPr>
            <a:t>идей</a:t>
          </a:r>
        </a:p>
      </dgm:t>
    </dgm:pt>
    <dgm:pt modelId="{3E4B3764-8A52-4EED-AD3E-DD93407087CF}" type="parTrans" cxnId="{3F834E44-C88D-4AC2-B346-3F1895EDECE6}">
      <dgm:prSet/>
      <dgm:spPr/>
      <dgm:t>
        <a:bodyPr/>
        <a:lstStyle/>
        <a:p>
          <a:endParaRPr lang="ru-RU"/>
        </a:p>
      </dgm:t>
    </dgm:pt>
    <dgm:pt modelId="{09ED1630-FB83-4ADF-B55D-B79335CFE2C1}" type="sibTrans" cxnId="{3F834E44-C88D-4AC2-B346-3F1895EDECE6}">
      <dgm:prSet/>
      <dgm:spPr/>
      <dgm:t>
        <a:bodyPr/>
        <a:lstStyle/>
        <a:p>
          <a:endParaRPr lang="ru-RU"/>
        </a:p>
      </dgm:t>
    </dgm:pt>
    <dgm:pt modelId="{594348D6-1217-4451-BE5E-2583D41EC7EA}" type="pres">
      <dgm:prSet presAssocID="{93618C8F-9EA0-45D2-AC2E-62A07D791281}" presName="compositeShape" presStyleCnt="0">
        <dgm:presLayoutVars>
          <dgm:chMax val="7"/>
          <dgm:dir/>
          <dgm:resizeHandles val="exact"/>
        </dgm:presLayoutVars>
      </dgm:prSet>
      <dgm:spPr/>
    </dgm:pt>
    <dgm:pt modelId="{DBDE7480-629D-4EA4-916B-491337D392FC}" type="pres">
      <dgm:prSet presAssocID="{93618C8F-9EA0-45D2-AC2E-62A07D791281}" presName="wedge1" presStyleLbl="node1" presStyleIdx="0" presStyleCnt="3" custScaleX="112706"/>
      <dgm:spPr/>
      <dgm:t>
        <a:bodyPr/>
        <a:lstStyle/>
        <a:p>
          <a:endParaRPr lang="ru-RU"/>
        </a:p>
      </dgm:t>
    </dgm:pt>
    <dgm:pt modelId="{4B1BFE54-B225-46E4-B2CC-783C39F01522}" type="pres">
      <dgm:prSet presAssocID="{93618C8F-9EA0-45D2-AC2E-62A07D791281}" presName="dummy1a" presStyleCnt="0"/>
      <dgm:spPr/>
    </dgm:pt>
    <dgm:pt modelId="{7F76ADEE-86B2-4784-8A0C-1C2DFF5118C6}" type="pres">
      <dgm:prSet presAssocID="{93618C8F-9EA0-45D2-AC2E-62A07D791281}" presName="dummy1b" presStyleCnt="0"/>
      <dgm:spPr/>
    </dgm:pt>
    <dgm:pt modelId="{C6E50EA9-39CC-431E-8547-68A2C157D41B}" type="pres">
      <dgm:prSet presAssocID="{93618C8F-9EA0-45D2-AC2E-62A07D791281}" presName="wedge1Tx" presStyleLbl="node1" presStyleIdx="0" presStyleCnt="3">
        <dgm:presLayoutVars>
          <dgm:chMax val="0"/>
          <dgm:chPref val="0"/>
          <dgm:bulletEnabled val="1"/>
        </dgm:presLayoutVars>
      </dgm:prSet>
      <dgm:spPr/>
      <dgm:t>
        <a:bodyPr/>
        <a:lstStyle/>
        <a:p>
          <a:endParaRPr lang="ru-RU"/>
        </a:p>
      </dgm:t>
    </dgm:pt>
    <dgm:pt modelId="{612E1D1D-80DF-434F-9B53-4AF0D177CE22}" type="pres">
      <dgm:prSet presAssocID="{93618C8F-9EA0-45D2-AC2E-62A07D791281}" presName="wedge2" presStyleLbl="node1" presStyleIdx="1" presStyleCnt="3" custScaleX="121087" custScaleY="108873"/>
      <dgm:spPr/>
      <dgm:t>
        <a:bodyPr/>
        <a:lstStyle/>
        <a:p>
          <a:endParaRPr lang="ru-RU"/>
        </a:p>
      </dgm:t>
    </dgm:pt>
    <dgm:pt modelId="{723E8601-9233-4B41-A95D-FC305A22C23A}" type="pres">
      <dgm:prSet presAssocID="{93618C8F-9EA0-45D2-AC2E-62A07D791281}" presName="dummy2a" presStyleCnt="0"/>
      <dgm:spPr/>
    </dgm:pt>
    <dgm:pt modelId="{1F1160A1-1275-411E-91F9-081A7464967C}" type="pres">
      <dgm:prSet presAssocID="{93618C8F-9EA0-45D2-AC2E-62A07D791281}" presName="dummy2b" presStyleCnt="0"/>
      <dgm:spPr/>
    </dgm:pt>
    <dgm:pt modelId="{FA34503E-7265-472D-ABDF-7E06D8E76613}" type="pres">
      <dgm:prSet presAssocID="{93618C8F-9EA0-45D2-AC2E-62A07D791281}" presName="wedge2Tx" presStyleLbl="node1" presStyleIdx="1" presStyleCnt="3">
        <dgm:presLayoutVars>
          <dgm:chMax val="0"/>
          <dgm:chPref val="0"/>
          <dgm:bulletEnabled val="1"/>
        </dgm:presLayoutVars>
      </dgm:prSet>
      <dgm:spPr/>
      <dgm:t>
        <a:bodyPr/>
        <a:lstStyle/>
        <a:p>
          <a:endParaRPr lang="ru-RU"/>
        </a:p>
      </dgm:t>
    </dgm:pt>
    <dgm:pt modelId="{87A1A72C-3AB1-47C0-90D5-398E6760E241}" type="pres">
      <dgm:prSet presAssocID="{93618C8F-9EA0-45D2-AC2E-62A07D791281}" presName="wedge3" presStyleLbl="node1" presStyleIdx="2" presStyleCnt="3" custScaleX="114190" custScaleY="104599"/>
      <dgm:spPr/>
      <dgm:t>
        <a:bodyPr/>
        <a:lstStyle/>
        <a:p>
          <a:endParaRPr lang="ru-RU"/>
        </a:p>
      </dgm:t>
    </dgm:pt>
    <dgm:pt modelId="{61EBE085-0075-416B-BFC7-40FF579F4B40}" type="pres">
      <dgm:prSet presAssocID="{93618C8F-9EA0-45D2-AC2E-62A07D791281}" presName="dummy3a" presStyleCnt="0"/>
      <dgm:spPr/>
    </dgm:pt>
    <dgm:pt modelId="{C892614F-AEF9-427F-93E5-DB7BF0C3F932}" type="pres">
      <dgm:prSet presAssocID="{93618C8F-9EA0-45D2-AC2E-62A07D791281}" presName="dummy3b" presStyleCnt="0"/>
      <dgm:spPr/>
    </dgm:pt>
    <dgm:pt modelId="{43A0CB6F-8111-49DF-B7A7-125FB0876AAE}" type="pres">
      <dgm:prSet presAssocID="{93618C8F-9EA0-45D2-AC2E-62A07D791281}" presName="wedge3Tx" presStyleLbl="node1" presStyleIdx="2" presStyleCnt="3">
        <dgm:presLayoutVars>
          <dgm:chMax val="0"/>
          <dgm:chPref val="0"/>
          <dgm:bulletEnabled val="1"/>
        </dgm:presLayoutVars>
      </dgm:prSet>
      <dgm:spPr/>
      <dgm:t>
        <a:bodyPr/>
        <a:lstStyle/>
        <a:p>
          <a:endParaRPr lang="ru-RU"/>
        </a:p>
      </dgm:t>
    </dgm:pt>
    <dgm:pt modelId="{47505B7A-D6FC-401B-9D8D-AC22B2D65A95}" type="pres">
      <dgm:prSet presAssocID="{5C798689-9455-41DE-BA0E-62C17BFB39C7}" presName="arrowWedge1" presStyleLbl="fgSibTrans2D1" presStyleIdx="0" presStyleCnt="3" custLinFactNeighborX="4327" custLinFactNeighborY="-75"/>
      <dgm:spPr/>
    </dgm:pt>
    <dgm:pt modelId="{258F4398-F0A8-402E-AD9E-BDDFB41A2E01}" type="pres">
      <dgm:prSet presAssocID="{9BDD41DA-3610-4CAB-94C9-5CAA796A9D95}" presName="arrowWedge2" presStyleLbl="fgSibTrans2D1" presStyleIdx="1" presStyleCnt="3" custScaleX="111744" custLinFactNeighborX="-1524" custLinFactNeighborY="2025"/>
      <dgm:spPr/>
    </dgm:pt>
    <dgm:pt modelId="{5768C90D-36A6-4192-9F30-D06859163ACC}" type="pres">
      <dgm:prSet presAssocID="{09ED1630-FB83-4ADF-B55D-B79335CFE2C1}" presName="arrowWedge3" presStyleLbl="fgSibTrans2D1" presStyleIdx="2" presStyleCnt="3" custLinFactNeighborX="-3540" custLinFactNeighborY="-46"/>
      <dgm:spPr/>
    </dgm:pt>
  </dgm:ptLst>
  <dgm:cxnLst>
    <dgm:cxn modelId="{0BBA84BC-948F-4C15-AF8F-F2F8BEFEDBAE}" type="presOf" srcId="{C9292633-1A91-4ACF-9C71-D95FF8F6D18D}" destId="{DBDE7480-629D-4EA4-916B-491337D392FC}" srcOrd="0" destOrd="0" presId="urn:microsoft.com/office/officeart/2005/8/layout/cycle8"/>
    <dgm:cxn modelId="{D880D37D-753A-4CF5-9DAC-8477C3EFB3DF}" srcId="{93618C8F-9EA0-45D2-AC2E-62A07D791281}" destId="{C9292633-1A91-4ACF-9C71-D95FF8F6D18D}" srcOrd="0" destOrd="0" parTransId="{CAB2AC79-85B9-443F-B2F1-7BFDB0FAD71F}" sibTransId="{5C798689-9455-41DE-BA0E-62C17BFB39C7}"/>
    <dgm:cxn modelId="{864B4908-04A8-48B5-BBC7-909C7E7FD0A9}" type="presOf" srcId="{BDDC8972-76A3-4E2F-8685-BEA76CF4BDB4}" destId="{87A1A72C-3AB1-47C0-90D5-398E6760E241}" srcOrd="0" destOrd="0" presId="urn:microsoft.com/office/officeart/2005/8/layout/cycle8"/>
    <dgm:cxn modelId="{D9164649-9B5F-4F09-946A-C89B56F0B42F}" type="presOf" srcId="{C9292633-1A91-4ACF-9C71-D95FF8F6D18D}" destId="{C6E50EA9-39CC-431E-8547-68A2C157D41B}" srcOrd="1" destOrd="0" presId="urn:microsoft.com/office/officeart/2005/8/layout/cycle8"/>
    <dgm:cxn modelId="{05636D20-3E10-45AC-9860-C526D04A395C}" type="presOf" srcId="{BDDC8972-76A3-4E2F-8685-BEA76CF4BDB4}" destId="{43A0CB6F-8111-49DF-B7A7-125FB0876AAE}" srcOrd="1" destOrd="0" presId="urn:microsoft.com/office/officeart/2005/8/layout/cycle8"/>
    <dgm:cxn modelId="{6FC76C8A-0596-4205-9E1B-99C2DE925082}" type="presOf" srcId="{CBE0EDBF-788F-42AD-AAF5-4D033C7058B6}" destId="{612E1D1D-80DF-434F-9B53-4AF0D177CE22}" srcOrd="0" destOrd="0" presId="urn:microsoft.com/office/officeart/2005/8/layout/cycle8"/>
    <dgm:cxn modelId="{974BFFAF-3AC0-4ED8-981E-DE8C069C6771}" srcId="{93618C8F-9EA0-45D2-AC2E-62A07D791281}" destId="{CBE0EDBF-788F-42AD-AAF5-4D033C7058B6}" srcOrd="1" destOrd="0" parTransId="{8945E6AB-C206-461A-BB04-88549C0B7A3E}" sibTransId="{9BDD41DA-3610-4CAB-94C9-5CAA796A9D95}"/>
    <dgm:cxn modelId="{3F834E44-C88D-4AC2-B346-3F1895EDECE6}" srcId="{93618C8F-9EA0-45D2-AC2E-62A07D791281}" destId="{BDDC8972-76A3-4E2F-8685-BEA76CF4BDB4}" srcOrd="2" destOrd="0" parTransId="{3E4B3764-8A52-4EED-AD3E-DD93407087CF}" sibTransId="{09ED1630-FB83-4ADF-B55D-B79335CFE2C1}"/>
    <dgm:cxn modelId="{D287356E-5D31-48B1-867E-8F9774DB39CC}" type="presOf" srcId="{93618C8F-9EA0-45D2-AC2E-62A07D791281}" destId="{594348D6-1217-4451-BE5E-2583D41EC7EA}" srcOrd="0" destOrd="0" presId="urn:microsoft.com/office/officeart/2005/8/layout/cycle8"/>
    <dgm:cxn modelId="{D0AC87D3-C748-4037-9105-8D2A93774F21}" type="presOf" srcId="{CBE0EDBF-788F-42AD-AAF5-4D033C7058B6}" destId="{FA34503E-7265-472D-ABDF-7E06D8E76613}" srcOrd="1" destOrd="0" presId="urn:microsoft.com/office/officeart/2005/8/layout/cycle8"/>
    <dgm:cxn modelId="{ED60E21D-DCF0-4D7D-90BB-14394AA8E7C2}" type="presParOf" srcId="{594348D6-1217-4451-BE5E-2583D41EC7EA}" destId="{DBDE7480-629D-4EA4-916B-491337D392FC}" srcOrd="0" destOrd="0" presId="urn:microsoft.com/office/officeart/2005/8/layout/cycle8"/>
    <dgm:cxn modelId="{72FB8BF5-B389-4B64-AC06-56D2F6B07E60}" type="presParOf" srcId="{594348D6-1217-4451-BE5E-2583D41EC7EA}" destId="{4B1BFE54-B225-46E4-B2CC-783C39F01522}" srcOrd="1" destOrd="0" presId="urn:microsoft.com/office/officeart/2005/8/layout/cycle8"/>
    <dgm:cxn modelId="{C51525E2-C6FA-425C-ACF0-58DEB7F949A0}" type="presParOf" srcId="{594348D6-1217-4451-BE5E-2583D41EC7EA}" destId="{7F76ADEE-86B2-4784-8A0C-1C2DFF5118C6}" srcOrd="2" destOrd="0" presId="urn:microsoft.com/office/officeart/2005/8/layout/cycle8"/>
    <dgm:cxn modelId="{2E57115C-4986-404A-ABE8-AA760AE305C3}" type="presParOf" srcId="{594348D6-1217-4451-BE5E-2583D41EC7EA}" destId="{C6E50EA9-39CC-431E-8547-68A2C157D41B}" srcOrd="3" destOrd="0" presId="urn:microsoft.com/office/officeart/2005/8/layout/cycle8"/>
    <dgm:cxn modelId="{CCEF9B04-AA4F-4576-91DD-D35FC6D23BB5}" type="presParOf" srcId="{594348D6-1217-4451-BE5E-2583D41EC7EA}" destId="{612E1D1D-80DF-434F-9B53-4AF0D177CE22}" srcOrd="4" destOrd="0" presId="urn:microsoft.com/office/officeart/2005/8/layout/cycle8"/>
    <dgm:cxn modelId="{31F6D30E-9490-45DB-9472-EB468A9ABFDC}" type="presParOf" srcId="{594348D6-1217-4451-BE5E-2583D41EC7EA}" destId="{723E8601-9233-4B41-A95D-FC305A22C23A}" srcOrd="5" destOrd="0" presId="urn:microsoft.com/office/officeart/2005/8/layout/cycle8"/>
    <dgm:cxn modelId="{D8F4446C-00FD-4E39-AC75-AE7C12FAEFDE}" type="presParOf" srcId="{594348D6-1217-4451-BE5E-2583D41EC7EA}" destId="{1F1160A1-1275-411E-91F9-081A7464967C}" srcOrd="6" destOrd="0" presId="urn:microsoft.com/office/officeart/2005/8/layout/cycle8"/>
    <dgm:cxn modelId="{2155DAD7-CD06-40F3-BC4F-9F5FF1EBE015}" type="presParOf" srcId="{594348D6-1217-4451-BE5E-2583D41EC7EA}" destId="{FA34503E-7265-472D-ABDF-7E06D8E76613}" srcOrd="7" destOrd="0" presId="urn:microsoft.com/office/officeart/2005/8/layout/cycle8"/>
    <dgm:cxn modelId="{DFFBB564-AF49-4759-874F-4CA858C546A6}" type="presParOf" srcId="{594348D6-1217-4451-BE5E-2583D41EC7EA}" destId="{87A1A72C-3AB1-47C0-90D5-398E6760E241}" srcOrd="8" destOrd="0" presId="urn:microsoft.com/office/officeart/2005/8/layout/cycle8"/>
    <dgm:cxn modelId="{5CEF7E9A-541F-4E27-A928-8EBF3C8DB062}" type="presParOf" srcId="{594348D6-1217-4451-BE5E-2583D41EC7EA}" destId="{61EBE085-0075-416B-BFC7-40FF579F4B40}" srcOrd="9" destOrd="0" presId="urn:microsoft.com/office/officeart/2005/8/layout/cycle8"/>
    <dgm:cxn modelId="{E53E8BB6-5BD6-41AD-ADAB-4A7609AF34DF}" type="presParOf" srcId="{594348D6-1217-4451-BE5E-2583D41EC7EA}" destId="{C892614F-AEF9-427F-93E5-DB7BF0C3F932}" srcOrd="10" destOrd="0" presId="urn:microsoft.com/office/officeart/2005/8/layout/cycle8"/>
    <dgm:cxn modelId="{2CE2F8DF-2047-4726-ADC3-8E28957B039F}" type="presParOf" srcId="{594348D6-1217-4451-BE5E-2583D41EC7EA}" destId="{43A0CB6F-8111-49DF-B7A7-125FB0876AAE}" srcOrd="11" destOrd="0" presId="urn:microsoft.com/office/officeart/2005/8/layout/cycle8"/>
    <dgm:cxn modelId="{47F1ECEC-0779-4C71-93FD-64B7222C2538}" type="presParOf" srcId="{594348D6-1217-4451-BE5E-2583D41EC7EA}" destId="{47505B7A-D6FC-401B-9D8D-AC22B2D65A95}" srcOrd="12" destOrd="0" presId="urn:microsoft.com/office/officeart/2005/8/layout/cycle8"/>
    <dgm:cxn modelId="{5A765908-F71F-4548-B56A-FDDEA24D3EB0}" type="presParOf" srcId="{594348D6-1217-4451-BE5E-2583D41EC7EA}" destId="{258F4398-F0A8-402E-AD9E-BDDFB41A2E01}" srcOrd="13" destOrd="0" presId="urn:microsoft.com/office/officeart/2005/8/layout/cycle8"/>
    <dgm:cxn modelId="{CCC6C169-F777-45DB-81AE-C28E4D81262A}" type="presParOf" srcId="{594348D6-1217-4451-BE5E-2583D41EC7EA}" destId="{5768C90D-36A6-4192-9F30-D06859163ACC}"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618C8F-9EA0-45D2-AC2E-62A07D791281}" type="doc">
      <dgm:prSet loTypeId="urn:microsoft.com/office/officeart/2005/8/layout/cycle8" loCatId="cycle" qsTypeId="urn:microsoft.com/office/officeart/2005/8/quickstyle/simple2" qsCatId="simple" csTypeId="urn:microsoft.com/office/officeart/2005/8/colors/accent1_2" csCatId="accent1" phldr="1"/>
      <dgm:spPr/>
    </dgm:pt>
    <dgm:pt modelId="{BDDC8972-76A3-4E2F-8685-BEA76CF4BDB4}">
      <dgm:prSet phldrT="[Текст]"/>
      <dgm:spPr/>
      <dgm:t>
        <a:bodyPr/>
        <a:lstStyle/>
        <a:p>
          <a:r>
            <a:rPr lang="ru-RU" dirty="0">
              <a:solidFill>
                <a:schemeClr val="bg1"/>
              </a:solidFill>
            </a:rPr>
            <a:t>Оценка сильных и слабых сторон идей</a:t>
          </a:r>
        </a:p>
      </dgm:t>
    </dgm:pt>
    <dgm:pt modelId="{09ED1630-FB83-4ADF-B55D-B79335CFE2C1}" type="sibTrans" cxnId="{3F834E44-C88D-4AC2-B346-3F1895EDECE6}">
      <dgm:prSet/>
      <dgm:spPr/>
      <dgm:t>
        <a:bodyPr/>
        <a:lstStyle/>
        <a:p>
          <a:endParaRPr lang="ru-RU"/>
        </a:p>
      </dgm:t>
    </dgm:pt>
    <dgm:pt modelId="{3E4B3764-8A52-4EED-AD3E-DD93407087CF}" type="parTrans" cxnId="{3F834E44-C88D-4AC2-B346-3F1895EDECE6}">
      <dgm:prSet/>
      <dgm:spPr/>
      <dgm:t>
        <a:bodyPr/>
        <a:lstStyle/>
        <a:p>
          <a:endParaRPr lang="ru-RU"/>
        </a:p>
      </dgm:t>
    </dgm:pt>
    <dgm:pt modelId="{CBE0EDBF-788F-42AD-AAF5-4D033C7058B6}">
      <dgm:prSet phldrT="[Текст]"/>
      <dgm:spPr/>
      <dgm:t>
        <a:bodyPr/>
        <a:lstStyle/>
        <a:p>
          <a:r>
            <a:rPr lang="ru-RU" dirty="0">
              <a:solidFill>
                <a:schemeClr val="bg1"/>
              </a:solidFill>
            </a:rPr>
            <a:t>Отбор креативных идей</a:t>
          </a:r>
        </a:p>
      </dgm:t>
    </dgm:pt>
    <dgm:pt modelId="{9BDD41DA-3610-4CAB-94C9-5CAA796A9D95}" type="sibTrans" cxnId="{974BFFAF-3AC0-4ED8-981E-DE8C069C6771}">
      <dgm:prSet/>
      <dgm:spPr/>
      <dgm:t>
        <a:bodyPr/>
        <a:lstStyle/>
        <a:p>
          <a:endParaRPr lang="ru-RU"/>
        </a:p>
      </dgm:t>
    </dgm:pt>
    <dgm:pt modelId="{8945E6AB-C206-461A-BB04-88549C0B7A3E}" type="parTrans" cxnId="{974BFFAF-3AC0-4ED8-981E-DE8C069C6771}">
      <dgm:prSet/>
      <dgm:spPr/>
      <dgm:t>
        <a:bodyPr/>
        <a:lstStyle/>
        <a:p>
          <a:endParaRPr lang="ru-RU"/>
        </a:p>
      </dgm:t>
    </dgm:pt>
    <dgm:pt modelId="{594348D6-1217-4451-BE5E-2583D41EC7EA}" type="pres">
      <dgm:prSet presAssocID="{93618C8F-9EA0-45D2-AC2E-62A07D791281}" presName="compositeShape" presStyleCnt="0">
        <dgm:presLayoutVars>
          <dgm:chMax val="7"/>
          <dgm:dir/>
          <dgm:resizeHandles val="exact"/>
        </dgm:presLayoutVars>
      </dgm:prSet>
      <dgm:spPr/>
    </dgm:pt>
    <dgm:pt modelId="{DBDE7480-629D-4EA4-916B-491337D392FC}" type="pres">
      <dgm:prSet presAssocID="{93618C8F-9EA0-45D2-AC2E-62A07D791281}" presName="wedge1" presStyleLbl="node1" presStyleIdx="0" presStyleCnt="2" custScaleX="111030" custScaleY="107419"/>
      <dgm:spPr/>
      <dgm:t>
        <a:bodyPr/>
        <a:lstStyle/>
        <a:p>
          <a:endParaRPr lang="ru-RU"/>
        </a:p>
      </dgm:t>
    </dgm:pt>
    <dgm:pt modelId="{4B1BFE54-B225-46E4-B2CC-783C39F01522}" type="pres">
      <dgm:prSet presAssocID="{93618C8F-9EA0-45D2-AC2E-62A07D791281}" presName="dummy1a" presStyleCnt="0"/>
      <dgm:spPr/>
    </dgm:pt>
    <dgm:pt modelId="{7F76ADEE-86B2-4784-8A0C-1C2DFF5118C6}" type="pres">
      <dgm:prSet presAssocID="{93618C8F-9EA0-45D2-AC2E-62A07D791281}" presName="dummy1b" presStyleCnt="0"/>
      <dgm:spPr/>
    </dgm:pt>
    <dgm:pt modelId="{C6E50EA9-39CC-431E-8547-68A2C157D41B}" type="pres">
      <dgm:prSet presAssocID="{93618C8F-9EA0-45D2-AC2E-62A07D791281}" presName="wedge1Tx" presStyleLbl="node1" presStyleIdx="0" presStyleCnt="2">
        <dgm:presLayoutVars>
          <dgm:chMax val="0"/>
          <dgm:chPref val="0"/>
          <dgm:bulletEnabled val="1"/>
        </dgm:presLayoutVars>
      </dgm:prSet>
      <dgm:spPr/>
      <dgm:t>
        <a:bodyPr/>
        <a:lstStyle/>
        <a:p>
          <a:endParaRPr lang="ru-RU"/>
        </a:p>
      </dgm:t>
    </dgm:pt>
    <dgm:pt modelId="{612E1D1D-80DF-434F-9B53-4AF0D177CE22}" type="pres">
      <dgm:prSet presAssocID="{93618C8F-9EA0-45D2-AC2E-62A07D791281}" presName="wedge2" presStyleLbl="node1" presStyleIdx="1" presStyleCnt="2" custLinFactNeighborX="1073" custLinFactNeighborY="-1073"/>
      <dgm:spPr/>
      <dgm:t>
        <a:bodyPr/>
        <a:lstStyle/>
        <a:p>
          <a:endParaRPr lang="ru-RU"/>
        </a:p>
      </dgm:t>
    </dgm:pt>
    <dgm:pt modelId="{723E8601-9233-4B41-A95D-FC305A22C23A}" type="pres">
      <dgm:prSet presAssocID="{93618C8F-9EA0-45D2-AC2E-62A07D791281}" presName="dummy2a" presStyleCnt="0"/>
      <dgm:spPr/>
    </dgm:pt>
    <dgm:pt modelId="{1F1160A1-1275-411E-91F9-081A7464967C}" type="pres">
      <dgm:prSet presAssocID="{93618C8F-9EA0-45D2-AC2E-62A07D791281}" presName="dummy2b" presStyleCnt="0"/>
      <dgm:spPr/>
    </dgm:pt>
    <dgm:pt modelId="{FA34503E-7265-472D-ABDF-7E06D8E76613}" type="pres">
      <dgm:prSet presAssocID="{93618C8F-9EA0-45D2-AC2E-62A07D791281}" presName="wedge2Tx" presStyleLbl="node1" presStyleIdx="1" presStyleCnt="2">
        <dgm:presLayoutVars>
          <dgm:chMax val="0"/>
          <dgm:chPref val="0"/>
          <dgm:bulletEnabled val="1"/>
        </dgm:presLayoutVars>
      </dgm:prSet>
      <dgm:spPr/>
      <dgm:t>
        <a:bodyPr/>
        <a:lstStyle/>
        <a:p>
          <a:endParaRPr lang="ru-RU"/>
        </a:p>
      </dgm:t>
    </dgm:pt>
    <dgm:pt modelId="{C8E28254-6286-4F07-9103-881DD264C459}" type="pres">
      <dgm:prSet presAssocID="{9BDD41DA-3610-4CAB-94C9-5CAA796A9D95}" presName="arrowWedge1" presStyleLbl="fgSibTrans2D1" presStyleIdx="0" presStyleCnt="2" custScaleX="106832" custScaleY="106627"/>
      <dgm:spPr/>
    </dgm:pt>
    <dgm:pt modelId="{E985E411-20C8-4B52-87D4-285F9013DAAE}" type="pres">
      <dgm:prSet presAssocID="{09ED1630-FB83-4ADF-B55D-B79335CFE2C1}" presName="arrowWedge2" presStyleLbl="fgSibTrans2D1" presStyleIdx="1" presStyleCnt="2" custScaleX="102626" custScaleY="104811"/>
      <dgm:spPr/>
    </dgm:pt>
  </dgm:ptLst>
  <dgm:cxnLst>
    <dgm:cxn modelId="{1D785832-5203-46B3-BAA6-EDC14758CA6E}" type="presOf" srcId="{BDDC8972-76A3-4E2F-8685-BEA76CF4BDB4}" destId="{FA34503E-7265-472D-ABDF-7E06D8E76613}" srcOrd="1" destOrd="0" presId="urn:microsoft.com/office/officeart/2005/8/layout/cycle8"/>
    <dgm:cxn modelId="{BB058AFD-CA18-482D-857B-C180D4E6447D}" type="presOf" srcId="{CBE0EDBF-788F-42AD-AAF5-4D033C7058B6}" destId="{C6E50EA9-39CC-431E-8547-68A2C157D41B}" srcOrd="1" destOrd="0" presId="urn:microsoft.com/office/officeart/2005/8/layout/cycle8"/>
    <dgm:cxn modelId="{3F834E44-C88D-4AC2-B346-3F1895EDECE6}" srcId="{93618C8F-9EA0-45D2-AC2E-62A07D791281}" destId="{BDDC8972-76A3-4E2F-8685-BEA76CF4BDB4}" srcOrd="1" destOrd="0" parTransId="{3E4B3764-8A52-4EED-AD3E-DD93407087CF}" sibTransId="{09ED1630-FB83-4ADF-B55D-B79335CFE2C1}"/>
    <dgm:cxn modelId="{FE08708A-13CA-4229-A07A-C6FAE2A02CED}" type="presOf" srcId="{BDDC8972-76A3-4E2F-8685-BEA76CF4BDB4}" destId="{612E1D1D-80DF-434F-9B53-4AF0D177CE22}" srcOrd="0" destOrd="0" presId="urn:microsoft.com/office/officeart/2005/8/layout/cycle8"/>
    <dgm:cxn modelId="{09225AF8-F777-4D1D-81E4-74D85AE8F40F}" type="presOf" srcId="{93618C8F-9EA0-45D2-AC2E-62A07D791281}" destId="{594348D6-1217-4451-BE5E-2583D41EC7EA}" srcOrd="0" destOrd="0" presId="urn:microsoft.com/office/officeart/2005/8/layout/cycle8"/>
    <dgm:cxn modelId="{E6548AB7-7D4F-4409-95A8-4125AD2AD37E}" type="presOf" srcId="{CBE0EDBF-788F-42AD-AAF5-4D033C7058B6}" destId="{DBDE7480-629D-4EA4-916B-491337D392FC}" srcOrd="0" destOrd="0" presId="urn:microsoft.com/office/officeart/2005/8/layout/cycle8"/>
    <dgm:cxn modelId="{974BFFAF-3AC0-4ED8-981E-DE8C069C6771}" srcId="{93618C8F-9EA0-45D2-AC2E-62A07D791281}" destId="{CBE0EDBF-788F-42AD-AAF5-4D033C7058B6}" srcOrd="0" destOrd="0" parTransId="{8945E6AB-C206-461A-BB04-88549C0B7A3E}" sibTransId="{9BDD41DA-3610-4CAB-94C9-5CAA796A9D95}"/>
    <dgm:cxn modelId="{BC8B18A2-E85C-4376-95EA-E5F958BD9DDF}" type="presParOf" srcId="{594348D6-1217-4451-BE5E-2583D41EC7EA}" destId="{DBDE7480-629D-4EA4-916B-491337D392FC}" srcOrd="0" destOrd="0" presId="urn:microsoft.com/office/officeart/2005/8/layout/cycle8"/>
    <dgm:cxn modelId="{FF38B4C9-08D2-4F7C-B6A7-74A3F139F15D}" type="presParOf" srcId="{594348D6-1217-4451-BE5E-2583D41EC7EA}" destId="{4B1BFE54-B225-46E4-B2CC-783C39F01522}" srcOrd="1" destOrd="0" presId="urn:microsoft.com/office/officeart/2005/8/layout/cycle8"/>
    <dgm:cxn modelId="{30042603-5DE5-4DEE-AD18-AD22D0C69963}" type="presParOf" srcId="{594348D6-1217-4451-BE5E-2583D41EC7EA}" destId="{7F76ADEE-86B2-4784-8A0C-1C2DFF5118C6}" srcOrd="2" destOrd="0" presId="urn:microsoft.com/office/officeart/2005/8/layout/cycle8"/>
    <dgm:cxn modelId="{1AFCDF25-C7F3-49E1-8197-F53431A140FF}" type="presParOf" srcId="{594348D6-1217-4451-BE5E-2583D41EC7EA}" destId="{C6E50EA9-39CC-431E-8547-68A2C157D41B}" srcOrd="3" destOrd="0" presId="urn:microsoft.com/office/officeart/2005/8/layout/cycle8"/>
    <dgm:cxn modelId="{5C484B28-B781-4795-9CE0-913FB4EB809F}" type="presParOf" srcId="{594348D6-1217-4451-BE5E-2583D41EC7EA}" destId="{612E1D1D-80DF-434F-9B53-4AF0D177CE22}" srcOrd="4" destOrd="0" presId="urn:microsoft.com/office/officeart/2005/8/layout/cycle8"/>
    <dgm:cxn modelId="{DC73B472-2146-4CEA-B684-636136D7CC56}" type="presParOf" srcId="{594348D6-1217-4451-BE5E-2583D41EC7EA}" destId="{723E8601-9233-4B41-A95D-FC305A22C23A}" srcOrd="5" destOrd="0" presId="urn:microsoft.com/office/officeart/2005/8/layout/cycle8"/>
    <dgm:cxn modelId="{E8A1D629-95A3-4D0E-BD48-7A454E9E5332}" type="presParOf" srcId="{594348D6-1217-4451-BE5E-2583D41EC7EA}" destId="{1F1160A1-1275-411E-91F9-081A7464967C}" srcOrd="6" destOrd="0" presId="urn:microsoft.com/office/officeart/2005/8/layout/cycle8"/>
    <dgm:cxn modelId="{92F2EDF5-682B-46C4-A66A-33257454A026}" type="presParOf" srcId="{594348D6-1217-4451-BE5E-2583D41EC7EA}" destId="{FA34503E-7265-472D-ABDF-7E06D8E76613}" srcOrd="7" destOrd="0" presId="urn:microsoft.com/office/officeart/2005/8/layout/cycle8"/>
    <dgm:cxn modelId="{17743A50-6797-4635-A000-D831A7A5D87B}" type="presParOf" srcId="{594348D6-1217-4451-BE5E-2583D41EC7EA}" destId="{C8E28254-6286-4F07-9103-881DD264C459}" srcOrd="8" destOrd="0" presId="urn:microsoft.com/office/officeart/2005/8/layout/cycle8"/>
    <dgm:cxn modelId="{C3E7B78B-90D5-41B0-AAC2-D2D223C48743}" type="presParOf" srcId="{594348D6-1217-4451-BE5E-2583D41EC7EA}" destId="{E985E411-20C8-4B52-87D4-285F9013DAAE}" srcOrd="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3ACA11-D088-4720-BEFE-4A6364BA9B5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54EC22AF-C0CD-4231-8144-15FD29F61AA2}">
      <dgm:prSet phldrT="[Текст]"/>
      <dgm:spPr/>
      <dgm:t>
        <a:bodyPr/>
        <a:lstStyle/>
        <a:p>
          <a:r>
            <a:rPr lang="ru-RU" dirty="0" smtClean="0"/>
            <a:t>Разработка материалов</a:t>
          </a:r>
          <a:endParaRPr lang="ru-RU" dirty="0"/>
        </a:p>
      </dgm:t>
    </dgm:pt>
    <dgm:pt modelId="{B2C326C7-046B-43D2-9CF7-30D229F7BD43}" type="parTrans" cxnId="{1247B73B-2B09-4D58-8A79-1AE4CB7F54B2}">
      <dgm:prSet/>
      <dgm:spPr/>
      <dgm:t>
        <a:bodyPr/>
        <a:lstStyle/>
        <a:p>
          <a:endParaRPr lang="ru-RU"/>
        </a:p>
      </dgm:t>
    </dgm:pt>
    <dgm:pt modelId="{B982F513-9214-4F2A-8236-1ED9C3DCDA9F}" type="sibTrans" cxnId="{1247B73B-2B09-4D58-8A79-1AE4CB7F54B2}">
      <dgm:prSet/>
      <dgm:spPr/>
      <dgm:t>
        <a:bodyPr/>
        <a:lstStyle/>
        <a:p>
          <a:endParaRPr lang="ru-RU"/>
        </a:p>
      </dgm:t>
    </dgm:pt>
    <dgm:pt modelId="{27170B0E-4B5C-428E-96C1-92A308194071}">
      <dgm:prSet phldrT="[Текст]"/>
      <dgm:spPr/>
      <dgm:t>
        <a:bodyPr/>
        <a:lstStyle/>
        <a:p>
          <a:r>
            <a:rPr lang="ru-RU" dirty="0" smtClean="0"/>
            <a:t>Период реализации: 2019-2020 </a:t>
          </a:r>
          <a:r>
            <a:rPr lang="ru-RU" dirty="0" err="1" smtClean="0"/>
            <a:t>гг</a:t>
          </a:r>
          <a:r>
            <a:rPr lang="en-US" dirty="0" smtClean="0"/>
            <a:t>.</a:t>
          </a:r>
          <a:endParaRPr lang="ru-RU" dirty="0"/>
        </a:p>
      </dgm:t>
    </dgm:pt>
    <dgm:pt modelId="{415BA588-A92D-4EAF-BFE4-4D9E3C07C4D0}" type="parTrans" cxnId="{8A160D88-FF15-4ECB-9DBD-371D8C28A530}">
      <dgm:prSet/>
      <dgm:spPr/>
      <dgm:t>
        <a:bodyPr/>
        <a:lstStyle/>
        <a:p>
          <a:endParaRPr lang="ru-RU"/>
        </a:p>
      </dgm:t>
    </dgm:pt>
    <dgm:pt modelId="{111E4EB4-30A4-4B1A-88A5-FF51E2140A83}" type="sibTrans" cxnId="{8A160D88-FF15-4ECB-9DBD-371D8C28A530}">
      <dgm:prSet/>
      <dgm:spPr/>
      <dgm:t>
        <a:bodyPr/>
        <a:lstStyle/>
        <a:p>
          <a:endParaRPr lang="ru-RU"/>
        </a:p>
      </dgm:t>
    </dgm:pt>
    <dgm:pt modelId="{43126077-B624-4DC4-8497-0CB82E8191EB}">
      <dgm:prSet phldrT="[Текст]"/>
      <dgm:spPr/>
      <dgm:t>
        <a:bodyPr/>
        <a:lstStyle/>
        <a:p>
          <a:r>
            <a:rPr lang="ru-RU" dirty="0" smtClean="0"/>
            <a:t>Апробация</a:t>
          </a:r>
          <a:endParaRPr lang="ru-RU" dirty="0"/>
        </a:p>
      </dgm:t>
    </dgm:pt>
    <dgm:pt modelId="{155FE7B8-AEF4-4A7F-9E0A-D0786658EECE}" type="parTrans" cxnId="{D038F197-F2CE-4BC0-8C8D-99F768373D6E}">
      <dgm:prSet/>
      <dgm:spPr/>
      <dgm:t>
        <a:bodyPr/>
        <a:lstStyle/>
        <a:p>
          <a:endParaRPr lang="ru-RU"/>
        </a:p>
      </dgm:t>
    </dgm:pt>
    <dgm:pt modelId="{750F336E-C17B-43D3-AD7D-B2D60E38D564}" type="sibTrans" cxnId="{D038F197-F2CE-4BC0-8C8D-99F768373D6E}">
      <dgm:prSet/>
      <dgm:spPr/>
      <dgm:t>
        <a:bodyPr/>
        <a:lstStyle/>
        <a:p>
          <a:endParaRPr lang="ru-RU"/>
        </a:p>
      </dgm:t>
    </dgm:pt>
    <dgm:pt modelId="{F452D19B-5228-498A-8799-3E896E52C19D}">
      <dgm:prSet phldrT="[Текст]"/>
      <dgm:spPr/>
      <dgm:t>
        <a:bodyPr/>
        <a:lstStyle/>
        <a:p>
          <a:r>
            <a:rPr lang="ru-RU" dirty="0" smtClean="0"/>
            <a:t>Масштабный мониторинг</a:t>
          </a:r>
          <a:endParaRPr lang="ru-RU" dirty="0"/>
        </a:p>
      </dgm:t>
    </dgm:pt>
    <dgm:pt modelId="{33662D11-E16C-4520-A49B-98A96404046C}" type="parTrans" cxnId="{93A0C490-A2E4-4D0A-84C8-C83F4EDD0654}">
      <dgm:prSet/>
      <dgm:spPr/>
      <dgm:t>
        <a:bodyPr/>
        <a:lstStyle/>
        <a:p>
          <a:endParaRPr lang="ru-RU"/>
        </a:p>
      </dgm:t>
    </dgm:pt>
    <dgm:pt modelId="{30653FD5-57CF-4C3D-A5CF-8E3D65D06E7B}" type="sibTrans" cxnId="{93A0C490-A2E4-4D0A-84C8-C83F4EDD0654}">
      <dgm:prSet/>
      <dgm:spPr/>
      <dgm:t>
        <a:bodyPr/>
        <a:lstStyle/>
        <a:p>
          <a:endParaRPr lang="ru-RU"/>
        </a:p>
      </dgm:t>
    </dgm:pt>
    <dgm:pt modelId="{07A1F9C6-CFA1-4E10-A8DC-82C7E313F846}">
      <dgm:prSet phldrT="[Текст]" custT="1"/>
      <dgm:spPr/>
      <dgm:t>
        <a:bodyPr/>
        <a:lstStyle/>
        <a:p>
          <a:r>
            <a:rPr lang="ru-RU" sz="2000" dirty="0" smtClean="0"/>
            <a:t>Период реализации: 2020-2024 гг.</a:t>
          </a:r>
          <a:endParaRPr lang="ru-RU" sz="2000" dirty="0"/>
        </a:p>
      </dgm:t>
    </dgm:pt>
    <dgm:pt modelId="{E2276C21-C1BE-4C3B-B885-F40CE9778A0D}" type="parTrans" cxnId="{45910B47-20A3-4D0D-8368-556AA12F04B2}">
      <dgm:prSet/>
      <dgm:spPr/>
      <dgm:t>
        <a:bodyPr/>
        <a:lstStyle/>
        <a:p>
          <a:endParaRPr lang="ru-RU"/>
        </a:p>
      </dgm:t>
    </dgm:pt>
    <dgm:pt modelId="{7859F720-EF19-4D36-8B39-EE2D83BC84EB}" type="sibTrans" cxnId="{45910B47-20A3-4D0D-8368-556AA12F04B2}">
      <dgm:prSet/>
      <dgm:spPr/>
      <dgm:t>
        <a:bodyPr/>
        <a:lstStyle/>
        <a:p>
          <a:endParaRPr lang="ru-RU"/>
        </a:p>
      </dgm:t>
    </dgm:pt>
    <dgm:pt modelId="{60AAFDFB-2CF2-4011-9E9D-FEDB16F02354}">
      <dgm:prSet phldrT="[Текст]"/>
      <dgm:spPr/>
      <dgm:t>
        <a:bodyPr/>
        <a:lstStyle/>
        <a:p>
          <a:r>
            <a:rPr lang="ru-RU" dirty="0" smtClean="0"/>
            <a:t>Период реализации: 2019-2020 гг.</a:t>
          </a:r>
          <a:endParaRPr lang="ru-RU" dirty="0"/>
        </a:p>
      </dgm:t>
    </dgm:pt>
    <dgm:pt modelId="{06A11427-4034-472F-AC47-EE1C92671A78}" type="parTrans" cxnId="{07E0393F-80B4-427F-A458-E1ADCEBBD7B0}">
      <dgm:prSet/>
      <dgm:spPr/>
      <dgm:t>
        <a:bodyPr/>
        <a:lstStyle/>
        <a:p>
          <a:endParaRPr lang="ru-RU"/>
        </a:p>
      </dgm:t>
    </dgm:pt>
    <dgm:pt modelId="{7616B18D-CB5B-451F-9D24-A9F0E6186AAD}" type="sibTrans" cxnId="{07E0393F-80B4-427F-A458-E1ADCEBBD7B0}">
      <dgm:prSet/>
      <dgm:spPr/>
      <dgm:t>
        <a:bodyPr/>
        <a:lstStyle/>
        <a:p>
          <a:endParaRPr lang="ru-RU"/>
        </a:p>
      </dgm:t>
    </dgm:pt>
    <dgm:pt modelId="{6F6644B8-9B5D-4AF4-A5C7-C9DEC11A867B}" type="pres">
      <dgm:prSet presAssocID="{EC3ACA11-D088-4720-BEFE-4A6364BA9B52}" presName="rootnode" presStyleCnt="0">
        <dgm:presLayoutVars>
          <dgm:chMax/>
          <dgm:chPref/>
          <dgm:dir/>
          <dgm:animLvl val="lvl"/>
        </dgm:presLayoutVars>
      </dgm:prSet>
      <dgm:spPr/>
      <dgm:t>
        <a:bodyPr/>
        <a:lstStyle/>
        <a:p>
          <a:endParaRPr lang="ru-RU"/>
        </a:p>
      </dgm:t>
    </dgm:pt>
    <dgm:pt modelId="{1A2DB5E6-5A35-4871-A16F-4B90D965F8BD}" type="pres">
      <dgm:prSet presAssocID="{54EC22AF-C0CD-4231-8144-15FD29F61AA2}" presName="composite" presStyleCnt="0"/>
      <dgm:spPr/>
    </dgm:pt>
    <dgm:pt modelId="{C149B290-E830-4C45-9703-32756887FA7E}" type="pres">
      <dgm:prSet presAssocID="{54EC22AF-C0CD-4231-8144-15FD29F61AA2}" presName="bentUpArrow1" presStyleLbl="alignImgPlace1" presStyleIdx="0" presStyleCnt="2" custScaleX="128897" custScaleY="134388" custLinFactNeighborX="38355" custLinFactNeighborY="18428"/>
      <dgm:spPr/>
    </dgm:pt>
    <dgm:pt modelId="{A2C0A104-DE74-402C-8921-B4AB2F81DAC7}" type="pres">
      <dgm:prSet presAssocID="{54EC22AF-C0CD-4231-8144-15FD29F61AA2}" presName="ParentText" presStyleLbl="node1" presStyleIdx="0" presStyleCnt="3" custLinFactNeighborX="2996" custLinFactNeighborY="9332">
        <dgm:presLayoutVars>
          <dgm:chMax val="1"/>
          <dgm:chPref val="1"/>
          <dgm:bulletEnabled val="1"/>
        </dgm:presLayoutVars>
      </dgm:prSet>
      <dgm:spPr/>
      <dgm:t>
        <a:bodyPr/>
        <a:lstStyle/>
        <a:p>
          <a:endParaRPr lang="ru-RU"/>
        </a:p>
      </dgm:t>
    </dgm:pt>
    <dgm:pt modelId="{A4FD2870-34F1-4006-A29B-E62667B6BC57}" type="pres">
      <dgm:prSet presAssocID="{54EC22AF-C0CD-4231-8144-15FD29F61AA2}" presName="ChildText" presStyleLbl="revTx" presStyleIdx="0" presStyleCnt="3" custScaleX="324384" custLinFactX="15142" custLinFactNeighborX="100000" custLinFactNeighborY="-1459">
        <dgm:presLayoutVars>
          <dgm:chMax val="0"/>
          <dgm:chPref val="0"/>
          <dgm:bulletEnabled val="1"/>
        </dgm:presLayoutVars>
      </dgm:prSet>
      <dgm:spPr/>
      <dgm:t>
        <a:bodyPr/>
        <a:lstStyle/>
        <a:p>
          <a:endParaRPr lang="ru-RU"/>
        </a:p>
      </dgm:t>
    </dgm:pt>
    <dgm:pt modelId="{C8DFBC2B-AFB7-4180-8015-F15B73FFE133}" type="pres">
      <dgm:prSet presAssocID="{B982F513-9214-4F2A-8236-1ED9C3DCDA9F}" presName="sibTrans" presStyleCnt="0"/>
      <dgm:spPr/>
    </dgm:pt>
    <dgm:pt modelId="{7ADC5170-8DD5-4EA7-982C-94F965F284A3}" type="pres">
      <dgm:prSet presAssocID="{43126077-B624-4DC4-8497-0CB82E8191EB}" presName="composite" presStyleCnt="0"/>
      <dgm:spPr/>
    </dgm:pt>
    <dgm:pt modelId="{7DCE16D0-926E-43D4-9AC7-66A8AB97D1BA}" type="pres">
      <dgm:prSet presAssocID="{43126077-B624-4DC4-8497-0CB82E8191EB}" presName="bentUpArrow1" presStyleLbl="alignImgPlace1" presStyleIdx="1" presStyleCnt="2" custScaleX="145222" custScaleY="124084" custLinFactNeighborX="35039" custLinFactNeighborY="16192"/>
      <dgm:spPr/>
    </dgm:pt>
    <dgm:pt modelId="{03360CB4-EE38-410A-96EB-4D359074A100}" type="pres">
      <dgm:prSet presAssocID="{43126077-B624-4DC4-8497-0CB82E8191EB}" presName="ParentText" presStyleLbl="node1" presStyleIdx="1" presStyleCnt="3">
        <dgm:presLayoutVars>
          <dgm:chMax val="1"/>
          <dgm:chPref val="1"/>
          <dgm:bulletEnabled val="1"/>
        </dgm:presLayoutVars>
      </dgm:prSet>
      <dgm:spPr/>
      <dgm:t>
        <a:bodyPr/>
        <a:lstStyle/>
        <a:p>
          <a:endParaRPr lang="ru-RU"/>
        </a:p>
      </dgm:t>
    </dgm:pt>
    <dgm:pt modelId="{C0B80695-D8DD-4E97-94CC-F797171269E2}" type="pres">
      <dgm:prSet presAssocID="{43126077-B624-4DC4-8497-0CB82E8191EB}" presName="ChildText" presStyleLbl="revTx" presStyleIdx="1" presStyleCnt="3" custScaleX="296701" custLinFactNeighborX="99274" custLinFactNeighborY="375">
        <dgm:presLayoutVars>
          <dgm:chMax val="0"/>
          <dgm:chPref val="0"/>
          <dgm:bulletEnabled val="1"/>
        </dgm:presLayoutVars>
      </dgm:prSet>
      <dgm:spPr/>
      <dgm:t>
        <a:bodyPr/>
        <a:lstStyle/>
        <a:p>
          <a:endParaRPr lang="ru-RU"/>
        </a:p>
      </dgm:t>
    </dgm:pt>
    <dgm:pt modelId="{3F3FD245-9CEF-48D1-89DA-DAB867FD7929}" type="pres">
      <dgm:prSet presAssocID="{750F336E-C17B-43D3-AD7D-B2D60E38D564}" presName="sibTrans" presStyleCnt="0"/>
      <dgm:spPr/>
    </dgm:pt>
    <dgm:pt modelId="{304671DA-6270-43D7-8D74-92F8E1473C13}" type="pres">
      <dgm:prSet presAssocID="{F452D19B-5228-498A-8799-3E896E52C19D}" presName="composite" presStyleCnt="0"/>
      <dgm:spPr/>
    </dgm:pt>
    <dgm:pt modelId="{600F0302-3CD3-4049-BAD1-903692872BB1}" type="pres">
      <dgm:prSet presAssocID="{F452D19B-5228-498A-8799-3E896E52C19D}" presName="ParentText" presStyleLbl="node1" presStyleIdx="2" presStyleCnt="3">
        <dgm:presLayoutVars>
          <dgm:chMax val="1"/>
          <dgm:chPref val="1"/>
          <dgm:bulletEnabled val="1"/>
        </dgm:presLayoutVars>
      </dgm:prSet>
      <dgm:spPr/>
      <dgm:t>
        <a:bodyPr/>
        <a:lstStyle/>
        <a:p>
          <a:endParaRPr lang="ru-RU"/>
        </a:p>
      </dgm:t>
    </dgm:pt>
    <dgm:pt modelId="{5EC15E4F-3988-4215-8E64-B794D9CA7A7E}" type="pres">
      <dgm:prSet presAssocID="{F452D19B-5228-498A-8799-3E896E52C19D}" presName="FinalChildText" presStyleLbl="revTx" presStyleIdx="2" presStyleCnt="3" custScaleX="215397" custLinFactNeighborX="53777" custLinFactNeighborY="-1835">
        <dgm:presLayoutVars>
          <dgm:chMax val="0"/>
          <dgm:chPref val="0"/>
          <dgm:bulletEnabled val="1"/>
        </dgm:presLayoutVars>
      </dgm:prSet>
      <dgm:spPr/>
      <dgm:t>
        <a:bodyPr/>
        <a:lstStyle/>
        <a:p>
          <a:endParaRPr lang="ru-RU"/>
        </a:p>
      </dgm:t>
    </dgm:pt>
  </dgm:ptLst>
  <dgm:cxnLst>
    <dgm:cxn modelId="{427FA0A8-AF72-4982-8E87-56D177582296}" type="presOf" srcId="{54EC22AF-C0CD-4231-8144-15FD29F61AA2}" destId="{A2C0A104-DE74-402C-8921-B4AB2F81DAC7}" srcOrd="0" destOrd="0" presId="urn:microsoft.com/office/officeart/2005/8/layout/StepDownProcess"/>
    <dgm:cxn modelId="{4730827C-CC19-4DA6-A99A-95C989A311BF}" type="presOf" srcId="{F452D19B-5228-498A-8799-3E896E52C19D}" destId="{600F0302-3CD3-4049-BAD1-903692872BB1}" srcOrd="0" destOrd="0" presId="urn:microsoft.com/office/officeart/2005/8/layout/StepDownProcess"/>
    <dgm:cxn modelId="{1247B73B-2B09-4D58-8A79-1AE4CB7F54B2}" srcId="{EC3ACA11-D088-4720-BEFE-4A6364BA9B52}" destId="{54EC22AF-C0CD-4231-8144-15FD29F61AA2}" srcOrd="0" destOrd="0" parTransId="{B2C326C7-046B-43D2-9CF7-30D229F7BD43}" sibTransId="{B982F513-9214-4F2A-8236-1ED9C3DCDA9F}"/>
    <dgm:cxn modelId="{0F50006B-B791-45F0-B2B9-336339646839}" type="presOf" srcId="{07A1F9C6-CFA1-4E10-A8DC-82C7E313F846}" destId="{5EC15E4F-3988-4215-8E64-B794D9CA7A7E}" srcOrd="0" destOrd="0" presId="urn:microsoft.com/office/officeart/2005/8/layout/StepDownProcess"/>
    <dgm:cxn modelId="{4D7F2D7F-9DFC-42D0-93FD-962034046215}" type="presOf" srcId="{27170B0E-4B5C-428E-96C1-92A308194071}" destId="{A4FD2870-34F1-4006-A29B-E62667B6BC57}" srcOrd="0" destOrd="0" presId="urn:microsoft.com/office/officeart/2005/8/layout/StepDownProcess"/>
    <dgm:cxn modelId="{07E0393F-80B4-427F-A458-E1ADCEBBD7B0}" srcId="{43126077-B624-4DC4-8497-0CB82E8191EB}" destId="{60AAFDFB-2CF2-4011-9E9D-FEDB16F02354}" srcOrd="0" destOrd="0" parTransId="{06A11427-4034-472F-AC47-EE1C92671A78}" sibTransId="{7616B18D-CB5B-451F-9D24-A9F0E6186AAD}"/>
    <dgm:cxn modelId="{0830D711-38AF-4306-A7D7-E344635379B1}" type="presOf" srcId="{60AAFDFB-2CF2-4011-9E9D-FEDB16F02354}" destId="{C0B80695-D8DD-4E97-94CC-F797171269E2}" srcOrd="0" destOrd="0" presId="urn:microsoft.com/office/officeart/2005/8/layout/StepDownProcess"/>
    <dgm:cxn modelId="{19C88FE6-5AC1-4450-AD07-B6AF0F69291A}" type="presOf" srcId="{EC3ACA11-D088-4720-BEFE-4A6364BA9B52}" destId="{6F6644B8-9B5D-4AF4-A5C7-C9DEC11A867B}" srcOrd="0" destOrd="0" presId="urn:microsoft.com/office/officeart/2005/8/layout/StepDownProcess"/>
    <dgm:cxn modelId="{93A0C490-A2E4-4D0A-84C8-C83F4EDD0654}" srcId="{EC3ACA11-D088-4720-BEFE-4A6364BA9B52}" destId="{F452D19B-5228-498A-8799-3E896E52C19D}" srcOrd="2" destOrd="0" parTransId="{33662D11-E16C-4520-A49B-98A96404046C}" sibTransId="{30653FD5-57CF-4C3D-A5CF-8E3D65D06E7B}"/>
    <dgm:cxn modelId="{45910B47-20A3-4D0D-8368-556AA12F04B2}" srcId="{F452D19B-5228-498A-8799-3E896E52C19D}" destId="{07A1F9C6-CFA1-4E10-A8DC-82C7E313F846}" srcOrd="0" destOrd="0" parTransId="{E2276C21-C1BE-4C3B-B885-F40CE9778A0D}" sibTransId="{7859F720-EF19-4D36-8B39-EE2D83BC84EB}"/>
    <dgm:cxn modelId="{D038F197-F2CE-4BC0-8C8D-99F768373D6E}" srcId="{EC3ACA11-D088-4720-BEFE-4A6364BA9B52}" destId="{43126077-B624-4DC4-8497-0CB82E8191EB}" srcOrd="1" destOrd="0" parTransId="{155FE7B8-AEF4-4A7F-9E0A-D0786658EECE}" sibTransId="{750F336E-C17B-43D3-AD7D-B2D60E38D564}"/>
    <dgm:cxn modelId="{8A84583B-6632-4BD4-873C-A493F87FB4B4}" type="presOf" srcId="{43126077-B624-4DC4-8497-0CB82E8191EB}" destId="{03360CB4-EE38-410A-96EB-4D359074A100}" srcOrd="0" destOrd="0" presId="urn:microsoft.com/office/officeart/2005/8/layout/StepDownProcess"/>
    <dgm:cxn modelId="{8A160D88-FF15-4ECB-9DBD-371D8C28A530}" srcId="{54EC22AF-C0CD-4231-8144-15FD29F61AA2}" destId="{27170B0E-4B5C-428E-96C1-92A308194071}" srcOrd="0" destOrd="0" parTransId="{415BA588-A92D-4EAF-BFE4-4D9E3C07C4D0}" sibTransId="{111E4EB4-30A4-4B1A-88A5-FF51E2140A83}"/>
    <dgm:cxn modelId="{DBCEC1E3-4EC1-43EA-9553-18393B9C67AB}" type="presParOf" srcId="{6F6644B8-9B5D-4AF4-A5C7-C9DEC11A867B}" destId="{1A2DB5E6-5A35-4871-A16F-4B90D965F8BD}" srcOrd="0" destOrd="0" presId="urn:microsoft.com/office/officeart/2005/8/layout/StepDownProcess"/>
    <dgm:cxn modelId="{00FB2820-A0DA-464B-875B-1AC3BD48A038}" type="presParOf" srcId="{1A2DB5E6-5A35-4871-A16F-4B90D965F8BD}" destId="{C149B290-E830-4C45-9703-32756887FA7E}" srcOrd="0" destOrd="0" presId="urn:microsoft.com/office/officeart/2005/8/layout/StepDownProcess"/>
    <dgm:cxn modelId="{D17F649A-32FB-43DA-AEEF-3B0EE897A8F6}" type="presParOf" srcId="{1A2DB5E6-5A35-4871-A16F-4B90D965F8BD}" destId="{A2C0A104-DE74-402C-8921-B4AB2F81DAC7}" srcOrd="1" destOrd="0" presId="urn:microsoft.com/office/officeart/2005/8/layout/StepDownProcess"/>
    <dgm:cxn modelId="{DA385538-3765-486B-9387-F180B7BFC9D3}" type="presParOf" srcId="{1A2DB5E6-5A35-4871-A16F-4B90D965F8BD}" destId="{A4FD2870-34F1-4006-A29B-E62667B6BC57}" srcOrd="2" destOrd="0" presId="urn:microsoft.com/office/officeart/2005/8/layout/StepDownProcess"/>
    <dgm:cxn modelId="{1BF42F13-18A6-4984-A5C7-BFA536D59EB0}" type="presParOf" srcId="{6F6644B8-9B5D-4AF4-A5C7-C9DEC11A867B}" destId="{C8DFBC2B-AFB7-4180-8015-F15B73FFE133}" srcOrd="1" destOrd="0" presId="urn:microsoft.com/office/officeart/2005/8/layout/StepDownProcess"/>
    <dgm:cxn modelId="{2E3D5ACE-3BC5-4688-BADD-64722F3A239F}" type="presParOf" srcId="{6F6644B8-9B5D-4AF4-A5C7-C9DEC11A867B}" destId="{7ADC5170-8DD5-4EA7-982C-94F965F284A3}" srcOrd="2" destOrd="0" presId="urn:microsoft.com/office/officeart/2005/8/layout/StepDownProcess"/>
    <dgm:cxn modelId="{AA8CCBF1-8C66-44E6-87CF-22B891F63E50}" type="presParOf" srcId="{7ADC5170-8DD5-4EA7-982C-94F965F284A3}" destId="{7DCE16D0-926E-43D4-9AC7-66A8AB97D1BA}" srcOrd="0" destOrd="0" presId="urn:microsoft.com/office/officeart/2005/8/layout/StepDownProcess"/>
    <dgm:cxn modelId="{9146D54F-0C93-4E2C-8512-3C28D1AA2B0E}" type="presParOf" srcId="{7ADC5170-8DD5-4EA7-982C-94F965F284A3}" destId="{03360CB4-EE38-410A-96EB-4D359074A100}" srcOrd="1" destOrd="0" presId="urn:microsoft.com/office/officeart/2005/8/layout/StepDownProcess"/>
    <dgm:cxn modelId="{B0023841-1C11-423F-9997-CAD825B7A814}" type="presParOf" srcId="{7ADC5170-8DD5-4EA7-982C-94F965F284A3}" destId="{C0B80695-D8DD-4E97-94CC-F797171269E2}" srcOrd="2" destOrd="0" presId="urn:microsoft.com/office/officeart/2005/8/layout/StepDownProcess"/>
    <dgm:cxn modelId="{0EBEB321-5DFF-48B7-B99F-C9D5A8085936}" type="presParOf" srcId="{6F6644B8-9B5D-4AF4-A5C7-C9DEC11A867B}" destId="{3F3FD245-9CEF-48D1-89DA-DAB867FD7929}" srcOrd="3" destOrd="0" presId="urn:microsoft.com/office/officeart/2005/8/layout/StepDownProcess"/>
    <dgm:cxn modelId="{4F9CE933-C58C-4372-8929-0E5064F21D46}" type="presParOf" srcId="{6F6644B8-9B5D-4AF4-A5C7-C9DEC11A867B}" destId="{304671DA-6270-43D7-8D74-92F8E1473C13}" srcOrd="4" destOrd="0" presId="urn:microsoft.com/office/officeart/2005/8/layout/StepDownProcess"/>
    <dgm:cxn modelId="{E3511D5A-265B-4FFB-A78B-7083E9F8CE2B}" type="presParOf" srcId="{304671DA-6270-43D7-8D74-92F8E1473C13}" destId="{600F0302-3CD3-4049-BAD1-903692872BB1}" srcOrd="0" destOrd="0" presId="urn:microsoft.com/office/officeart/2005/8/layout/StepDownProcess"/>
    <dgm:cxn modelId="{2A8D317E-944E-43AA-90DD-1176683B1303}" type="presParOf" srcId="{304671DA-6270-43D7-8D74-92F8E1473C13}" destId="{5EC15E4F-3988-4215-8E64-B794D9CA7A7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632573-4854-4A9A-A7E4-BEE1C4E8B39A}" type="doc">
      <dgm:prSet loTypeId="urn:microsoft.com/office/officeart/2005/8/layout/orgChart1" loCatId="hierarchy" qsTypeId="urn:microsoft.com/office/officeart/2005/8/quickstyle/3d2#1" qsCatId="3D" csTypeId="urn:microsoft.com/office/officeart/2005/8/colors/accent1_2" csCatId="accent1" phldr="1"/>
      <dgm:spPr/>
      <dgm:t>
        <a:bodyPr/>
        <a:lstStyle/>
        <a:p>
          <a:endParaRPr lang="ru-RU"/>
        </a:p>
      </dgm:t>
    </dgm:pt>
    <dgm:pt modelId="{0DE3E3FF-11A3-44B3-8179-ADC856489EC8}">
      <dgm:prSet phldrT="[Текст]"/>
      <dgm:spPr/>
      <dgm:t>
        <a:bodyPr/>
        <a:lstStyle/>
        <a:p>
          <a:r>
            <a:rPr lang="ru-RU" b="1" dirty="0" smtClean="0">
              <a:solidFill>
                <a:schemeClr val="accent1">
                  <a:lumMod val="50000"/>
                </a:schemeClr>
              </a:solidFill>
              <a:effectLst>
                <a:outerShdw blurRad="38100" dist="38100" dir="2700000" algn="tl">
                  <a:srgbClr val="000000">
                    <a:alpha val="43137"/>
                  </a:srgbClr>
                </a:outerShdw>
              </a:effectLst>
            </a:rPr>
            <a:t>По 12</a:t>
          </a:r>
          <a:r>
            <a:rPr lang="ru-RU" dirty="0" smtClean="0"/>
            <a:t> </a:t>
          </a:r>
          <a:r>
            <a:rPr lang="ru-RU" b="1" dirty="0" smtClean="0">
              <a:effectLst>
                <a:outerShdw blurRad="38100" dist="38100" dir="2700000" algn="tl">
                  <a:srgbClr val="000000">
                    <a:alpha val="43137"/>
                  </a:srgbClr>
                </a:outerShdw>
              </a:effectLst>
            </a:rPr>
            <a:t>вариантов заданий для 5 и 7 классов</a:t>
          </a:r>
          <a:endParaRPr lang="ru-RU" b="1" dirty="0">
            <a:effectLst>
              <a:outerShdw blurRad="38100" dist="38100" dir="2700000" algn="tl">
                <a:srgbClr val="000000">
                  <a:alpha val="43137"/>
                </a:srgbClr>
              </a:outerShdw>
            </a:effectLst>
          </a:endParaRPr>
        </a:p>
      </dgm:t>
    </dgm:pt>
    <dgm:pt modelId="{67572D8F-5380-487C-A55D-D89E6103FEA9}" type="parTrans" cxnId="{868D7E96-3472-4C16-9818-3194AAB37307}">
      <dgm:prSet/>
      <dgm:spPr/>
      <dgm:t>
        <a:bodyPr/>
        <a:lstStyle/>
        <a:p>
          <a:endParaRPr lang="ru-RU"/>
        </a:p>
      </dgm:t>
    </dgm:pt>
    <dgm:pt modelId="{7661F103-6412-48C0-A703-B4CB18786BA5}" type="sibTrans" cxnId="{868D7E96-3472-4C16-9818-3194AAB37307}">
      <dgm:prSet/>
      <dgm:spPr/>
      <dgm:t>
        <a:bodyPr/>
        <a:lstStyle/>
        <a:p>
          <a:endParaRPr lang="ru-RU"/>
        </a:p>
      </dgm:t>
    </dgm:pt>
    <dgm:pt modelId="{888A8538-3D55-48BB-B547-092A8A5D25A6}">
      <dgm:prSet phldrT="[Текст]"/>
      <dgm:spPr/>
      <dgm:t>
        <a:bodyPr/>
        <a:lstStyle/>
        <a:p>
          <a:r>
            <a:rPr lang="ru-RU" b="1" dirty="0" smtClean="0">
              <a:solidFill>
                <a:schemeClr val="accent1">
                  <a:lumMod val="50000"/>
                </a:schemeClr>
              </a:solidFill>
              <a:effectLst>
                <a:outerShdw blurRad="38100" dist="38100" dir="2700000" algn="tl">
                  <a:srgbClr val="000000">
                    <a:alpha val="43137"/>
                  </a:srgbClr>
                </a:outerShdw>
              </a:effectLst>
              <a:latin typeface="+mn-lt"/>
            </a:rPr>
            <a:t>132</a:t>
          </a:r>
          <a:r>
            <a:rPr lang="ru-RU" b="1" dirty="0" smtClean="0">
              <a:effectLst>
                <a:outerShdw blurRad="38100" dist="38100" dir="2700000" algn="tl">
                  <a:srgbClr val="000000">
                    <a:alpha val="43137"/>
                  </a:srgbClr>
                </a:outerShdw>
              </a:effectLst>
              <a:latin typeface="+mn-lt"/>
            </a:rPr>
            <a:t> комплексных ситуаций и множественных текстов</a:t>
          </a:r>
          <a:endParaRPr lang="ru-RU" b="1" dirty="0">
            <a:effectLst>
              <a:outerShdw blurRad="38100" dist="38100" dir="2700000" algn="tl">
                <a:srgbClr val="000000">
                  <a:alpha val="43137"/>
                </a:srgbClr>
              </a:outerShdw>
            </a:effectLst>
            <a:latin typeface="+mn-lt"/>
          </a:endParaRPr>
        </a:p>
      </dgm:t>
    </dgm:pt>
    <dgm:pt modelId="{42061719-7130-441E-95C0-E89192F5B899}" type="parTrans" cxnId="{B31FABD8-0368-41ED-B6F8-F30B3F8B7673}">
      <dgm:prSet/>
      <dgm:spPr/>
      <dgm:t>
        <a:bodyPr/>
        <a:lstStyle/>
        <a:p>
          <a:endParaRPr lang="ru-RU"/>
        </a:p>
      </dgm:t>
    </dgm:pt>
    <dgm:pt modelId="{650CF729-8848-4C83-8046-814BAB1926D8}" type="sibTrans" cxnId="{B31FABD8-0368-41ED-B6F8-F30B3F8B7673}">
      <dgm:prSet/>
      <dgm:spPr/>
      <dgm:t>
        <a:bodyPr/>
        <a:lstStyle/>
        <a:p>
          <a:endParaRPr lang="ru-RU"/>
        </a:p>
      </dgm:t>
    </dgm:pt>
    <dgm:pt modelId="{73EDDC86-B9AE-4488-BD38-74DF5F7DDB18}">
      <dgm:prSet phldrT="[Текст]"/>
      <dgm:spPr/>
      <dgm:t>
        <a:bodyPr/>
        <a:lstStyle/>
        <a:p>
          <a:r>
            <a:rPr lang="ru-RU" b="1" dirty="0" smtClean="0">
              <a:solidFill>
                <a:schemeClr val="accent1">
                  <a:lumMod val="50000"/>
                </a:schemeClr>
              </a:solidFill>
              <a:effectLst>
                <a:outerShdw blurRad="38100" dist="38100" dir="2700000" algn="tl">
                  <a:srgbClr val="000000">
                    <a:alpha val="43137"/>
                  </a:srgbClr>
                </a:outerShdw>
              </a:effectLst>
              <a:latin typeface="+mn-lt"/>
            </a:rPr>
            <a:t>513</a:t>
          </a:r>
          <a:r>
            <a:rPr lang="ru-RU" b="1" dirty="0" smtClean="0">
              <a:effectLst>
                <a:outerShdw blurRad="38100" dist="38100" dir="2700000" algn="tl">
                  <a:srgbClr val="000000">
                    <a:alpha val="43137"/>
                  </a:srgbClr>
                </a:outerShdw>
              </a:effectLst>
              <a:latin typeface="+mn-lt"/>
            </a:rPr>
            <a:t> отдельных заданий к предложенным ситуациям и текстам</a:t>
          </a:r>
          <a:endParaRPr lang="ru-RU" b="1" dirty="0">
            <a:effectLst>
              <a:outerShdw blurRad="38100" dist="38100" dir="2700000" algn="tl">
                <a:srgbClr val="000000">
                  <a:alpha val="43137"/>
                </a:srgbClr>
              </a:outerShdw>
            </a:effectLst>
            <a:latin typeface="+mn-lt"/>
          </a:endParaRPr>
        </a:p>
      </dgm:t>
    </dgm:pt>
    <dgm:pt modelId="{34345160-E977-4AA6-A251-D28FDF90A9A5}" type="parTrans" cxnId="{0580BFD9-D0AE-4079-AA71-F905555A1072}">
      <dgm:prSet/>
      <dgm:spPr/>
      <dgm:t>
        <a:bodyPr/>
        <a:lstStyle/>
        <a:p>
          <a:endParaRPr lang="ru-RU"/>
        </a:p>
      </dgm:t>
    </dgm:pt>
    <dgm:pt modelId="{A85A717E-0298-49F6-9D99-09FE9A65079F}" type="sibTrans" cxnId="{0580BFD9-D0AE-4079-AA71-F905555A1072}">
      <dgm:prSet/>
      <dgm:spPr/>
      <dgm:t>
        <a:bodyPr/>
        <a:lstStyle/>
        <a:p>
          <a:endParaRPr lang="ru-RU"/>
        </a:p>
      </dgm:t>
    </dgm:pt>
    <dgm:pt modelId="{CB25453B-2E3A-482F-8037-F9DF2928E97D}" type="pres">
      <dgm:prSet presAssocID="{9F632573-4854-4A9A-A7E4-BEE1C4E8B39A}" presName="hierChild1" presStyleCnt="0">
        <dgm:presLayoutVars>
          <dgm:orgChart val="1"/>
          <dgm:chPref val="1"/>
          <dgm:dir/>
          <dgm:animOne val="branch"/>
          <dgm:animLvl val="lvl"/>
          <dgm:resizeHandles/>
        </dgm:presLayoutVars>
      </dgm:prSet>
      <dgm:spPr/>
      <dgm:t>
        <a:bodyPr/>
        <a:lstStyle/>
        <a:p>
          <a:endParaRPr lang="ru-RU"/>
        </a:p>
      </dgm:t>
    </dgm:pt>
    <dgm:pt modelId="{692AD32D-CA8B-4D3D-AA19-03569AE385C9}" type="pres">
      <dgm:prSet presAssocID="{0DE3E3FF-11A3-44B3-8179-ADC856489EC8}" presName="hierRoot1" presStyleCnt="0">
        <dgm:presLayoutVars>
          <dgm:hierBranch val="init"/>
        </dgm:presLayoutVars>
      </dgm:prSet>
      <dgm:spPr/>
      <dgm:t>
        <a:bodyPr/>
        <a:lstStyle/>
        <a:p>
          <a:endParaRPr lang="ru-RU"/>
        </a:p>
      </dgm:t>
    </dgm:pt>
    <dgm:pt modelId="{5CBC1AD4-5D5B-46AA-99A2-8BB1576FC926}" type="pres">
      <dgm:prSet presAssocID="{0DE3E3FF-11A3-44B3-8179-ADC856489EC8}" presName="rootComposite1" presStyleCnt="0"/>
      <dgm:spPr/>
      <dgm:t>
        <a:bodyPr/>
        <a:lstStyle/>
        <a:p>
          <a:endParaRPr lang="ru-RU"/>
        </a:p>
      </dgm:t>
    </dgm:pt>
    <dgm:pt modelId="{9AA16953-F919-4C88-AFCA-2D1972820764}" type="pres">
      <dgm:prSet presAssocID="{0DE3E3FF-11A3-44B3-8179-ADC856489EC8}" presName="rootText1" presStyleLbl="node0" presStyleIdx="0" presStyleCnt="1" custLinFactNeighborX="1" custLinFactNeighborY="2243">
        <dgm:presLayoutVars>
          <dgm:chPref val="3"/>
        </dgm:presLayoutVars>
      </dgm:prSet>
      <dgm:spPr/>
      <dgm:t>
        <a:bodyPr/>
        <a:lstStyle/>
        <a:p>
          <a:endParaRPr lang="ru-RU"/>
        </a:p>
      </dgm:t>
    </dgm:pt>
    <dgm:pt modelId="{3C1F4F5D-9DC2-4EB0-8572-2BE421D8D2D6}" type="pres">
      <dgm:prSet presAssocID="{0DE3E3FF-11A3-44B3-8179-ADC856489EC8}" presName="rootConnector1" presStyleLbl="node1" presStyleIdx="0" presStyleCnt="0"/>
      <dgm:spPr/>
      <dgm:t>
        <a:bodyPr/>
        <a:lstStyle/>
        <a:p>
          <a:endParaRPr lang="ru-RU"/>
        </a:p>
      </dgm:t>
    </dgm:pt>
    <dgm:pt modelId="{FCA66B9B-A30E-4200-9E75-F32D45217C56}" type="pres">
      <dgm:prSet presAssocID="{0DE3E3FF-11A3-44B3-8179-ADC856489EC8}" presName="hierChild2" presStyleCnt="0"/>
      <dgm:spPr/>
      <dgm:t>
        <a:bodyPr/>
        <a:lstStyle/>
        <a:p>
          <a:endParaRPr lang="ru-RU"/>
        </a:p>
      </dgm:t>
    </dgm:pt>
    <dgm:pt modelId="{F5192913-5DDB-48A2-B5DA-5F0ED241D900}" type="pres">
      <dgm:prSet presAssocID="{42061719-7130-441E-95C0-E89192F5B899}" presName="Name37" presStyleLbl="parChTrans1D2" presStyleIdx="0" presStyleCnt="2"/>
      <dgm:spPr/>
      <dgm:t>
        <a:bodyPr/>
        <a:lstStyle/>
        <a:p>
          <a:endParaRPr lang="ru-RU"/>
        </a:p>
      </dgm:t>
    </dgm:pt>
    <dgm:pt modelId="{64D37984-45E0-4E7F-B4DD-8BB225825A95}" type="pres">
      <dgm:prSet presAssocID="{888A8538-3D55-48BB-B547-092A8A5D25A6}" presName="hierRoot2" presStyleCnt="0">
        <dgm:presLayoutVars>
          <dgm:hierBranch val="init"/>
        </dgm:presLayoutVars>
      </dgm:prSet>
      <dgm:spPr/>
      <dgm:t>
        <a:bodyPr/>
        <a:lstStyle/>
        <a:p>
          <a:endParaRPr lang="ru-RU"/>
        </a:p>
      </dgm:t>
    </dgm:pt>
    <dgm:pt modelId="{E04B4441-C0B3-4FD0-A1D7-51CD7C30B8E3}" type="pres">
      <dgm:prSet presAssocID="{888A8538-3D55-48BB-B547-092A8A5D25A6}" presName="rootComposite" presStyleCnt="0"/>
      <dgm:spPr/>
      <dgm:t>
        <a:bodyPr/>
        <a:lstStyle/>
        <a:p>
          <a:endParaRPr lang="ru-RU"/>
        </a:p>
      </dgm:t>
    </dgm:pt>
    <dgm:pt modelId="{44D96582-636B-4754-A4DC-8E595AE15A0A}" type="pres">
      <dgm:prSet presAssocID="{888A8538-3D55-48BB-B547-092A8A5D25A6}" presName="rootText" presStyleLbl="node2" presStyleIdx="0" presStyleCnt="2">
        <dgm:presLayoutVars>
          <dgm:chPref val="3"/>
        </dgm:presLayoutVars>
      </dgm:prSet>
      <dgm:spPr/>
      <dgm:t>
        <a:bodyPr/>
        <a:lstStyle/>
        <a:p>
          <a:endParaRPr lang="ru-RU"/>
        </a:p>
      </dgm:t>
    </dgm:pt>
    <dgm:pt modelId="{396435F6-7AF0-47C7-807F-240469E99972}" type="pres">
      <dgm:prSet presAssocID="{888A8538-3D55-48BB-B547-092A8A5D25A6}" presName="rootConnector" presStyleLbl="node2" presStyleIdx="0" presStyleCnt="2"/>
      <dgm:spPr/>
      <dgm:t>
        <a:bodyPr/>
        <a:lstStyle/>
        <a:p>
          <a:endParaRPr lang="ru-RU"/>
        </a:p>
      </dgm:t>
    </dgm:pt>
    <dgm:pt modelId="{93C1A26A-CD5A-4B38-B535-B942CD6CCE53}" type="pres">
      <dgm:prSet presAssocID="{888A8538-3D55-48BB-B547-092A8A5D25A6}" presName="hierChild4" presStyleCnt="0"/>
      <dgm:spPr/>
      <dgm:t>
        <a:bodyPr/>
        <a:lstStyle/>
        <a:p>
          <a:endParaRPr lang="ru-RU"/>
        </a:p>
      </dgm:t>
    </dgm:pt>
    <dgm:pt modelId="{9A30FD1C-9BE9-4914-8C50-57C77C52C283}" type="pres">
      <dgm:prSet presAssocID="{888A8538-3D55-48BB-B547-092A8A5D25A6}" presName="hierChild5" presStyleCnt="0"/>
      <dgm:spPr/>
      <dgm:t>
        <a:bodyPr/>
        <a:lstStyle/>
        <a:p>
          <a:endParaRPr lang="ru-RU"/>
        </a:p>
      </dgm:t>
    </dgm:pt>
    <dgm:pt modelId="{2798CB52-B43D-4714-ADFC-47F1808D7498}" type="pres">
      <dgm:prSet presAssocID="{34345160-E977-4AA6-A251-D28FDF90A9A5}" presName="Name37" presStyleLbl="parChTrans1D2" presStyleIdx="1" presStyleCnt="2"/>
      <dgm:spPr/>
      <dgm:t>
        <a:bodyPr/>
        <a:lstStyle/>
        <a:p>
          <a:endParaRPr lang="ru-RU"/>
        </a:p>
      </dgm:t>
    </dgm:pt>
    <dgm:pt modelId="{81B08CB7-A0AD-4B8F-A625-48D5FCB53E87}" type="pres">
      <dgm:prSet presAssocID="{73EDDC86-B9AE-4488-BD38-74DF5F7DDB18}" presName="hierRoot2" presStyleCnt="0">
        <dgm:presLayoutVars>
          <dgm:hierBranch val="init"/>
        </dgm:presLayoutVars>
      </dgm:prSet>
      <dgm:spPr/>
      <dgm:t>
        <a:bodyPr/>
        <a:lstStyle/>
        <a:p>
          <a:endParaRPr lang="ru-RU"/>
        </a:p>
      </dgm:t>
    </dgm:pt>
    <dgm:pt modelId="{93E5F72F-EF26-40B7-A305-30B2E7B9964A}" type="pres">
      <dgm:prSet presAssocID="{73EDDC86-B9AE-4488-BD38-74DF5F7DDB18}" presName="rootComposite" presStyleCnt="0"/>
      <dgm:spPr/>
      <dgm:t>
        <a:bodyPr/>
        <a:lstStyle/>
        <a:p>
          <a:endParaRPr lang="ru-RU"/>
        </a:p>
      </dgm:t>
    </dgm:pt>
    <dgm:pt modelId="{4B7EE230-ABD4-4451-A57C-FE9416B8E758}" type="pres">
      <dgm:prSet presAssocID="{73EDDC86-B9AE-4488-BD38-74DF5F7DDB18}" presName="rootText" presStyleLbl="node2" presStyleIdx="1" presStyleCnt="2">
        <dgm:presLayoutVars>
          <dgm:chPref val="3"/>
        </dgm:presLayoutVars>
      </dgm:prSet>
      <dgm:spPr/>
      <dgm:t>
        <a:bodyPr/>
        <a:lstStyle/>
        <a:p>
          <a:endParaRPr lang="ru-RU"/>
        </a:p>
      </dgm:t>
    </dgm:pt>
    <dgm:pt modelId="{D7DC5A85-F4C2-4283-BE93-532293F9EE87}" type="pres">
      <dgm:prSet presAssocID="{73EDDC86-B9AE-4488-BD38-74DF5F7DDB18}" presName="rootConnector" presStyleLbl="node2" presStyleIdx="1" presStyleCnt="2"/>
      <dgm:spPr/>
      <dgm:t>
        <a:bodyPr/>
        <a:lstStyle/>
        <a:p>
          <a:endParaRPr lang="ru-RU"/>
        </a:p>
      </dgm:t>
    </dgm:pt>
    <dgm:pt modelId="{2803C730-B42F-46A0-A81F-14FD06479E68}" type="pres">
      <dgm:prSet presAssocID="{73EDDC86-B9AE-4488-BD38-74DF5F7DDB18}" presName="hierChild4" presStyleCnt="0"/>
      <dgm:spPr/>
      <dgm:t>
        <a:bodyPr/>
        <a:lstStyle/>
        <a:p>
          <a:endParaRPr lang="ru-RU"/>
        </a:p>
      </dgm:t>
    </dgm:pt>
    <dgm:pt modelId="{9142FA74-01A5-4ED3-8196-0734E8B50432}" type="pres">
      <dgm:prSet presAssocID="{73EDDC86-B9AE-4488-BD38-74DF5F7DDB18}" presName="hierChild5" presStyleCnt="0"/>
      <dgm:spPr/>
      <dgm:t>
        <a:bodyPr/>
        <a:lstStyle/>
        <a:p>
          <a:endParaRPr lang="ru-RU"/>
        </a:p>
      </dgm:t>
    </dgm:pt>
    <dgm:pt modelId="{00C42239-E1CC-46C0-B10E-D7461668B4A0}" type="pres">
      <dgm:prSet presAssocID="{0DE3E3FF-11A3-44B3-8179-ADC856489EC8}" presName="hierChild3" presStyleCnt="0"/>
      <dgm:spPr/>
      <dgm:t>
        <a:bodyPr/>
        <a:lstStyle/>
        <a:p>
          <a:endParaRPr lang="ru-RU"/>
        </a:p>
      </dgm:t>
    </dgm:pt>
  </dgm:ptLst>
  <dgm:cxnLst>
    <dgm:cxn modelId="{B38ED07B-8C31-4921-B922-7862FB8C01AD}" type="presOf" srcId="{9F632573-4854-4A9A-A7E4-BEE1C4E8B39A}" destId="{CB25453B-2E3A-482F-8037-F9DF2928E97D}" srcOrd="0" destOrd="0" presId="urn:microsoft.com/office/officeart/2005/8/layout/orgChart1"/>
    <dgm:cxn modelId="{0580BFD9-D0AE-4079-AA71-F905555A1072}" srcId="{0DE3E3FF-11A3-44B3-8179-ADC856489EC8}" destId="{73EDDC86-B9AE-4488-BD38-74DF5F7DDB18}" srcOrd="1" destOrd="0" parTransId="{34345160-E977-4AA6-A251-D28FDF90A9A5}" sibTransId="{A85A717E-0298-49F6-9D99-09FE9A65079F}"/>
    <dgm:cxn modelId="{72DC8A0D-8239-41C8-AEF3-A67D2314107F}" type="presOf" srcId="{888A8538-3D55-48BB-B547-092A8A5D25A6}" destId="{44D96582-636B-4754-A4DC-8E595AE15A0A}" srcOrd="0" destOrd="0" presId="urn:microsoft.com/office/officeart/2005/8/layout/orgChart1"/>
    <dgm:cxn modelId="{6B3D7883-F55B-45ED-82C1-2BEC885E6EC5}" type="presOf" srcId="{888A8538-3D55-48BB-B547-092A8A5D25A6}" destId="{396435F6-7AF0-47C7-807F-240469E99972}" srcOrd="1" destOrd="0" presId="urn:microsoft.com/office/officeart/2005/8/layout/orgChart1"/>
    <dgm:cxn modelId="{52A5FC07-7CAE-4D84-AF6E-768973B7440C}" type="presOf" srcId="{0DE3E3FF-11A3-44B3-8179-ADC856489EC8}" destId="{3C1F4F5D-9DC2-4EB0-8572-2BE421D8D2D6}" srcOrd="1" destOrd="0" presId="urn:microsoft.com/office/officeart/2005/8/layout/orgChart1"/>
    <dgm:cxn modelId="{371AB19B-A5F1-4E44-9FD0-1BC51AA9C738}" type="presOf" srcId="{0DE3E3FF-11A3-44B3-8179-ADC856489EC8}" destId="{9AA16953-F919-4C88-AFCA-2D1972820764}" srcOrd="0" destOrd="0" presId="urn:microsoft.com/office/officeart/2005/8/layout/orgChart1"/>
    <dgm:cxn modelId="{81A960BB-2594-460E-8968-6333DAA29FD2}" type="presOf" srcId="{42061719-7130-441E-95C0-E89192F5B899}" destId="{F5192913-5DDB-48A2-B5DA-5F0ED241D900}" srcOrd="0" destOrd="0" presId="urn:microsoft.com/office/officeart/2005/8/layout/orgChart1"/>
    <dgm:cxn modelId="{B31FABD8-0368-41ED-B6F8-F30B3F8B7673}" srcId="{0DE3E3FF-11A3-44B3-8179-ADC856489EC8}" destId="{888A8538-3D55-48BB-B547-092A8A5D25A6}" srcOrd="0" destOrd="0" parTransId="{42061719-7130-441E-95C0-E89192F5B899}" sibTransId="{650CF729-8848-4C83-8046-814BAB1926D8}"/>
    <dgm:cxn modelId="{69DD7A3B-A844-45F4-A730-DF0EEB780BC3}" type="presOf" srcId="{73EDDC86-B9AE-4488-BD38-74DF5F7DDB18}" destId="{D7DC5A85-F4C2-4283-BE93-532293F9EE87}" srcOrd="1" destOrd="0" presId="urn:microsoft.com/office/officeart/2005/8/layout/orgChart1"/>
    <dgm:cxn modelId="{868D7E96-3472-4C16-9818-3194AAB37307}" srcId="{9F632573-4854-4A9A-A7E4-BEE1C4E8B39A}" destId="{0DE3E3FF-11A3-44B3-8179-ADC856489EC8}" srcOrd="0" destOrd="0" parTransId="{67572D8F-5380-487C-A55D-D89E6103FEA9}" sibTransId="{7661F103-6412-48C0-A703-B4CB18786BA5}"/>
    <dgm:cxn modelId="{D20BAC55-9091-432F-84E2-BB19766ACD12}" type="presOf" srcId="{73EDDC86-B9AE-4488-BD38-74DF5F7DDB18}" destId="{4B7EE230-ABD4-4451-A57C-FE9416B8E758}" srcOrd="0" destOrd="0" presId="urn:microsoft.com/office/officeart/2005/8/layout/orgChart1"/>
    <dgm:cxn modelId="{AAA5F8CD-EF49-440F-85C0-ADE5502DC64D}" type="presOf" srcId="{34345160-E977-4AA6-A251-D28FDF90A9A5}" destId="{2798CB52-B43D-4714-ADFC-47F1808D7498}" srcOrd="0" destOrd="0" presId="urn:microsoft.com/office/officeart/2005/8/layout/orgChart1"/>
    <dgm:cxn modelId="{D6BAF0F6-2723-4950-BFFF-554016F1811F}" type="presParOf" srcId="{CB25453B-2E3A-482F-8037-F9DF2928E97D}" destId="{692AD32D-CA8B-4D3D-AA19-03569AE385C9}" srcOrd="0" destOrd="0" presId="urn:microsoft.com/office/officeart/2005/8/layout/orgChart1"/>
    <dgm:cxn modelId="{D886E367-7EA4-4626-BBA9-9C342F06A131}" type="presParOf" srcId="{692AD32D-CA8B-4D3D-AA19-03569AE385C9}" destId="{5CBC1AD4-5D5B-46AA-99A2-8BB1576FC926}" srcOrd="0" destOrd="0" presId="urn:microsoft.com/office/officeart/2005/8/layout/orgChart1"/>
    <dgm:cxn modelId="{9871F1D2-4BED-4A29-8F12-926DCB3A535B}" type="presParOf" srcId="{5CBC1AD4-5D5B-46AA-99A2-8BB1576FC926}" destId="{9AA16953-F919-4C88-AFCA-2D1972820764}" srcOrd="0" destOrd="0" presId="urn:microsoft.com/office/officeart/2005/8/layout/orgChart1"/>
    <dgm:cxn modelId="{E2315B8E-E1BB-41A6-A3EC-F0BF9108B318}" type="presParOf" srcId="{5CBC1AD4-5D5B-46AA-99A2-8BB1576FC926}" destId="{3C1F4F5D-9DC2-4EB0-8572-2BE421D8D2D6}" srcOrd="1" destOrd="0" presId="urn:microsoft.com/office/officeart/2005/8/layout/orgChart1"/>
    <dgm:cxn modelId="{368C9B2A-6C79-4AC5-A88F-45702BFAE59A}" type="presParOf" srcId="{692AD32D-CA8B-4D3D-AA19-03569AE385C9}" destId="{FCA66B9B-A30E-4200-9E75-F32D45217C56}" srcOrd="1" destOrd="0" presId="urn:microsoft.com/office/officeart/2005/8/layout/orgChart1"/>
    <dgm:cxn modelId="{E65969E6-47AC-41D5-B3D8-65F6F7AF10B2}" type="presParOf" srcId="{FCA66B9B-A30E-4200-9E75-F32D45217C56}" destId="{F5192913-5DDB-48A2-B5DA-5F0ED241D900}" srcOrd="0" destOrd="0" presId="urn:microsoft.com/office/officeart/2005/8/layout/orgChart1"/>
    <dgm:cxn modelId="{A80E7517-2435-40D9-A488-9784590B919B}" type="presParOf" srcId="{FCA66B9B-A30E-4200-9E75-F32D45217C56}" destId="{64D37984-45E0-4E7F-B4DD-8BB225825A95}" srcOrd="1" destOrd="0" presId="urn:microsoft.com/office/officeart/2005/8/layout/orgChart1"/>
    <dgm:cxn modelId="{0401B3F0-F36B-4F8B-BAE7-CCA9D01B1335}" type="presParOf" srcId="{64D37984-45E0-4E7F-B4DD-8BB225825A95}" destId="{E04B4441-C0B3-4FD0-A1D7-51CD7C30B8E3}" srcOrd="0" destOrd="0" presId="urn:microsoft.com/office/officeart/2005/8/layout/orgChart1"/>
    <dgm:cxn modelId="{25AC6122-D2F3-4A59-8B91-F10D1040FCA0}" type="presParOf" srcId="{E04B4441-C0B3-4FD0-A1D7-51CD7C30B8E3}" destId="{44D96582-636B-4754-A4DC-8E595AE15A0A}" srcOrd="0" destOrd="0" presId="urn:microsoft.com/office/officeart/2005/8/layout/orgChart1"/>
    <dgm:cxn modelId="{BE2A880B-0A08-4CDC-A323-02071C5705F7}" type="presParOf" srcId="{E04B4441-C0B3-4FD0-A1D7-51CD7C30B8E3}" destId="{396435F6-7AF0-47C7-807F-240469E99972}" srcOrd="1" destOrd="0" presId="urn:microsoft.com/office/officeart/2005/8/layout/orgChart1"/>
    <dgm:cxn modelId="{1F1561EB-096D-4ECC-B6E7-2C1F31AC7CD7}" type="presParOf" srcId="{64D37984-45E0-4E7F-B4DD-8BB225825A95}" destId="{93C1A26A-CD5A-4B38-B535-B942CD6CCE53}" srcOrd="1" destOrd="0" presId="urn:microsoft.com/office/officeart/2005/8/layout/orgChart1"/>
    <dgm:cxn modelId="{D2171C81-9F3D-46CD-BF18-F4CCE3E8181A}" type="presParOf" srcId="{64D37984-45E0-4E7F-B4DD-8BB225825A95}" destId="{9A30FD1C-9BE9-4914-8C50-57C77C52C283}" srcOrd="2" destOrd="0" presId="urn:microsoft.com/office/officeart/2005/8/layout/orgChart1"/>
    <dgm:cxn modelId="{3B9538E2-841E-4600-8384-B5B7681ED99E}" type="presParOf" srcId="{FCA66B9B-A30E-4200-9E75-F32D45217C56}" destId="{2798CB52-B43D-4714-ADFC-47F1808D7498}" srcOrd="2" destOrd="0" presId="urn:microsoft.com/office/officeart/2005/8/layout/orgChart1"/>
    <dgm:cxn modelId="{B7357E5E-8399-4C47-806C-39ACAD60C817}" type="presParOf" srcId="{FCA66B9B-A30E-4200-9E75-F32D45217C56}" destId="{81B08CB7-A0AD-4B8F-A625-48D5FCB53E87}" srcOrd="3" destOrd="0" presId="urn:microsoft.com/office/officeart/2005/8/layout/orgChart1"/>
    <dgm:cxn modelId="{AE8F1821-3172-401F-B7E6-01509A875FF8}" type="presParOf" srcId="{81B08CB7-A0AD-4B8F-A625-48D5FCB53E87}" destId="{93E5F72F-EF26-40B7-A305-30B2E7B9964A}" srcOrd="0" destOrd="0" presId="urn:microsoft.com/office/officeart/2005/8/layout/orgChart1"/>
    <dgm:cxn modelId="{1D09173D-937F-44AD-9C5B-BCB8E2B6852F}" type="presParOf" srcId="{93E5F72F-EF26-40B7-A305-30B2E7B9964A}" destId="{4B7EE230-ABD4-4451-A57C-FE9416B8E758}" srcOrd="0" destOrd="0" presId="urn:microsoft.com/office/officeart/2005/8/layout/orgChart1"/>
    <dgm:cxn modelId="{139B2F2C-5294-4561-8C99-C57484054690}" type="presParOf" srcId="{93E5F72F-EF26-40B7-A305-30B2E7B9964A}" destId="{D7DC5A85-F4C2-4283-BE93-532293F9EE87}" srcOrd="1" destOrd="0" presId="urn:microsoft.com/office/officeart/2005/8/layout/orgChart1"/>
    <dgm:cxn modelId="{05294686-F2A3-4CA9-A793-2455618EE32C}" type="presParOf" srcId="{81B08CB7-A0AD-4B8F-A625-48D5FCB53E87}" destId="{2803C730-B42F-46A0-A81F-14FD06479E68}" srcOrd="1" destOrd="0" presId="urn:microsoft.com/office/officeart/2005/8/layout/orgChart1"/>
    <dgm:cxn modelId="{20C63813-EF70-422F-AAD1-A9C6EBB34895}" type="presParOf" srcId="{81B08CB7-A0AD-4B8F-A625-48D5FCB53E87}" destId="{9142FA74-01A5-4ED3-8196-0734E8B50432}" srcOrd="2" destOrd="0" presId="urn:microsoft.com/office/officeart/2005/8/layout/orgChart1"/>
    <dgm:cxn modelId="{D688DD1B-5520-4983-BE92-A954DFF5E769}" type="presParOf" srcId="{692AD32D-CA8B-4D3D-AA19-03569AE385C9}" destId="{00C42239-E1CC-46C0-B10E-D7461668B4A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852483-FEE8-4A36-AB3E-188C1C48FC53}"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ru-RU"/>
        </a:p>
      </dgm:t>
    </dgm:pt>
    <dgm:pt modelId="{32A1136C-C554-42FC-A699-99762DFB4506}">
      <dgm:prSet phldrT="[Текст]" custT="1"/>
      <dgm:spPr/>
      <dgm:t>
        <a:bodyPr/>
        <a:lstStyle/>
        <a:p>
          <a:r>
            <a:rPr lang="ru-RU" sz="3200" dirty="0"/>
            <a:t>1. Находить и извлекать информацию</a:t>
          </a:r>
        </a:p>
      </dgm:t>
    </dgm:pt>
    <dgm:pt modelId="{5F12DC17-3ABD-4173-992C-716D5ADC4BDE}" type="parTrans" cxnId="{F08B2085-7B7A-4C5B-9E76-7E8B379B882F}">
      <dgm:prSet/>
      <dgm:spPr/>
      <dgm:t>
        <a:bodyPr/>
        <a:lstStyle/>
        <a:p>
          <a:endParaRPr lang="ru-RU"/>
        </a:p>
      </dgm:t>
    </dgm:pt>
    <dgm:pt modelId="{DA42503F-370C-4DFC-8C7E-6751ED54DBC3}" type="sibTrans" cxnId="{F08B2085-7B7A-4C5B-9E76-7E8B379B882F}">
      <dgm:prSet/>
      <dgm:spPr/>
      <dgm:t>
        <a:bodyPr/>
        <a:lstStyle/>
        <a:p>
          <a:endParaRPr lang="ru-RU"/>
        </a:p>
      </dgm:t>
    </dgm:pt>
    <dgm:pt modelId="{CED30C49-DAED-417E-A2B6-C1E55EF8B70A}">
      <dgm:prSet phldrT="[Текст]" phldr="1"/>
      <dgm:spPr/>
      <dgm:t>
        <a:bodyPr/>
        <a:lstStyle/>
        <a:p>
          <a:endParaRPr lang="ru-RU" dirty="0"/>
        </a:p>
      </dgm:t>
    </dgm:pt>
    <dgm:pt modelId="{78A54B82-7724-4972-9C8F-12496C62D214}" type="parTrans" cxnId="{AA57DB57-7A75-4473-8771-1C662DC4AABC}">
      <dgm:prSet/>
      <dgm:spPr/>
      <dgm:t>
        <a:bodyPr/>
        <a:lstStyle/>
        <a:p>
          <a:endParaRPr lang="ru-RU"/>
        </a:p>
      </dgm:t>
    </dgm:pt>
    <dgm:pt modelId="{296D567F-38A3-49F0-9769-AD007128DE20}" type="sibTrans" cxnId="{AA57DB57-7A75-4473-8771-1C662DC4AABC}">
      <dgm:prSet/>
      <dgm:spPr/>
      <dgm:t>
        <a:bodyPr/>
        <a:lstStyle/>
        <a:p>
          <a:endParaRPr lang="ru-RU"/>
        </a:p>
      </dgm:t>
    </dgm:pt>
    <dgm:pt modelId="{EB43AAD0-666F-4F6A-B4D2-7B7BCC32769B}">
      <dgm:prSet phldrT="[Текст]" custT="1"/>
      <dgm:spPr/>
      <dgm:t>
        <a:bodyPr/>
        <a:lstStyle/>
        <a:p>
          <a:r>
            <a:rPr lang="ru-RU" sz="2800" dirty="0"/>
            <a:t>2. </a:t>
          </a:r>
          <a:r>
            <a:rPr lang="ru-RU" sz="2800" b="1" dirty="0"/>
            <a:t>Интегрировать и интерпретировать информацию</a:t>
          </a:r>
          <a:endParaRPr lang="ru-RU" sz="2800" dirty="0"/>
        </a:p>
      </dgm:t>
    </dgm:pt>
    <dgm:pt modelId="{F17EC2FD-CB5E-4F41-B36D-3AE01106860C}" type="parTrans" cxnId="{11AA8175-B7A3-4EA7-97A9-B4ED2CB8B4DB}">
      <dgm:prSet/>
      <dgm:spPr/>
      <dgm:t>
        <a:bodyPr/>
        <a:lstStyle/>
        <a:p>
          <a:endParaRPr lang="ru-RU"/>
        </a:p>
      </dgm:t>
    </dgm:pt>
    <dgm:pt modelId="{EFF5C8D0-068E-4599-9CE7-9C654FC42FBA}" type="sibTrans" cxnId="{11AA8175-B7A3-4EA7-97A9-B4ED2CB8B4DB}">
      <dgm:prSet/>
      <dgm:spPr/>
      <dgm:t>
        <a:bodyPr/>
        <a:lstStyle/>
        <a:p>
          <a:endParaRPr lang="ru-RU"/>
        </a:p>
      </dgm:t>
    </dgm:pt>
    <dgm:pt modelId="{6042E935-7913-47AC-9C03-3E09B62E4B49}">
      <dgm:prSet phldrT="[Текст]" phldr="1"/>
      <dgm:spPr/>
      <dgm:t>
        <a:bodyPr/>
        <a:lstStyle/>
        <a:p>
          <a:endParaRPr lang="ru-RU" dirty="0"/>
        </a:p>
      </dgm:t>
    </dgm:pt>
    <dgm:pt modelId="{A5D7DEF4-480D-4822-BCD7-47691D2CFE7D}" type="parTrans" cxnId="{81ABC6E5-D06E-46B6-A4B3-8E9DB30B683C}">
      <dgm:prSet/>
      <dgm:spPr/>
      <dgm:t>
        <a:bodyPr/>
        <a:lstStyle/>
        <a:p>
          <a:endParaRPr lang="ru-RU"/>
        </a:p>
      </dgm:t>
    </dgm:pt>
    <dgm:pt modelId="{094AFC7B-3705-4897-A23A-AF68F5727376}" type="sibTrans" cxnId="{81ABC6E5-D06E-46B6-A4B3-8E9DB30B683C}">
      <dgm:prSet/>
      <dgm:spPr/>
      <dgm:t>
        <a:bodyPr/>
        <a:lstStyle/>
        <a:p>
          <a:endParaRPr lang="ru-RU"/>
        </a:p>
      </dgm:t>
    </dgm:pt>
    <dgm:pt modelId="{28C52866-2FC3-419B-9D29-88E2E4D7B19B}">
      <dgm:prSet custT="1"/>
      <dgm:spPr/>
      <dgm:t>
        <a:bodyPr/>
        <a:lstStyle/>
        <a:p>
          <a:r>
            <a:rPr lang="ru-RU" sz="2800" dirty="0"/>
            <a:t>3. </a:t>
          </a:r>
          <a:r>
            <a:rPr lang="ru-RU" sz="2800" b="1" dirty="0"/>
            <a:t>Осмысливать и оценивать содержание и форму текста</a:t>
          </a:r>
          <a:endParaRPr lang="ru-RU" sz="2800" dirty="0"/>
        </a:p>
      </dgm:t>
    </dgm:pt>
    <dgm:pt modelId="{A5D6C465-D12B-4605-8FDF-32ADDEDD9219}" type="parTrans" cxnId="{84DB15A3-D4E0-4272-A838-7472E8BC3ECA}">
      <dgm:prSet/>
      <dgm:spPr/>
      <dgm:t>
        <a:bodyPr/>
        <a:lstStyle/>
        <a:p>
          <a:endParaRPr lang="ru-RU"/>
        </a:p>
      </dgm:t>
    </dgm:pt>
    <dgm:pt modelId="{D0BD9F90-1127-4F18-9D18-6B4716629582}" type="sibTrans" cxnId="{84DB15A3-D4E0-4272-A838-7472E8BC3ECA}">
      <dgm:prSet/>
      <dgm:spPr/>
      <dgm:t>
        <a:bodyPr/>
        <a:lstStyle/>
        <a:p>
          <a:endParaRPr lang="ru-RU"/>
        </a:p>
      </dgm:t>
    </dgm:pt>
    <dgm:pt modelId="{72333E73-CED4-4E25-9987-2608769FBE1A}">
      <dgm:prSet custT="1"/>
      <dgm:spPr/>
      <dgm:t>
        <a:bodyPr/>
        <a:lstStyle/>
        <a:p>
          <a:r>
            <a:rPr lang="ru-RU" sz="2800" dirty="0"/>
            <a:t>4. </a:t>
          </a:r>
          <a:r>
            <a:rPr lang="ru-RU" sz="2800" b="1" dirty="0"/>
            <a:t>Использовать информацию из текста </a:t>
          </a:r>
          <a:endParaRPr lang="ru-RU" sz="2800" dirty="0"/>
        </a:p>
      </dgm:t>
    </dgm:pt>
    <dgm:pt modelId="{05C8D2A5-A547-4316-9A6C-98EE750913AC}" type="parTrans" cxnId="{2643DC60-8F41-4508-9441-06B843B2210B}">
      <dgm:prSet/>
      <dgm:spPr/>
      <dgm:t>
        <a:bodyPr/>
        <a:lstStyle/>
        <a:p>
          <a:endParaRPr lang="ru-RU"/>
        </a:p>
      </dgm:t>
    </dgm:pt>
    <dgm:pt modelId="{BB123FB3-93BE-4199-8EA8-B5734C753B5D}" type="sibTrans" cxnId="{2643DC60-8F41-4508-9441-06B843B2210B}">
      <dgm:prSet/>
      <dgm:spPr/>
      <dgm:t>
        <a:bodyPr/>
        <a:lstStyle/>
        <a:p>
          <a:endParaRPr lang="ru-RU"/>
        </a:p>
      </dgm:t>
    </dgm:pt>
    <dgm:pt modelId="{5DD605F2-4673-485F-9291-4E41B3C6D0A9}" type="pres">
      <dgm:prSet presAssocID="{F7852483-FEE8-4A36-AB3E-188C1C48FC53}" presName="linear" presStyleCnt="0">
        <dgm:presLayoutVars>
          <dgm:animLvl val="lvl"/>
          <dgm:resizeHandles val="exact"/>
        </dgm:presLayoutVars>
      </dgm:prSet>
      <dgm:spPr/>
      <dgm:t>
        <a:bodyPr/>
        <a:lstStyle/>
        <a:p>
          <a:endParaRPr lang="ru-RU"/>
        </a:p>
      </dgm:t>
    </dgm:pt>
    <dgm:pt modelId="{9A9500BD-5448-4AA9-B409-659BC4FCF8F7}" type="pres">
      <dgm:prSet presAssocID="{32A1136C-C554-42FC-A699-99762DFB4506}" presName="parentText" presStyleLbl="node1" presStyleIdx="0" presStyleCnt="4" custLinFactNeighborX="-15299" custLinFactNeighborY="-32658">
        <dgm:presLayoutVars>
          <dgm:chMax val="0"/>
          <dgm:bulletEnabled val="1"/>
        </dgm:presLayoutVars>
      </dgm:prSet>
      <dgm:spPr/>
      <dgm:t>
        <a:bodyPr/>
        <a:lstStyle/>
        <a:p>
          <a:endParaRPr lang="ru-RU"/>
        </a:p>
      </dgm:t>
    </dgm:pt>
    <dgm:pt modelId="{59DDD68E-7F14-48F2-A7E3-B40225057D8A}" type="pres">
      <dgm:prSet presAssocID="{32A1136C-C554-42FC-A699-99762DFB4506}" presName="childText" presStyleLbl="revTx" presStyleIdx="0" presStyleCnt="2">
        <dgm:presLayoutVars>
          <dgm:bulletEnabled val="1"/>
        </dgm:presLayoutVars>
      </dgm:prSet>
      <dgm:spPr/>
      <dgm:t>
        <a:bodyPr/>
        <a:lstStyle/>
        <a:p>
          <a:endParaRPr lang="ru-RU"/>
        </a:p>
      </dgm:t>
    </dgm:pt>
    <dgm:pt modelId="{09CA0E9C-95D7-4CE1-B30A-C87866D1AE81}" type="pres">
      <dgm:prSet presAssocID="{EB43AAD0-666F-4F6A-B4D2-7B7BCC32769B}" presName="parentText" presStyleLbl="node1" presStyleIdx="1" presStyleCnt="4" custLinFactNeighborY="-81809">
        <dgm:presLayoutVars>
          <dgm:chMax val="0"/>
          <dgm:bulletEnabled val="1"/>
        </dgm:presLayoutVars>
      </dgm:prSet>
      <dgm:spPr/>
      <dgm:t>
        <a:bodyPr/>
        <a:lstStyle/>
        <a:p>
          <a:endParaRPr lang="ru-RU"/>
        </a:p>
      </dgm:t>
    </dgm:pt>
    <dgm:pt modelId="{48768D5D-0F5B-4EEA-832D-9B7E23435602}" type="pres">
      <dgm:prSet presAssocID="{EB43AAD0-666F-4F6A-B4D2-7B7BCC32769B}" presName="childText" presStyleLbl="revTx" presStyleIdx="1" presStyleCnt="2">
        <dgm:presLayoutVars>
          <dgm:bulletEnabled val="1"/>
        </dgm:presLayoutVars>
      </dgm:prSet>
      <dgm:spPr/>
      <dgm:t>
        <a:bodyPr/>
        <a:lstStyle/>
        <a:p>
          <a:endParaRPr lang="ru-RU"/>
        </a:p>
      </dgm:t>
    </dgm:pt>
    <dgm:pt modelId="{0BBBBB62-B207-4C01-8300-BAA3C5845CD3}" type="pres">
      <dgm:prSet presAssocID="{28C52866-2FC3-419B-9D29-88E2E4D7B19B}" presName="parentText" presStyleLbl="node1" presStyleIdx="2" presStyleCnt="4" custLinFactY="-58830" custLinFactNeighborY="-100000">
        <dgm:presLayoutVars>
          <dgm:chMax val="0"/>
          <dgm:bulletEnabled val="1"/>
        </dgm:presLayoutVars>
      </dgm:prSet>
      <dgm:spPr/>
      <dgm:t>
        <a:bodyPr/>
        <a:lstStyle/>
        <a:p>
          <a:endParaRPr lang="ru-RU"/>
        </a:p>
      </dgm:t>
    </dgm:pt>
    <dgm:pt modelId="{EB4744F5-CC88-41EC-9755-2471ABF3D1D2}" type="pres">
      <dgm:prSet presAssocID="{D0BD9F90-1127-4F18-9D18-6B4716629582}" presName="spacer" presStyleCnt="0"/>
      <dgm:spPr/>
    </dgm:pt>
    <dgm:pt modelId="{70EDB607-E54B-45EA-B340-377BCEF3277B}" type="pres">
      <dgm:prSet presAssocID="{72333E73-CED4-4E25-9987-2608769FBE1A}" presName="parentText" presStyleLbl="node1" presStyleIdx="3" presStyleCnt="4" custLinFactY="-71357" custLinFactNeighborY="-100000">
        <dgm:presLayoutVars>
          <dgm:chMax val="0"/>
          <dgm:bulletEnabled val="1"/>
        </dgm:presLayoutVars>
      </dgm:prSet>
      <dgm:spPr/>
      <dgm:t>
        <a:bodyPr/>
        <a:lstStyle/>
        <a:p>
          <a:endParaRPr lang="ru-RU"/>
        </a:p>
      </dgm:t>
    </dgm:pt>
  </dgm:ptLst>
  <dgm:cxnLst>
    <dgm:cxn modelId="{81ABC6E5-D06E-46B6-A4B3-8E9DB30B683C}" srcId="{EB43AAD0-666F-4F6A-B4D2-7B7BCC32769B}" destId="{6042E935-7913-47AC-9C03-3E09B62E4B49}" srcOrd="0" destOrd="0" parTransId="{A5D7DEF4-480D-4822-BCD7-47691D2CFE7D}" sibTransId="{094AFC7B-3705-4897-A23A-AF68F5727376}"/>
    <dgm:cxn modelId="{A9395637-C439-4CCB-BD51-33B1BDCC57FA}" type="presOf" srcId="{72333E73-CED4-4E25-9987-2608769FBE1A}" destId="{70EDB607-E54B-45EA-B340-377BCEF3277B}" srcOrd="0" destOrd="0" presId="urn:microsoft.com/office/officeart/2005/8/layout/vList2"/>
    <dgm:cxn modelId="{2643DC60-8F41-4508-9441-06B843B2210B}" srcId="{F7852483-FEE8-4A36-AB3E-188C1C48FC53}" destId="{72333E73-CED4-4E25-9987-2608769FBE1A}" srcOrd="3" destOrd="0" parTransId="{05C8D2A5-A547-4316-9A6C-98EE750913AC}" sibTransId="{BB123FB3-93BE-4199-8EA8-B5734C753B5D}"/>
    <dgm:cxn modelId="{9D6B1AC9-86CA-4C95-9C3D-1841EAEECD8F}" type="presOf" srcId="{6042E935-7913-47AC-9C03-3E09B62E4B49}" destId="{48768D5D-0F5B-4EEA-832D-9B7E23435602}" srcOrd="0" destOrd="0" presId="urn:microsoft.com/office/officeart/2005/8/layout/vList2"/>
    <dgm:cxn modelId="{AA57DB57-7A75-4473-8771-1C662DC4AABC}" srcId="{32A1136C-C554-42FC-A699-99762DFB4506}" destId="{CED30C49-DAED-417E-A2B6-C1E55EF8B70A}" srcOrd="0" destOrd="0" parTransId="{78A54B82-7724-4972-9C8F-12496C62D214}" sibTransId="{296D567F-38A3-49F0-9769-AD007128DE20}"/>
    <dgm:cxn modelId="{EABD3A55-57F2-4A53-AAD7-83F23611D50B}" type="presOf" srcId="{CED30C49-DAED-417E-A2B6-C1E55EF8B70A}" destId="{59DDD68E-7F14-48F2-A7E3-B40225057D8A}" srcOrd="0" destOrd="0" presId="urn:microsoft.com/office/officeart/2005/8/layout/vList2"/>
    <dgm:cxn modelId="{11AA8175-B7A3-4EA7-97A9-B4ED2CB8B4DB}" srcId="{F7852483-FEE8-4A36-AB3E-188C1C48FC53}" destId="{EB43AAD0-666F-4F6A-B4D2-7B7BCC32769B}" srcOrd="1" destOrd="0" parTransId="{F17EC2FD-CB5E-4F41-B36D-3AE01106860C}" sibTransId="{EFF5C8D0-068E-4599-9CE7-9C654FC42FBA}"/>
    <dgm:cxn modelId="{633FD2A4-EAEC-4E5B-86AB-6ED50EDF9351}" type="presOf" srcId="{28C52866-2FC3-419B-9D29-88E2E4D7B19B}" destId="{0BBBBB62-B207-4C01-8300-BAA3C5845CD3}" srcOrd="0" destOrd="0" presId="urn:microsoft.com/office/officeart/2005/8/layout/vList2"/>
    <dgm:cxn modelId="{FBE26A05-A45B-45F2-BDE4-E2393BA25A04}" type="presOf" srcId="{EB43AAD0-666F-4F6A-B4D2-7B7BCC32769B}" destId="{09CA0E9C-95D7-4CE1-B30A-C87866D1AE81}" srcOrd="0" destOrd="0" presId="urn:microsoft.com/office/officeart/2005/8/layout/vList2"/>
    <dgm:cxn modelId="{C9B58FF8-4F61-4E2A-8E91-F54837F0B50C}" type="presOf" srcId="{F7852483-FEE8-4A36-AB3E-188C1C48FC53}" destId="{5DD605F2-4673-485F-9291-4E41B3C6D0A9}" srcOrd="0" destOrd="0" presId="urn:microsoft.com/office/officeart/2005/8/layout/vList2"/>
    <dgm:cxn modelId="{84DB15A3-D4E0-4272-A838-7472E8BC3ECA}" srcId="{F7852483-FEE8-4A36-AB3E-188C1C48FC53}" destId="{28C52866-2FC3-419B-9D29-88E2E4D7B19B}" srcOrd="2" destOrd="0" parTransId="{A5D6C465-D12B-4605-8FDF-32ADDEDD9219}" sibTransId="{D0BD9F90-1127-4F18-9D18-6B4716629582}"/>
    <dgm:cxn modelId="{84856927-B6B3-4470-A59C-2E6559779BB1}" type="presOf" srcId="{32A1136C-C554-42FC-A699-99762DFB4506}" destId="{9A9500BD-5448-4AA9-B409-659BC4FCF8F7}" srcOrd="0" destOrd="0" presId="urn:microsoft.com/office/officeart/2005/8/layout/vList2"/>
    <dgm:cxn modelId="{F08B2085-7B7A-4C5B-9E76-7E8B379B882F}" srcId="{F7852483-FEE8-4A36-AB3E-188C1C48FC53}" destId="{32A1136C-C554-42FC-A699-99762DFB4506}" srcOrd="0" destOrd="0" parTransId="{5F12DC17-3ABD-4173-992C-716D5ADC4BDE}" sibTransId="{DA42503F-370C-4DFC-8C7E-6751ED54DBC3}"/>
    <dgm:cxn modelId="{AA59BAC5-8326-44C7-837E-BEE985C71D39}" type="presParOf" srcId="{5DD605F2-4673-485F-9291-4E41B3C6D0A9}" destId="{9A9500BD-5448-4AA9-B409-659BC4FCF8F7}" srcOrd="0" destOrd="0" presId="urn:microsoft.com/office/officeart/2005/8/layout/vList2"/>
    <dgm:cxn modelId="{B81D4EA9-0ED2-4C6B-A030-576BEA96B3D8}" type="presParOf" srcId="{5DD605F2-4673-485F-9291-4E41B3C6D0A9}" destId="{59DDD68E-7F14-48F2-A7E3-B40225057D8A}" srcOrd="1" destOrd="0" presId="urn:microsoft.com/office/officeart/2005/8/layout/vList2"/>
    <dgm:cxn modelId="{C544DBDE-6CBE-4838-B081-2A9293E34A34}" type="presParOf" srcId="{5DD605F2-4673-485F-9291-4E41B3C6D0A9}" destId="{09CA0E9C-95D7-4CE1-B30A-C87866D1AE81}" srcOrd="2" destOrd="0" presId="urn:microsoft.com/office/officeart/2005/8/layout/vList2"/>
    <dgm:cxn modelId="{CD50F31E-94E2-44D9-88A4-EB8FF3FD9133}" type="presParOf" srcId="{5DD605F2-4673-485F-9291-4E41B3C6D0A9}" destId="{48768D5D-0F5B-4EEA-832D-9B7E23435602}" srcOrd="3" destOrd="0" presId="urn:microsoft.com/office/officeart/2005/8/layout/vList2"/>
    <dgm:cxn modelId="{E878506F-C10F-4DF7-8374-DF6ECA574B2C}" type="presParOf" srcId="{5DD605F2-4673-485F-9291-4E41B3C6D0A9}" destId="{0BBBBB62-B207-4C01-8300-BAA3C5845CD3}" srcOrd="4" destOrd="0" presId="urn:microsoft.com/office/officeart/2005/8/layout/vList2"/>
    <dgm:cxn modelId="{508ED839-0B90-4778-B566-5DEE367203FE}" type="presParOf" srcId="{5DD605F2-4673-485F-9291-4E41B3C6D0A9}" destId="{EB4744F5-CC88-41EC-9755-2471ABF3D1D2}" srcOrd="5" destOrd="0" presId="urn:microsoft.com/office/officeart/2005/8/layout/vList2"/>
    <dgm:cxn modelId="{2070E060-56D6-4BF4-8713-755EF128672C}" type="presParOf" srcId="{5DD605F2-4673-485F-9291-4E41B3C6D0A9}" destId="{70EDB607-E54B-45EA-B340-377BCEF3277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CE2EAE-9A59-4AFF-9139-43A20198746F}"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ru-RU"/>
        </a:p>
      </dgm:t>
    </dgm:pt>
    <dgm:pt modelId="{B56A580A-0429-4CCD-80DF-A5DED3747FD3}">
      <dgm:prSet phldrT="[Текст]" custT="1"/>
      <dgm:spPr/>
      <dgm:t>
        <a:bodyPr/>
        <a:lstStyle/>
        <a:p>
          <a:r>
            <a:rPr lang="ru-RU" sz="2000" b="1" dirty="0"/>
            <a:t>Неразличение источников </a:t>
          </a:r>
          <a:endParaRPr lang="ru-RU" sz="2000" dirty="0"/>
        </a:p>
      </dgm:t>
    </dgm:pt>
    <dgm:pt modelId="{9B6D76F0-FFA3-4E29-8DB3-1FA7245E7C28}" type="parTrans" cxnId="{90180D3E-6B3B-4586-9A09-D49056F49A1C}">
      <dgm:prSet/>
      <dgm:spPr/>
      <dgm:t>
        <a:bodyPr/>
        <a:lstStyle/>
        <a:p>
          <a:endParaRPr lang="ru-RU"/>
        </a:p>
      </dgm:t>
    </dgm:pt>
    <dgm:pt modelId="{174538BE-89BA-43F5-9C1A-26F1D9245DCA}" type="sibTrans" cxnId="{90180D3E-6B3B-4586-9A09-D49056F49A1C}">
      <dgm:prSet/>
      <dgm:spPr/>
      <dgm:t>
        <a:bodyPr/>
        <a:lstStyle/>
        <a:p>
          <a:endParaRPr lang="ru-RU"/>
        </a:p>
      </dgm:t>
    </dgm:pt>
    <dgm:pt modelId="{258D9CC4-E2CA-4170-B552-0494818A9760}">
      <dgm:prSet phldrT="[Текст]" custT="1"/>
      <dgm:spPr/>
      <dgm:t>
        <a:bodyPr/>
        <a:lstStyle/>
        <a:p>
          <a:r>
            <a:rPr lang="ru-RU" sz="2000" b="1" dirty="0">
              <a:solidFill>
                <a:srgbClr val="FF0000"/>
              </a:solidFill>
            </a:rPr>
            <a:t>Работа с множественным электронным и печатным текстом</a:t>
          </a:r>
        </a:p>
      </dgm:t>
    </dgm:pt>
    <dgm:pt modelId="{0CDB23F8-E01A-46D2-9D3F-B84274168441}" type="parTrans" cxnId="{08E320CA-B1E5-48CF-B5CF-B4BFCBC79569}">
      <dgm:prSet/>
      <dgm:spPr/>
      <dgm:t>
        <a:bodyPr/>
        <a:lstStyle/>
        <a:p>
          <a:endParaRPr lang="ru-RU"/>
        </a:p>
      </dgm:t>
    </dgm:pt>
    <dgm:pt modelId="{1C5E4E6F-A7A0-4881-AFE3-8E45607A5981}" type="sibTrans" cxnId="{08E320CA-B1E5-48CF-B5CF-B4BFCBC79569}">
      <dgm:prSet/>
      <dgm:spPr/>
      <dgm:t>
        <a:bodyPr/>
        <a:lstStyle/>
        <a:p>
          <a:endParaRPr lang="ru-RU"/>
        </a:p>
      </dgm:t>
    </dgm:pt>
    <dgm:pt modelId="{24CEC3E6-A984-4FA6-8466-91E3DE2F107A}" type="pres">
      <dgm:prSet presAssocID="{BFCE2EAE-9A59-4AFF-9139-43A20198746F}" presName="compositeShape" presStyleCnt="0">
        <dgm:presLayoutVars>
          <dgm:chMax val="2"/>
          <dgm:dir/>
          <dgm:resizeHandles val="exact"/>
        </dgm:presLayoutVars>
      </dgm:prSet>
      <dgm:spPr/>
      <dgm:t>
        <a:bodyPr/>
        <a:lstStyle/>
        <a:p>
          <a:endParaRPr lang="ru-RU"/>
        </a:p>
      </dgm:t>
    </dgm:pt>
    <dgm:pt modelId="{5932C604-D115-46ED-8954-07EE9091DD92}" type="pres">
      <dgm:prSet presAssocID="{BFCE2EAE-9A59-4AFF-9139-43A20198746F}" presName="divider" presStyleLbl="fgShp" presStyleIdx="0" presStyleCnt="1" custLinFactNeighborX="3474" custLinFactNeighborY="-52110"/>
      <dgm:spPr/>
    </dgm:pt>
    <dgm:pt modelId="{DA3A8790-F245-4B15-BBCD-A81F6A41AF32}" type="pres">
      <dgm:prSet presAssocID="{B56A580A-0429-4CCD-80DF-A5DED3747FD3}" presName="downArrow" presStyleLbl="node1" presStyleIdx="0" presStyleCnt="2" custScaleX="22092" custScaleY="62273"/>
      <dgm:spPr/>
    </dgm:pt>
    <dgm:pt modelId="{71805E27-43A3-4692-B29B-B09F17E0951C}" type="pres">
      <dgm:prSet presAssocID="{B56A580A-0429-4CCD-80DF-A5DED3747FD3}" presName="downArrowText" presStyleLbl="revTx" presStyleIdx="0" presStyleCnt="2" custScaleX="267975">
        <dgm:presLayoutVars>
          <dgm:bulletEnabled val="1"/>
        </dgm:presLayoutVars>
      </dgm:prSet>
      <dgm:spPr/>
      <dgm:t>
        <a:bodyPr/>
        <a:lstStyle/>
        <a:p>
          <a:endParaRPr lang="ru-RU"/>
        </a:p>
      </dgm:t>
    </dgm:pt>
    <dgm:pt modelId="{D65E6BD9-2FA5-4014-A04E-3B7A3A754956}" type="pres">
      <dgm:prSet presAssocID="{258D9CC4-E2CA-4170-B552-0494818A9760}" presName="upArrow" presStyleLbl="node1" presStyleIdx="1" presStyleCnt="2" custScaleX="25771" custScaleY="68985" custLinFactNeighborX="57900" custLinFactNeighborY="-48266"/>
      <dgm:spPr/>
    </dgm:pt>
    <dgm:pt modelId="{26064292-F830-4320-9872-6E3BB570585F}" type="pres">
      <dgm:prSet presAssocID="{258D9CC4-E2CA-4170-B552-0494818A9760}" presName="upArrowText" presStyleLbl="revTx" presStyleIdx="1" presStyleCnt="2" custScaleX="312500" custLinFactNeighborX="29674" custLinFactNeighborY="-47731">
        <dgm:presLayoutVars>
          <dgm:bulletEnabled val="1"/>
        </dgm:presLayoutVars>
      </dgm:prSet>
      <dgm:spPr/>
      <dgm:t>
        <a:bodyPr/>
        <a:lstStyle/>
        <a:p>
          <a:endParaRPr lang="ru-RU"/>
        </a:p>
      </dgm:t>
    </dgm:pt>
  </dgm:ptLst>
  <dgm:cxnLst>
    <dgm:cxn modelId="{08E320CA-B1E5-48CF-B5CF-B4BFCBC79569}" srcId="{BFCE2EAE-9A59-4AFF-9139-43A20198746F}" destId="{258D9CC4-E2CA-4170-B552-0494818A9760}" srcOrd="1" destOrd="0" parTransId="{0CDB23F8-E01A-46D2-9D3F-B84274168441}" sibTransId="{1C5E4E6F-A7A0-4881-AFE3-8E45607A5981}"/>
    <dgm:cxn modelId="{37BEA840-7689-4703-B0C4-F9BA6AE60571}" type="presOf" srcId="{BFCE2EAE-9A59-4AFF-9139-43A20198746F}" destId="{24CEC3E6-A984-4FA6-8466-91E3DE2F107A}" srcOrd="0" destOrd="0" presId="urn:microsoft.com/office/officeart/2005/8/layout/arrow3"/>
    <dgm:cxn modelId="{9175EF91-9027-4B94-A5FA-9DEAF4BD8766}" type="presOf" srcId="{258D9CC4-E2CA-4170-B552-0494818A9760}" destId="{26064292-F830-4320-9872-6E3BB570585F}" srcOrd="0" destOrd="0" presId="urn:microsoft.com/office/officeart/2005/8/layout/arrow3"/>
    <dgm:cxn modelId="{E20FF3B7-B0E5-4AEE-BF26-7BAA767DC56A}" type="presOf" srcId="{B56A580A-0429-4CCD-80DF-A5DED3747FD3}" destId="{71805E27-43A3-4692-B29B-B09F17E0951C}" srcOrd="0" destOrd="0" presId="urn:microsoft.com/office/officeart/2005/8/layout/arrow3"/>
    <dgm:cxn modelId="{90180D3E-6B3B-4586-9A09-D49056F49A1C}" srcId="{BFCE2EAE-9A59-4AFF-9139-43A20198746F}" destId="{B56A580A-0429-4CCD-80DF-A5DED3747FD3}" srcOrd="0" destOrd="0" parTransId="{9B6D76F0-FFA3-4E29-8DB3-1FA7245E7C28}" sibTransId="{174538BE-89BA-43F5-9C1A-26F1D9245DCA}"/>
    <dgm:cxn modelId="{69C13CB2-3D83-4809-807D-FCDCDF8FE4AF}" type="presParOf" srcId="{24CEC3E6-A984-4FA6-8466-91E3DE2F107A}" destId="{5932C604-D115-46ED-8954-07EE9091DD92}" srcOrd="0" destOrd="0" presId="urn:microsoft.com/office/officeart/2005/8/layout/arrow3"/>
    <dgm:cxn modelId="{FFA9E45A-E7E1-4C72-9155-E5506878ABCC}" type="presParOf" srcId="{24CEC3E6-A984-4FA6-8466-91E3DE2F107A}" destId="{DA3A8790-F245-4B15-BBCD-A81F6A41AF32}" srcOrd="1" destOrd="0" presId="urn:microsoft.com/office/officeart/2005/8/layout/arrow3"/>
    <dgm:cxn modelId="{FA24CD18-C21C-462A-8362-567EC124936D}" type="presParOf" srcId="{24CEC3E6-A984-4FA6-8466-91E3DE2F107A}" destId="{71805E27-43A3-4692-B29B-B09F17E0951C}" srcOrd="2" destOrd="0" presId="urn:microsoft.com/office/officeart/2005/8/layout/arrow3"/>
    <dgm:cxn modelId="{EE9DCD1E-B95C-4C6E-9553-1399858BA428}" type="presParOf" srcId="{24CEC3E6-A984-4FA6-8466-91E3DE2F107A}" destId="{D65E6BD9-2FA5-4014-A04E-3B7A3A754956}" srcOrd="3" destOrd="0" presId="urn:microsoft.com/office/officeart/2005/8/layout/arrow3"/>
    <dgm:cxn modelId="{FF57F9F5-E295-4160-BA59-BA07C4787AB8}" type="presParOf" srcId="{24CEC3E6-A984-4FA6-8466-91E3DE2F107A}" destId="{26064292-F830-4320-9872-6E3BB570585F}"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CE2EAE-9A59-4AFF-9139-43A20198746F}"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ru-RU"/>
        </a:p>
      </dgm:t>
    </dgm:pt>
    <dgm:pt modelId="{B56A580A-0429-4CCD-80DF-A5DED3747FD3}">
      <dgm:prSet phldrT="[Текст]" custT="1"/>
      <dgm:spPr/>
      <dgm:t>
        <a:bodyPr/>
        <a:lstStyle/>
        <a:p>
          <a:r>
            <a:rPr lang="ru-RU" sz="2000" b="1" dirty="0"/>
            <a:t>Следование стереотипам</a:t>
          </a:r>
          <a:endParaRPr lang="ru-RU" sz="2000" dirty="0"/>
        </a:p>
      </dgm:t>
    </dgm:pt>
    <dgm:pt modelId="{9B6D76F0-FFA3-4E29-8DB3-1FA7245E7C28}" type="parTrans" cxnId="{90180D3E-6B3B-4586-9A09-D49056F49A1C}">
      <dgm:prSet/>
      <dgm:spPr/>
      <dgm:t>
        <a:bodyPr/>
        <a:lstStyle/>
        <a:p>
          <a:endParaRPr lang="ru-RU"/>
        </a:p>
      </dgm:t>
    </dgm:pt>
    <dgm:pt modelId="{174538BE-89BA-43F5-9C1A-26F1D9245DCA}" type="sibTrans" cxnId="{90180D3E-6B3B-4586-9A09-D49056F49A1C}">
      <dgm:prSet/>
      <dgm:spPr/>
      <dgm:t>
        <a:bodyPr/>
        <a:lstStyle/>
        <a:p>
          <a:endParaRPr lang="ru-RU"/>
        </a:p>
      </dgm:t>
    </dgm:pt>
    <dgm:pt modelId="{258D9CC4-E2CA-4170-B552-0494818A9760}">
      <dgm:prSet phldrT="[Текст]" custT="1"/>
      <dgm:spPr/>
      <dgm:t>
        <a:bodyPr/>
        <a:lstStyle/>
        <a:p>
          <a:r>
            <a:rPr lang="ru-RU" sz="2200" b="1" dirty="0">
              <a:solidFill>
                <a:srgbClr val="FF0000"/>
              </a:solidFill>
            </a:rPr>
            <a:t>Работа </a:t>
          </a:r>
        </a:p>
        <a:p>
          <a:r>
            <a:rPr lang="ru-RU" sz="2200" b="1" dirty="0">
              <a:solidFill>
                <a:srgbClr val="FF0000"/>
              </a:solidFill>
            </a:rPr>
            <a:t>с текстами, в которых представлены различные точки зрения на проблему</a:t>
          </a:r>
        </a:p>
      </dgm:t>
    </dgm:pt>
    <dgm:pt modelId="{0CDB23F8-E01A-46D2-9D3F-B84274168441}" type="parTrans" cxnId="{08E320CA-B1E5-48CF-B5CF-B4BFCBC79569}">
      <dgm:prSet/>
      <dgm:spPr/>
      <dgm:t>
        <a:bodyPr/>
        <a:lstStyle/>
        <a:p>
          <a:endParaRPr lang="ru-RU"/>
        </a:p>
      </dgm:t>
    </dgm:pt>
    <dgm:pt modelId="{1C5E4E6F-A7A0-4881-AFE3-8E45607A5981}" type="sibTrans" cxnId="{08E320CA-B1E5-48CF-B5CF-B4BFCBC79569}">
      <dgm:prSet/>
      <dgm:spPr/>
      <dgm:t>
        <a:bodyPr/>
        <a:lstStyle/>
        <a:p>
          <a:endParaRPr lang="ru-RU"/>
        </a:p>
      </dgm:t>
    </dgm:pt>
    <dgm:pt modelId="{24CEC3E6-A984-4FA6-8466-91E3DE2F107A}" type="pres">
      <dgm:prSet presAssocID="{BFCE2EAE-9A59-4AFF-9139-43A20198746F}" presName="compositeShape" presStyleCnt="0">
        <dgm:presLayoutVars>
          <dgm:chMax val="2"/>
          <dgm:dir/>
          <dgm:resizeHandles val="exact"/>
        </dgm:presLayoutVars>
      </dgm:prSet>
      <dgm:spPr/>
      <dgm:t>
        <a:bodyPr/>
        <a:lstStyle/>
        <a:p>
          <a:endParaRPr lang="ru-RU"/>
        </a:p>
      </dgm:t>
    </dgm:pt>
    <dgm:pt modelId="{5932C604-D115-46ED-8954-07EE9091DD92}" type="pres">
      <dgm:prSet presAssocID="{BFCE2EAE-9A59-4AFF-9139-43A20198746F}" presName="divider" presStyleLbl="fgShp" presStyleIdx="0" presStyleCnt="1" custLinFactNeighborX="-2526" custLinFactNeighborY="-51850"/>
      <dgm:spPr/>
    </dgm:pt>
    <dgm:pt modelId="{DA3A8790-F245-4B15-BBCD-A81F6A41AF32}" type="pres">
      <dgm:prSet presAssocID="{B56A580A-0429-4CCD-80DF-A5DED3747FD3}" presName="downArrow" presStyleLbl="node1" presStyleIdx="0" presStyleCnt="2" custScaleX="24603" custScaleY="47438"/>
      <dgm:spPr/>
    </dgm:pt>
    <dgm:pt modelId="{71805E27-43A3-4692-B29B-B09F17E0951C}" type="pres">
      <dgm:prSet presAssocID="{B56A580A-0429-4CCD-80DF-A5DED3747FD3}" presName="downArrowText" presStyleLbl="revTx" presStyleIdx="0" presStyleCnt="2" custScaleX="267975">
        <dgm:presLayoutVars>
          <dgm:bulletEnabled val="1"/>
        </dgm:presLayoutVars>
      </dgm:prSet>
      <dgm:spPr/>
      <dgm:t>
        <a:bodyPr/>
        <a:lstStyle/>
        <a:p>
          <a:endParaRPr lang="ru-RU"/>
        </a:p>
      </dgm:t>
    </dgm:pt>
    <dgm:pt modelId="{D65E6BD9-2FA5-4014-A04E-3B7A3A754956}" type="pres">
      <dgm:prSet presAssocID="{258D9CC4-E2CA-4170-B552-0494818A9760}" presName="upArrow" presStyleLbl="node1" presStyleIdx="1" presStyleCnt="2" custScaleX="25685" custScaleY="58756" custLinFactNeighborX="36054" custLinFactNeighborY="-62441"/>
      <dgm:spPr/>
    </dgm:pt>
    <dgm:pt modelId="{26064292-F830-4320-9872-6E3BB570585F}" type="pres">
      <dgm:prSet presAssocID="{258D9CC4-E2CA-4170-B552-0494818A9760}" presName="upArrowText" presStyleLbl="revTx" presStyleIdx="1" presStyleCnt="2" custScaleX="312500" custScaleY="113857" custLinFactNeighborX="53625" custLinFactNeighborY="-9298">
        <dgm:presLayoutVars>
          <dgm:bulletEnabled val="1"/>
        </dgm:presLayoutVars>
      </dgm:prSet>
      <dgm:spPr/>
      <dgm:t>
        <a:bodyPr/>
        <a:lstStyle/>
        <a:p>
          <a:endParaRPr lang="ru-RU"/>
        </a:p>
      </dgm:t>
    </dgm:pt>
  </dgm:ptLst>
  <dgm:cxnLst>
    <dgm:cxn modelId="{08E320CA-B1E5-48CF-B5CF-B4BFCBC79569}" srcId="{BFCE2EAE-9A59-4AFF-9139-43A20198746F}" destId="{258D9CC4-E2CA-4170-B552-0494818A9760}" srcOrd="1" destOrd="0" parTransId="{0CDB23F8-E01A-46D2-9D3F-B84274168441}" sibTransId="{1C5E4E6F-A7A0-4881-AFE3-8E45607A5981}"/>
    <dgm:cxn modelId="{EAF3DBD3-6D19-4280-907E-F4F10DEF5554}" type="presOf" srcId="{B56A580A-0429-4CCD-80DF-A5DED3747FD3}" destId="{71805E27-43A3-4692-B29B-B09F17E0951C}" srcOrd="0" destOrd="0" presId="urn:microsoft.com/office/officeart/2005/8/layout/arrow3"/>
    <dgm:cxn modelId="{637AA8B8-489A-4D25-9443-5BB2523C9F00}" type="presOf" srcId="{BFCE2EAE-9A59-4AFF-9139-43A20198746F}" destId="{24CEC3E6-A984-4FA6-8466-91E3DE2F107A}" srcOrd="0" destOrd="0" presId="urn:microsoft.com/office/officeart/2005/8/layout/arrow3"/>
    <dgm:cxn modelId="{0B139B7F-D4E4-49ED-847D-2FFE577BEFF8}" type="presOf" srcId="{258D9CC4-E2CA-4170-B552-0494818A9760}" destId="{26064292-F830-4320-9872-6E3BB570585F}" srcOrd="0" destOrd="0" presId="urn:microsoft.com/office/officeart/2005/8/layout/arrow3"/>
    <dgm:cxn modelId="{90180D3E-6B3B-4586-9A09-D49056F49A1C}" srcId="{BFCE2EAE-9A59-4AFF-9139-43A20198746F}" destId="{B56A580A-0429-4CCD-80DF-A5DED3747FD3}" srcOrd="0" destOrd="0" parTransId="{9B6D76F0-FFA3-4E29-8DB3-1FA7245E7C28}" sibTransId="{174538BE-89BA-43F5-9C1A-26F1D9245DCA}"/>
    <dgm:cxn modelId="{6281CB52-DA82-4B83-8B25-6B126DFC852C}" type="presParOf" srcId="{24CEC3E6-A984-4FA6-8466-91E3DE2F107A}" destId="{5932C604-D115-46ED-8954-07EE9091DD92}" srcOrd="0" destOrd="0" presId="urn:microsoft.com/office/officeart/2005/8/layout/arrow3"/>
    <dgm:cxn modelId="{622C5588-E2FE-459D-820A-E7B09C778BF7}" type="presParOf" srcId="{24CEC3E6-A984-4FA6-8466-91E3DE2F107A}" destId="{DA3A8790-F245-4B15-BBCD-A81F6A41AF32}" srcOrd="1" destOrd="0" presId="urn:microsoft.com/office/officeart/2005/8/layout/arrow3"/>
    <dgm:cxn modelId="{3CDC5CE3-4725-4923-A547-AE4F9E2D5728}" type="presParOf" srcId="{24CEC3E6-A984-4FA6-8466-91E3DE2F107A}" destId="{71805E27-43A3-4692-B29B-B09F17E0951C}" srcOrd="2" destOrd="0" presId="urn:microsoft.com/office/officeart/2005/8/layout/arrow3"/>
    <dgm:cxn modelId="{CCF6AEAC-3881-4E21-BDC7-FACCA115A4DE}" type="presParOf" srcId="{24CEC3E6-A984-4FA6-8466-91E3DE2F107A}" destId="{D65E6BD9-2FA5-4014-A04E-3B7A3A754956}" srcOrd="3" destOrd="0" presId="urn:microsoft.com/office/officeart/2005/8/layout/arrow3"/>
    <dgm:cxn modelId="{D6D419F1-6BF4-4B3E-A8C1-3EEFE0002B49}" type="presParOf" srcId="{24CEC3E6-A984-4FA6-8466-91E3DE2F107A}" destId="{26064292-F830-4320-9872-6E3BB570585F}" srcOrd="4" destOrd="0" presId="urn:microsoft.com/office/officeart/2005/8/layout/arrow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CE2EAE-9A59-4AFF-9139-43A20198746F}"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ru-RU"/>
        </a:p>
      </dgm:t>
    </dgm:pt>
    <dgm:pt modelId="{B56A580A-0429-4CCD-80DF-A5DED3747FD3}">
      <dgm:prSet phldrT="[Текст]" custT="1"/>
      <dgm:spPr/>
      <dgm:t>
        <a:bodyPr/>
        <a:lstStyle/>
        <a:p>
          <a:r>
            <a:rPr lang="ru-RU" sz="2000" b="1" dirty="0"/>
            <a:t>«Потеря» границ вопроса</a:t>
          </a:r>
          <a:endParaRPr lang="ru-RU" sz="2000" dirty="0"/>
        </a:p>
      </dgm:t>
    </dgm:pt>
    <dgm:pt modelId="{9B6D76F0-FFA3-4E29-8DB3-1FA7245E7C28}" type="parTrans" cxnId="{90180D3E-6B3B-4586-9A09-D49056F49A1C}">
      <dgm:prSet/>
      <dgm:spPr/>
      <dgm:t>
        <a:bodyPr/>
        <a:lstStyle/>
        <a:p>
          <a:endParaRPr lang="ru-RU"/>
        </a:p>
      </dgm:t>
    </dgm:pt>
    <dgm:pt modelId="{174538BE-89BA-43F5-9C1A-26F1D9245DCA}" type="sibTrans" cxnId="{90180D3E-6B3B-4586-9A09-D49056F49A1C}">
      <dgm:prSet/>
      <dgm:spPr/>
      <dgm:t>
        <a:bodyPr/>
        <a:lstStyle/>
        <a:p>
          <a:endParaRPr lang="ru-RU"/>
        </a:p>
      </dgm:t>
    </dgm:pt>
    <dgm:pt modelId="{258D9CC4-E2CA-4170-B552-0494818A9760}">
      <dgm:prSet phldrT="[Текст]" custT="1"/>
      <dgm:spPr/>
      <dgm:t>
        <a:bodyPr/>
        <a:lstStyle/>
        <a:p>
          <a:pPr>
            <a:spcAft>
              <a:spcPts val="0"/>
            </a:spcAft>
          </a:pPr>
          <a:r>
            <a:rPr lang="ru-RU" sz="2000" b="1" dirty="0">
              <a:solidFill>
                <a:srgbClr val="FF0000"/>
              </a:solidFill>
            </a:rPr>
            <a:t>Задания на </a:t>
          </a:r>
          <a:r>
            <a:rPr lang="ru-RU" sz="2000" b="1" dirty="0" err="1">
              <a:solidFill>
                <a:srgbClr val="FF0000"/>
              </a:solidFill>
            </a:rPr>
            <a:t>переформулирование</a:t>
          </a:r>
          <a:r>
            <a:rPr lang="ru-RU" sz="2000" b="1" dirty="0">
              <a:solidFill>
                <a:srgbClr val="FF0000"/>
              </a:solidFill>
            </a:rPr>
            <a:t> вопросов и их анализ</a:t>
          </a:r>
        </a:p>
      </dgm:t>
    </dgm:pt>
    <dgm:pt modelId="{0CDB23F8-E01A-46D2-9D3F-B84274168441}" type="parTrans" cxnId="{08E320CA-B1E5-48CF-B5CF-B4BFCBC79569}">
      <dgm:prSet/>
      <dgm:spPr/>
      <dgm:t>
        <a:bodyPr/>
        <a:lstStyle/>
        <a:p>
          <a:endParaRPr lang="ru-RU"/>
        </a:p>
      </dgm:t>
    </dgm:pt>
    <dgm:pt modelId="{1C5E4E6F-A7A0-4881-AFE3-8E45607A5981}" type="sibTrans" cxnId="{08E320CA-B1E5-48CF-B5CF-B4BFCBC79569}">
      <dgm:prSet/>
      <dgm:spPr/>
      <dgm:t>
        <a:bodyPr/>
        <a:lstStyle/>
        <a:p>
          <a:endParaRPr lang="ru-RU"/>
        </a:p>
      </dgm:t>
    </dgm:pt>
    <dgm:pt modelId="{24CEC3E6-A984-4FA6-8466-91E3DE2F107A}" type="pres">
      <dgm:prSet presAssocID="{BFCE2EAE-9A59-4AFF-9139-43A20198746F}" presName="compositeShape" presStyleCnt="0">
        <dgm:presLayoutVars>
          <dgm:chMax val="2"/>
          <dgm:dir/>
          <dgm:resizeHandles val="exact"/>
        </dgm:presLayoutVars>
      </dgm:prSet>
      <dgm:spPr/>
      <dgm:t>
        <a:bodyPr/>
        <a:lstStyle/>
        <a:p>
          <a:endParaRPr lang="ru-RU"/>
        </a:p>
      </dgm:t>
    </dgm:pt>
    <dgm:pt modelId="{5932C604-D115-46ED-8954-07EE9091DD92}" type="pres">
      <dgm:prSet presAssocID="{BFCE2EAE-9A59-4AFF-9139-43A20198746F}" presName="divider" presStyleLbl="fgShp" presStyleIdx="0" presStyleCnt="1" custLinFactNeighborX="5558" custLinFactNeighborY="-54166"/>
      <dgm:spPr/>
    </dgm:pt>
    <dgm:pt modelId="{DA3A8790-F245-4B15-BBCD-A81F6A41AF32}" type="pres">
      <dgm:prSet presAssocID="{B56A580A-0429-4CCD-80DF-A5DED3747FD3}" presName="downArrow" presStyleLbl="node1" presStyleIdx="0" presStyleCnt="2" custScaleX="17118" custScaleY="58565"/>
      <dgm:spPr/>
    </dgm:pt>
    <dgm:pt modelId="{71805E27-43A3-4692-B29B-B09F17E0951C}" type="pres">
      <dgm:prSet presAssocID="{B56A580A-0429-4CCD-80DF-A5DED3747FD3}" presName="downArrowText" presStyleLbl="revTx" presStyleIdx="0" presStyleCnt="2" custScaleX="213159" custScaleY="39066">
        <dgm:presLayoutVars>
          <dgm:bulletEnabled val="1"/>
        </dgm:presLayoutVars>
      </dgm:prSet>
      <dgm:spPr/>
      <dgm:t>
        <a:bodyPr/>
        <a:lstStyle/>
        <a:p>
          <a:endParaRPr lang="ru-RU"/>
        </a:p>
      </dgm:t>
    </dgm:pt>
    <dgm:pt modelId="{D65E6BD9-2FA5-4014-A04E-3B7A3A754956}" type="pres">
      <dgm:prSet presAssocID="{258D9CC4-E2CA-4170-B552-0494818A9760}" presName="upArrow" presStyleLbl="node1" presStyleIdx="1" presStyleCnt="2" custScaleX="20129" custScaleY="69908" custLinFactNeighborX="66037" custLinFactNeighborY="-50926"/>
      <dgm:spPr/>
    </dgm:pt>
    <dgm:pt modelId="{26064292-F830-4320-9872-6E3BB570585F}" type="pres">
      <dgm:prSet presAssocID="{258D9CC4-E2CA-4170-B552-0494818A9760}" presName="upArrowText" presStyleLbl="revTx" presStyleIdx="1" presStyleCnt="2" custScaleX="312500" custLinFactNeighborX="39437" custLinFactNeighborY="-45099">
        <dgm:presLayoutVars>
          <dgm:bulletEnabled val="1"/>
        </dgm:presLayoutVars>
      </dgm:prSet>
      <dgm:spPr/>
      <dgm:t>
        <a:bodyPr/>
        <a:lstStyle/>
        <a:p>
          <a:endParaRPr lang="ru-RU"/>
        </a:p>
      </dgm:t>
    </dgm:pt>
  </dgm:ptLst>
  <dgm:cxnLst>
    <dgm:cxn modelId="{08E320CA-B1E5-48CF-B5CF-B4BFCBC79569}" srcId="{BFCE2EAE-9A59-4AFF-9139-43A20198746F}" destId="{258D9CC4-E2CA-4170-B552-0494818A9760}" srcOrd="1" destOrd="0" parTransId="{0CDB23F8-E01A-46D2-9D3F-B84274168441}" sibTransId="{1C5E4E6F-A7A0-4881-AFE3-8E45607A5981}"/>
    <dgm:cxn modelId="{F68840F6-E1AA-4710-803F-9F3E9EDC93CF}" type="presOf" srcId="{B56A580A-0429-4CCD-80DF-A5DED3747FD3}" destId="{71805E27-43A3-4692-B29B-B09F17E0951C}" srcOrd="0" destOrd="0" presId="urn:microsoft.com/office/officeart/2005/8/layout/arrow3"/>
    <dgm:cxn modelId="{90180D3E-6B3B-4586-9A09-D49056F49A1C}" srcId="{BFCE2EAE-9A59-4AFF-9139-43A20198746F}" destId="{B56A580A-0429-4CCD-80DF-A5DED3747FD3}" srcOrd="0" destOrd="0" parTransId="{9B6D76F0-FFA3-4E29-8DB3-1FA7245E7C28}" sibTransId="{174538BE-89BA-43F5-9C1A-26F1D9245DCA}"/>
    <dgm:cxn modelId="{12203C05-2474-4DC4-AA2A-8E2243141063}" type="presOf" srcId="{BFCE2EAE-9A59-4AFF-9139-43A20198746F}" destId="{24CEC3E6-A984-4FA6-8466-91E3DE2F107A}" srcOrd="0" destOrd="0" presId="urn:microsoft.com/office/officeart/2005/8/layout/arrow3"/>
    <dgm:cxn modelId="{965493C7-F118-4AD4-9C5F-017C9E15A842}" type="presOf" srcId="{258D9CC4-E2CA-4170-B552-0494818A9760}" destId="{26064292-F830-4320-9872-6E3BB570585F}" srcOrd="0" destOrd="0" presId="urn:microsoft.com/office/officeart/2005/8/layout/arrow3"/>
    <dgm:cxn modelId="{EBD80313-49EA-4DD2-B49D-2EF5715F5511}" type="presParOf" srcId="{24CEC3E6-A984-4FA6-8466-91E3DE2F107A}" destId="{5932C604-D115-46ED-8954-07EE9091DD92}" srcOrd="0" destOrd="0" presId="urn:microsoft.com/office/officeart/2005/8/layout/arrow3"/>
    <dgm:cxn modelId="{21837D59-440A-4F46-862E-299D92C89F24}" type="presParOf" srcId="{24CEC3E6-A984-4FA6-8466-91E3DE2F107A}" destId="{DA3A8790-F245-4B15-BBCD-A81F6A41AF32}" srcOrd="1" destOrd="0" presId="urn:microsoft.com/office/officeart/2005/8/layout/arrow3"/>
    <dgm:cxn modelId="{7EDFCC02-2914-4334-BFD9-17449BFD17E9}" type="presParOf" srcId="{24CEC3E6-A984-4FA6-8466-91E3DE2F107A}" destId="{71805E27-43A3-4692-B29B-B09F17E0951C}" srcOrd="2" destOrd="0" presId="urn:microsoft.com/office/officeart/2005/8/layout/arrow3"/>
    <dgm:cxn modelId="{5E8538B8-11E2-48F0-B2A6-325649F9F272}" type="presParOf" srcId="{24CEC3E6-A984-4FA6-8466-91E3DE2F107A}" destId="{D65E6BD9-2FA5-4014-A04E-3B7A3A754956}" srcOrd="3" destOrd="0" presId="urn:microsoft.com/office/officeart/2005/8/layout/arrow3"/>
    <dgm:cxn modelId="{1917AECF-B251-404F-A345-16865D9EE811}" type="presParOf" srcId="{24CEC3E6-A984-4FA6-8466-91E3DE2F107A}" destId="{26064292-F830-4320-9872-6E3BB570585F}" srcOrd="4" destOrd="0" presId="urn:microsoft.com/office/officeart/2005/8/layout/arrow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CE2EAE-9A59-4AFF-9139-43A20198746F}"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ru-RU"/>
        </a:p>
      </dgm:t>
    </dgm:pt>
    <dgm:pt modelId="{B56A580A-0429-4CCD-80DF-A5DED3747FD3}">
      <dgm:prSet phldrT="[Текст]" custT="1"/>
      <dgm:spPr/>
      <dgm:t>
        <a:bodyPr/>
        <a:lstStyle/>
        <a:p>
          <a:r>
            <a:rPr lang="ru-RU" sz="2000" b="1" dirty="0"/>
            <a:t>Сосредоточение на более явном элементе вопроса</a:t>
          </a:r>
          <a:endParaRPr lang="ru-RU" sz="2000" dirty="0"/>
        </a:p>
      </dgm:t>
    </dgm:pt>
    <dgm:pt modelId="{9B6D76F0-FFA3-4E29-8DB3-1FA7245E7C28}" type="parTrans" cxnId="{90180D3E-6B3B-4586-9A09-D49056F49A1C}">
      <dgm:prSet/>
      <dgm:spPr/>
      <dgm:t>
        <a:bodyPr/>
        <a:lstStyle/>
        <a:p>
          <a:endParaRPr lang="ru-RU"/>
        </a:p>
      </dgm:t>
    </dgm:pt>
    <dgm:pt modelId="{174538BE-89BA-43F5-9C1A-26F1D9245DCA}" type="sibTrans" cxnId="{90180D3E-6B3B-4586-9A09-D49056F49A1C}">
      <dgm:prSet/>
      <dgm:spPr/>
      <dgm:t>
        <a:bodyPr/>
        <a:lstStyle/>
        <a:p>
          <a:endParaRPr lang="ru-RU"/>
        </a:p>
      </dgm:t>
    </dgm:pt>
    <dgm:pt modelId="{258D9CC4-E2CA-4170-B552-0494818A9760}">
      <dgm:prSet phldrT="[Текст]" custT="1"/>
      <dgm:spPr/>
      <dgm:t>
        <a:bodyPr/>
        <a:lstStyle/>
        <a:p>
          <a:r>
            <a:rPr lang="ru-RU" sz="2000" b="1" dirty="0">
              <a:solidFill>
                <a:srgbClr val="FF0000"/>
              </a:solidFill>
            </a:rPr>
            <a:t>Задания с текстом, где требуется извлечь несколько элементов информации</a:t>
          </a:r>
        </a:p>
      </dgm:t>
    </dgm:pt>
    <dgm:pt modelId="{0CDB23F8-E01A-46D2-9D3F-B84274168441}" type="parTrans" cxnId="{08E320CA-B1E5-48CF-B5CF-B4BFCBC79569}">
      <dgm:prSet/>
      <dgm:spPr/>
      <dgm:t>
        <a:bodyPr/>
        <a:lstStyle/>
        <a:p>
          <a:endParaRPr lang="ru-RU"/>
        </a:p>
      </dgm:t>
    </dgm:pt>
    <dgm:pt modelId="{1C5E4E6F-A7A0-4881-AFE3-8E45607A5981}" type="sibTrans" cxnId="{08E320CA-B1E5-48CF-B5CF-B4BFCBC79569}">
      <dgm:prSet/>
      <dgm:spPr/>
      <dgm:t>
        <a:bodyPr/>
        <a:lstStyle/>
        <a:p>
          <a:endParaRPr lang="ru-RU"/>
        </a:p>
      </dgm:t>
    </dgm:pt>
    <dgm:pt modelId="{24CEC3E6-A984-4FA6-8466-91E3DE2F107A}" type="pres">
      <dgm:prSet presAssocID="{BFCE2EAE-9A59-4AFF-9139-43A20198746F}" presName="compositeShape" presStyleCnt="0">
        <dgm:presLayoutVars>
          <dgm:chMax val="2"/>
          <dgm:dir/>
          <dgm:resizeHandles val="exact"/>
        </dgm:presLayoutVars>
      </dgm:prSet>
      <dgm:spPr/>
      <dgm:t>
        <a:bodyPr/>
        <a:lstStyle/>
        <a:p>
          <a:endParaRPr lang="ru-RU"/>
        </a:p>
      </dgm:t>
    </dgm:pt>
    <dgm:pt modelId="{5932C604-D115-46ED-8954-07EE9091DD92}" type="pres">
      <dgm:prSet presAssocID="{BFCE2EAE-9A59-4AFF-9139-43A20198746F}" presName="divider" presStyleLbl="fgShp" presStyleIdx="0" presStyleCnt="1" custLinFactNeighborX="2316" custLinFactNeighborY="-39285"/>
      <dgm:spPr/>
    </dgm:pt>
    <dgm:pt modelId="{DA3A8790-F245-4B15-BBCD-A81F6A41AF32}" type="pres">
      <dgm:prSet presAssocID="{B56A580A-0429-4CCD-80DF-A5DED3747FD3}" presName="downArrow" presStyleLbl="node1" presStyleIdx="0" presStyleCnt="2" custScaleX="22264" custScaleY="62622" custLinFactNeighborX="-13995" custLinFactNeighborY="12957"/>
      <dgm:spPr/>
    </dgm:pt>
    <dgm:pt modelId="{71805E27-43A3-4692-B29B-B09F17E0951C}" type="pres">
      <dgm:prSet presAssocID="{B56A580A-0429-4CCD-80DF-A5DED3747FD3}" presName="downArrowText" presStyleLbl="revTx" presStyleIdx="0" presStyleCnt="2" custScaleX="285684" custScaleY="99071" custLinFactNeighborX="-6196" custLinFactNeighborY="6133">
        <dgm:presLayoutVars>
          <dgm:bulletEnabled val="1"/>
        </dgm:presLayoutVars>
      </dgm:prSet>
      <dgm:spPr/>
      <dgm:t>
        <a:bodyPr/>
        <a:lstStyle/>
        <a:p>
          <a:endParaRPr lang="ru-RU"/>
        </a:p>
      </dgm:t>
    </dgm:pt>
    <dgm:pt modelId="{D65E6BD9-2FA5-4014-A04E-3B7A3A754956}" type="pres">
      <dgm:prSet presAssocID="{258D9CC4-E2CA-4170-B552-0494818A9760}" presName="upArrow" presStyleLbl="node1" presStyleIdx="1" presStyleCnt="2" custScaleX="24399" custScaleY="69083" custLinFactNeighborX="53887" custLinFactNeighborY="-33996"/>
      <dgm:spPr/>
    </dgm:pt>
    <dgm:pt modelId="{26064292-F830-4320-9872-6E3BB570585F}" type="pres">
      <dgm:prSet presAssocID="{258D9CC4-E2CA-4170-B552-0494818A9760}" presName="upArrowText" presStyleLbl="revTx" presStyleIdx="1" presStyleCnt="2" custScaleX="312500" custLinFactNeighborX="27576" custLinFactNeighborY="-19081">
        <dgm:presLayoutVars>
          <dgm:bulletEnabled val="1"/>
        </dgm:presLayoutVars>
      </dgm:prSet>
      <dgm:spPr/>
      <dgm:t>
        <a:bodyPr/>
        <a:lstStyle/>
        <a:p>
          <a:endParaRPr lang="ru-RU"/>
        </a:p>
      </dgm:t>
    </dgm:pt>
  </dgm:ptLst>
  <dgm:cxnLst>
    <dgm:cxn modelId="{08E320CA-B1E5-48CF-B5CF-B4BFCBC79569}" srcId="{BFCE2EAE-9A59-4AFF-9139-43A20198746F}" destId="{258D9CC4-E2CA-4170-B552-0494818A9760}" srcOrd="1" destOrd="0" parTransId="{0CDB23F8-E01A-46D2-9D3F-B84274168441}" sibTransId="{1C5E4E6F-A7A0-4881-AFE3-8E45607A5981}"/>
    <dgm:cxn modelId="{E0701271-230E-4B16-A397-C1C32A407201}" type="presOf" srcId="{B56A580A-0429-4CCD-80DF-A5DED3747FD3}" destId="{71805E27-43A3-4692-B29B-B09F17E0951C}" srcOrd="0" destOrd="0" presId="urn:microsoft.com/office/officeart/2005/8/layout/arrow3"/>
    <dgm:cxn modelId="{2023E3C6-D72E-4CBE-8F0C-DEBA9BC91E4C}" type="presOf" srcId="{BFCE2EAE-9A59-4AFF-9139-43A20198746F}" destId="{24CEC3E6-A984-4FA6-8466-91E3DE2F107A}" srcOrd="0" destOrd="0" presId="urn:microsoft.com/office/officeart/2005/8/layout/arrow3"/>
    <dgm:cxn modelId="{50E694D2-671F-4830-977F-E781361C8D07}" type="presOf" srcId="{258D9CC4-E2CA-4170-B552-0494818A9760}" destId="{26064292-F830-4320-9872-6E3BB570585F}" srcOrd="0" destOrd="0" presId="urn:microsoft.com/office/officeart/2005/8/layout/arrow3"/>
    <dgm:cxn modelId="{90180D3E-6B3B-4586-9A09-D49056F49A1C}" srcId="{BFCE2EAE-9A59-4AFF-9139-43A20198746F}" destId="{B56A580A-0429-4CCD-80DF-A5DED3747FD3}" srcOrd="0" destOrd="0" parTransId="{9B6D76F0-FFA3-4E29-8DB3-1FA7245E7C28}" sibTransId="{174538BE-89BA-43F5-9C1A-26F1D9245DCA}"/>
    <dgm:cxn modelId="{AB0F295A-74FE-4864-A08C-5BE00242EE66}" type="presParOf" srcId="{24CEC3E6-A984-4FA6-8466-91E3DE2F107A}" destId="{5932C604-D115-46ED-8954-07EE9091DD92}" srcOrd="0" destOrd="0" presId="urn:microsoft.com/office/officeart/2005/8/layout/arrow3"/>
    <dgm:cxn modelId="{1C0E0088-2B41-40B6-A8D9-5DE10FEBE42F}" type="presParOf" srcId="{24CEC3E6-A984-4FA6-8466-91E3DE2F107A}" destId="{DA3A8790-F245-4B15-BBCD-A81F6A41AF32}" srcOrd="1" destOrd="0" presId="urn:microsoft.com/office/officeart/2005/8/layout/arrow3"/>
    <dgm:cxn modelId="{1AEDF112-8D2C-404E-8EEE-6D910E3428B3}" type="presParOf" srcId="{24CEC3E6-A984-4FA6-8466-91E3DE2F107A}" destId="{71805E27-43A3-4692-B29B-B09F17E0951C}" srcOrd="2" destOrd="0" presId="urn:microsoft.com/office/officeart/2005/8/layout/arrow3"/>
    <dgm:cxn modelId="{9749D00B-C03B-4B77-96E6-C54F36CE840A}" type="presParOf" srcId="{24CEC3E6-A984-4FA6-8466-91E3DE2F107A}" destId="{D65E6BD9-2FA5-4014-A04E-3B7A3A754956}" srcOrd="3" destOrd="0" presId="urn:microsoft.com/office/officeart/2005/8/layout/arrow3"/>
    <dgm:cxn modelId="{77475FDC-F5B5-4064-A815-732074ECAED5}" type="presParOf" srcId="{24CEC3E6-A984-4FA6-8466-91E3DE2F107A}" destId="{26064292-F830-4320-9872-6E3BB570585F}" srcOrd="4" destOrd="0" presId="urn:microsoft.com/office/officeart/2005/8/layout/arrow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E00EB0-C184-4B7D-8E68-9B276127077B}" type="doc">
      <dgm:prSet loTypeId="urn:microsoft.com/office/officeart/2005/8/layout/venn1" loCatId="relationship" qsTypeId="urn:microsoft.com/office/officeart/2005/8/quickstyle/simple1" qsCatId="simple" csTypeId="urn:microsoft.com/office/officeart/2005/8/colors/accent1_2" csCatId="accent1" phldr="1"/>
      <dgm:spPr/>
    </dgm:pt>
    <dgm:pt modelId="{CD5D1780-A4AD-488E-9653-D877A4BC144F}">
      <dgm:prSet phldrT="[Текст]" custT="1"/>
      <dgm:spPr/>
      <dgm:t>
        <a:bodyPr/>
        <a:lstStyle/>
        <a:p>
          <a:r>
            <a:rPr lang="ru-RU" sz="2400" b="1" i="1" dirty="0"/>
            <a:t>деньги</a:t>
          </a:r>
          <a:endParaRPr lang="ru-RU" sz="2400" dirty="0"/>
        </a:p>
      </dgm:t>
    </dgm:pt>
    <dgm:pt modelId="{4DDD4138-4BC5-4D05-8352-88CF1E83FCC2}" type="parTrans" cxnId="{D72F24C0-08F2-4F8E-B784-03247EDE6FD9}">
      <dgm:prSet/>
      <dgm:spPr/>
      <dgm:t>
        <a:bodyPr/>
        <a:lstStyle/>
        <a:p>
          <a:endParaRPr lang="ru-RU"/>
        </a:p>
      </dgm:t>
    </dgm:pt>
    <dgm:pt modelId="{57D2BCE9-A13A-468E-BE89-B1635F5C8F3C}" type="sibTrans" cxnId="{D72F24C0-08F2-4F8E-B784-03247EDE6FD9}">
      <dgm:prSet/>
      <dgm:spPr/>
      <dgm:t>
        <a:bodyPr/>
        <a:lstStyle/>
        <a:p>
          <a:endParaRPr lang="ru-RU"/>
        </a:p>
      </dgm:t>
    </dgm:pt>
    <dgm:pt modelId="{5932987F-392F-484E-8AC2-EB43D01E3E85}">
      <dgm:prSet phldrT="[Текст]" custT="1"/>
      <dgm:spPr/>
      <dgm:t>
        <a:bodyPr/>
        <a:lstStyle/>
        <a:p>
          <a:r>
            <a:rPr lang="ru-RU" sz="2300" b="1" i="1" dirty="0" smtClean="0"/>
            <a:t>доход         </a:t>
          </a:r>
          <a:endParaRPr lang="ru-RU" sz="2300" b="1" i="1" dirty="0"/>
        </a:p>
        <a:p>
          <a:endParaRPr lang="ru-RU" sz="1800" b="1" i="1" dirty="0"/>
        </a:p>
        <a:p>
          <a:r>
            <a:rPr lang="ru-RU" sz="2300" b="1" i="1" dirty="0" smtClean="0"/>
            <a:t>              процент</a:t>
          </a:r>
        </a:p>
        <a:p>
          <a:endParaRPr lang="ru-RU" sz="2300" b="1" i="1" dirty="0" smtClean="0"/>
        </a:p>
        <a:p>
          <a:r>
            <a:rPr lang="ru-RU" sz="2300" b="1" i="1" dirty="0" smtClean="0"/>
            <a:t>                         накопления</a:t>
          </a:r>
        </a:p>
        <a:p>
          <a:endParaRPr lang="ru-RU" sz="2300" b="1" i="1" dirty="0" smtClean="0"/>
        </a:p>
        <a:p>
          <a:r>
            <a:rPr lang="ru-RU" sz="2300" b="1" i="1" dirty="0" smtClean="0"/>
            <a:t>                             инвестиции</a:t>
          </a:r>
        </a:p>
        <a:p>
          <a:r>
            <a:rPr lang="ru-RU" sz="2300" b="1" i="1" dirty="0" smtClean="0"/>
            <a:t>     </a:t>
          </a:r>
          <a:endParaRPr lang="ru-RU" sz="2300" dirty="0"/>
        </a:p>
      </dgm:t>
    </dgm:pt>
    <dgm:pt modelId="{B1374562-E7DE-4486-BB96-2F4D936D650D}" type="parTrans" cxnId="{CB27B37D-C2CB-4022-8F7A-111EC6C2B22A}">
      <dgm:prSet/>
      <dgm:spPr/>
      <dgm:t>
        <a:bodyPr/>
        <a:lstStyle/>
        <a:p>
          <a:endParaRPr lang="ru-RU"/>
        </a:p>
      </dgm:t>
    </dgm:pt>
    <dgm:pt modelId="{EF6131CB-D83D-424D-9F0D-5E211A7B9BEC}" type="sibTrans" cxnId="{CB27B37D-C2CB-4022-8F7A-111EC6C2B22A}">
      <dgm:prSet/>
      <dgm:spPr/>
      <dgm:t>
        <a:bodyPr/>
        <a:lstStyle/>
        <a:p>
          <a:endParaRPr lang="ru-RU"/>
        </a:p>
      </dgm:t>
    </dgm:pt>
    <dgm:pt modelId="{D426E993-8B31-4EB9-AA95-1A3C49905449}">
      <dgm:prSet phldrT="[Текст]" custT="1"/>
      <dgm:spPr/>
      <dgm:t>
        <a:bodyPr/>
        <a:lstStyle/>
        <a:p>
          <a:endParaRPr lang="ru-RU" sz="3200" b="1" i="1" dirty="0" smtClean="0"/>
        </a:p>
        <a:p>
          <a:r>
            <a:rPr lang="ru-RU" sz="2300" b="1" i="1" dirty="0" smtClean="0"/>
            <a:t>страховка</a:t>
          </a:r>
          <a:endParaRPr lang="ru-RU" sz="2300" dirty="0"/>
        </a:p>
      </dgm:t>
    </dgm:pt>
    <dgm:pt modelId="{E7A8237B-F040-467E-9BD5-A2E32B559A08}" type="parTrans" cxnId="{A5279A99-F630-426B-B680-2AA3FF98EFA3}">
      <dgm:prSet/>
      <dgm:spPr/>
      <dgm:t>
        <a:bodyPr/>
        <a:lstStyle/>
        <a:p>
          <a:endParaRPr lang="ru-RU"/>
        </a:p>
      </dgm:t>
    </dgm:pt>
    <dgm:pt modelId="{4948CFF0-9DFF-4364-A8FA-3DF93E9F4300}" type="sibTrans" cxnId="{A5279A99-F630-426B-B680-2AA3FF98EFA3}">
      <dgm:prSet/>
      <dgm:spPr/>
      <dgm:t>
        <a:bodyPr/>
        <a:lstStyle/>
        <a:p>
          <a:endParaRPr lang="ru-RU"/>
        </a:p>
      </dgm:t>
    </dgm:pt>
    <dgm:pt modelId="{B57B80A3-ECF6-4EEC-95FA-346AEAA6DB56}">
      <dgm:prSet phldrT="[Текст]" custT="1"/>
      <dgm:spPr/>
      <dgm:t>
        <a:bodyPr/>
        <a:lstStyle/>
        <a:p>
          <a:r>
            <a:rPr lang="ru-RU" sz="2300" b="1" i="1" dirty="0"/>
            <a:t>риск    </a:t>
          </a:r>
          <a:endParaRPr lang="ru-RU" sz="2300" dirty="0"/>
        </a:p>
      </dgm:t>
    </dgm:pt>
    <dgm:pt modelId="{D4475EB8-B2BF-4D03-A63B-38AA942B82DE}" type="parTrans" cxnId="{20921071-59E7-4DA4-A092-B168897BC912}">
      <dgm:prSet/>
      <dgm:spPr/>
      <dgm:t>
        <a:bodyPr/>
        <a:lstStyle/>
        <a:p>
          <a:endParaRPr lang="ru-RU"/>
        </a:p>
      </dgm:t>
    </dgm:pt>
    <dgm:pt modelId="{DA7269CF-C277-4361-8A08-9B54811F69A5}" type="sibTrans" cxnId="{20921071-59E7-4DA4-A092-B168897BC912}">
      <dgm:prSet/>
      <dgm:spPr/>
      <dgm:t>
        <a:bodyPr/>
        <a:lstStyle/>
        <a:p>
          <a:endParaRPr lang="ru-RU"/>
        </a:p>
      </dgm:t>
    </dgm:pt>
    <dgm:pt modelId="{5517A16E-4076-40A7-98A6-8C72582EFE58}">
      <dgm:prSet phldrT="[Текст]" custT="1"/>
      <dgm:spPr/>
      <dgm:t>
        <a:bodyPr/>
        <a:lstStyle/>
        <a:p>
          <a:r>
            <a:rPr lang="ru-RU" sz="2300" b="1" i="1" dirty="0"/>
            <a:t>пенсия</a:t>
          </a:r>
          <a:endParaRPr lang="ru-RU" sz="2300" dirty="0"/>
        </a:p>
      </dgm:t>
    </dgm:pt>
    <dgm:pt modelId="{6ED14586-23E2-48FA-B564-E573679D402F}" type="parTrans" cxnId="{38350B06-F3C9-4765-8D55-6322761DBE45}">
      <dgm:prSet/>
      <dgm:spPr/>
      <dgm:t>
        <a:bodyPr/>
        <a:lstStyle/>
        <a:p>
          <a:endParaRPr lang="ru-RU"/>
        </a:p>
      </dgm:t>
    </dgm:pt>
    <dgm:pt modelId="{4C4E4542-DB95-4472-8622-2F06447FDD20}" type="sibTrans" cxnId="{38350B06-F3C9-4765-8D55-6322761DBE45}">
      <dgm:prSet/>
      <dgm:spPr/>
      <dgm:t>
        <a:bodyPr/>
        <a:lstStyle/>
        <a:p>
          <a:endParaRPr lang="ru-RU"/>
        </a:p>
      </dgm:t>
    </dgm:pt>
    <dgm:pt modelId="{2BEDEB4B-125F-4107-9B4C-100B419682D3}">
      <dgm:prSet phldrT="[Текст]" custT="1"/>
      <dgm:spPr/>
      <dgm:t>
        <a:bodyPr/>
        <a:lstStyle/>
        <a:p>
          <a:r>
            <a:rPr lang="ru-RU" sz="2400" b="1" i="1" dirty="0" smtClean="0"/>
            <a:t>       </a:t>
          </a:r>
          <a:r>
            <a:rPr lang="ru-RU" sz="2300" b="1" i="1" dirty="0" smtClean="0"/>
            <a:t>банковский счет</a:t>
          </a:r>
        </a:p>
        <a:p>
          <a:r>
            <a:rPr lang="ru-RU" sz="2300" b="1" i="1" dirty="0" smtClean="0"/>
            <a:t>                       </a:t>
          </a:r>
        </a:p>
        <a:p>
          <a:r>
            <a:rPr lang="ru-RU" sz="2300" b="1" i="1" dirty="0" smtClean="0"/>
            <a:t> инфляция</a:t>
          </a:r>
          <a:endParaRPr lang="ru-RU" sz="2300" b="1" i="1" dirty="0"/>
        </a:p>
      </dgm:t>
    </dgm:pt>
    <dgm:pt modelId="{E467F474-356A-4EC2-9CFA-541BAFFF8E78}" type="parTrans" cxnId="{8A383EE2-251F-4CC8-A2EF-6F16E7FFA5C8}">
      <dgm:prSet/>
      <dgm:spPr/>
      <dgm:t>
        <a:bodyPr/>
        <a:lstStyle/>
        <a:p>
          <a:endParaRPr lang="ru-RU"/>
        </a:p>
      </dgm:t>
    </dgm:pt>
    <dgm:pt modelId="{9C312130-A5DE-43AE-80CF-B9169BE06325}" type="sibTrans" cxnId="{8A383EE2-251F-4CC8-A2EF-6F16E7FFA5C8}">
      <dgm:prSet/>
      <dgm:spPr/>
      <dgm:t>
        <a:bodyPr/>
        <a:lstStyle/>
        <a:p>
          <a:endParaRPr lang="ru-RU"/>
        </a:p>
      </dgm:t>
    </dgm:pt>
    <dgm:pt modelId="{421F3A80-440C-47F1-807E-8C0110C81581}">
      <dgm:prSet phldrT="[Текст]" custT="1"/>
      <dgm:spPr/>
      <dgm:t>
        <a:bodyPr/>
        <a:lstStyle/>
        <a:p>
          <a:r>
            <a:rPr lang="ru-RU" sz="2300" b="1" i="1" dirty="0" smtClean="0"/>
            <a:t>                        товары</a:t>
          </a:r>
        </a:p>
        <a:p>
          <a:endParaRPr lang="ru-RU" sz="1800" b="1" i="1" dirty="0" smtClean="0"/>
        </a:p>
        <a:p>
          <a:r>
            <a:rPr lang="ru-RU" sz="2300" b="1" i="1" dirty="0" smtClean="0"/>
            <a:t>        услуги</a:t>
          </a:r>
          <a:endParaRPr lang="ru-RU" sz="2300" b="1" i="1" dirty="0"/>
        </a:p>
        <a:p>
          <a:endParaRPr lang="ru-RU" sz="2300" b="1" i="1" dirty="0"/>
        </a:p>
        <a:p>
          <a:r>
            <a:rPr lang="ru-RU" sz="2300" b="1" i="1" dirty="0"/>
            <a:t>права </a:t>
          </a:r>
          <a:r>
            <a:rPr lang="ru-RU" sz="2300" b="1" i="1" dirty="0" smtClean="0"/>
            <a:t>покупателей      </a:t>
          </a:r>
          <a:endParaRPr lang="ru-RU" sz="2300" dirty="0"/>
        </a:p>
      </dgm:t>
    </dgm:pt>
    <dgm:pt modelId="{9BA40C06-A728-4B9D-9A65-04D6D02043C7}" type="parTrans" cxnId="{70E6A746-3FA8-4702-A859-1C066B686776}">
      <dgm:prSet/>
      <dgm:spPr/>
      <dgm:t>
        <a:bodyPr/>
        <a:lstStyle/>
        <a:p>
          <a:endParaRPr lang="ru-RU"/>
        </a:p>
      </dgm:t>
    </dgm:pt>
    <dgm:pt modelId="{84AEEACC-F39A-4C10-BF7A-4B1E5B775E6B}" type="sibTrans" cxnId="{70E6A746-3FA8-4702-A859-1C066B686776}">
      <dgm:prSet/>
      <dgm:spPr/>
      <dgm:t>
        <a:bodyPr/>
        <a:lstStyle/>
        <a:p>
          <a:endParaRPr lang="ru-RU"/>
        </a:p>
      </dgm:t>
    </dgm:pt>
    <dgm:pt modelId="{F69386FE-E0B3-4E11-BE12-EF317945BFEB}">
      <dgm:prSet phldrT="[Текст]"/>
      <dgm:spPr/>
      <dgm:t>
        <a:bodyPr/>
        <a:lstStyle/>
        <a:p>
          <a:endParaRPr lang="ru-RU" dirty="0"/>
        </a:p>
      </dgm:t>
    </dgm:pt>
    <dgm:pt modelId="{9E2F1559-AC0F-4F0E-8EFA-203BF21DA7DB}" type="parTrans" cxnId="{DCC91AB5-1069-4D4D-9C7F-FCEB869B26B6}">
      <dgm:prSet/>
      <dgm:spPr/>
      <dgm:t>
        <a:bodyPr/>
        <a:lstStyle/>
        <a:p>
          <a:endParaRPr lang="ru-RU"/>
        </a:p>
      </dgm:t>
    </dgm:pt>
    <dgm:pt modelId="{F9564CB4-2E34-48DA-8CBC-94073D2B8462}" type="sibTrans" cxnId="{DCC91AB5-1069-4D4D-9C7F-FCEB869B26B6}">
      <dgm:prSet/>
      <dgm:spPr/>
      <dgm:t>
        <a:bodyPr/>
        <a:lstStyle/>
        <a:p>
          <a:endParaRPr lang="ru-RU"/>
        </a:p>
      </dgm:t>
    </dgm:pt>
    <dgm:pt modelId="{C5FAEA3B-29E3-4E84-AD0E-918BF9374C83}">
      <dgm:prSet phldrT="[Текст]"/>
      <dgm:spPr/>
      <dgm:t>
        <a:bodyPr/>
        <a:lstStyle/>
        <a:p>
          <a:endParaRPr lang="ru-RU" dirty="0"/>
        </a:p>
      </dgm:t>
    </dgm:pt>
    <dgm:pt modelId="{F3864A88-CDCB-4E4B-81D6-AE50C2DF9551}" type="parTrans" cxnId="{9CE2E3B9-C8B1-4067-9863-0C635F7338FE}">
      <dgm:prSet/>
      <dgm:spPr/>
      <dgm:t>
        <a:bodyPr/>
        <a:lstStyle/>
        <a:p>
          <a:endParaRPr lang="ru-RU"/>
        </a:p>
      </dgm:t>
    </dgm:pt>
    <dgm:pt modelId="{D8987F3B-2D61-44A5-A04E-351D4FCD8A4A}" type="sibTrans" cxnId="{9CE2E3B9-C8B1-4067-9863-0C635F7338FE}">
      <dgm:prSet/>
      <dgm:spPr/>
      <dgm:t>
        <a:bodyPr/>
        <a:lstStyle/>
        <a:p>
          <a:endParaRPr lang="ru-RU"/>
        </a:p>
      </dgm:t>
    </dgm:pt>
    <dgm:pt modelId="{677B857E-41B8-4EBB-A735-6EFE0742D391}">
      <dgm:prSet phldrT="[Текст]"/>
      <dgm:spPr/>
      <dgm:t>
        <a:bodyPr/>
        <a:lstStyle/>
        <a:p>
          <a:endParaRPr lang="ru-RU" dirty="0"/>
        </a:p>
      </dgm:t>
    </dgm:pt>
    <dgm:pt modelId="{35709DB5-571F-43DC-8ED9-66B9C7864DD5}" type="parTrans" cxnId="{99E289BF-EE73-4C10-A4F1-BC26A5A06764}">
      <dgm:prSet/>
      <dgm:spPr/>
      <dgm:t>
        <a:bodyPr/>
        <a:lstStyle/>
        <a:p>
          <a:endParaRPr lang="ru-RU"/>
        </a:p>
      </dgm:t>
    </dgm:pt>
    <dgm:pt modelId="{AAF9DFD2-4F18-4AE5-9E37-1741F6D68B4C}" type="sibTrans" cxnId="{99E289BF-EE73-4C10-A4F1-BC26A5A06764}">
      <dgm:prSet/>
      <dgm:spPr/>
      <dgm:t>
        <a:bodyPr/>
        <a:lstStyle/>
        <a:p>
          <a:endParaRPr lang="ru-RU"/>
        </a:p>
      </dgm:t>
    </dgm:pt>
    <dgm:pt modelId="{0B2A4440-D912-4698-B307-418FAC549E98}">
      <dgm:prSet phldrT="[Текст]"/>
      <dgm:spPr/>
      <dgm:t>
        <a:bodyPr/>
        <a:lstStyle/>
        <a:p>
          <a:endParaRPr lang="ru-RU" dirty="0"/>
        </a:p>
      </dgm:t>
    </dgm:pt>
    <dgm:pt modelId="{D18A2BD7-CA60-496F-852D-924045E080F9}" type="parTrans" cxnId="{85877256-1511-402D-A7AD-250883B5EA85}">
      <dgm:prSet/>
      <dgm:spPr/>
      <dgm:t>
        <a:bodyPr/>
        <a:lstStyle/>
        <a:p>
          <a:endParaRPr lang="ru-RU"/>
        </a:p>
      </dgm:t>
    </dgm:pt>
    <dgm:pt modelId="{C988D87D-43BA-4B38-A730-A3FC59ABBCF3}" type="sibTrans" cxnId="{85877256-1511-402D-A7AD-250883B5EA85}">
      <dgm:prSet/>
      <dgm:spPr/>
      <dgm:t>
        <a:bodyPr/>
        <a:lstStyle/>
        <a:p>
          <a:endParaRPr lang="ru-RU"/>
        </a:p>
      </dgm:t>
    </dgm:pt>
    <dgm:pt modelId="{8C88D007-6C68-4AA7-A025-EB6C505388A3}" type="pres">
      <dgm:prSet presAssocID="{E6E00EB0-C184-4B7D-8E68-9B276127077B}" presName="compositeShape" presStyleCnt="0">
        <dgm:presLayoutVars>
          <dgm:chMax val="7"/>
          <dgm:dir/>
          <dgm:resizeHandles val="exact"/>
        </dgm:presLayoutVars>
      </dgm:prSet>
      <dgm:spPr/>
    </dgm:pt>
    <dgm:pt modelId="{4D8894BC-9563-44ED-978B-E48E27C3028F}" type="pres">
      <dgm:prSet presAssocID="{CD5D1780-A4AD-488E-9653-D877A4BC144F}" presName="circ1" presStyleLbl="vennNode1" presStyleIdx="0" presStyleCnt="7" custScaleX="162583" custScaleY="113847"/>
      <dgm:spPr>
        <a:blipFill rotWithShape="0">
          <a:blip xmlns:r="http://schemas.openxmlformats.org/officeDocument/2006/relationships" r:embed="rId1"/>
          <a:stretch>
            <a:fillRect/>
          </a:stretch>
        </a:blipFill>
      </dgm:spPr>
      <dgm:t>
        <a:bodyPr/>
        <a:lstStyle/>
        <a:p>
          <a:endParaRPr lang="ru-RU"/>
        </a:p>
      </dgm:t>
    </dgm:pt>
    <dgm:pt modelId="{25948C62-EB5D-4665-953A-09A5D35FA2D8}" type="pres">
      <dgm:prSet presAssocID="{CD5D1780-A4AD-488E-9653-D877A4BC144F}" presName="circ1Tx" presStyleLbl="revTx" presStyleIdx="0" presStyleCnt="0" custScaleY="36228" custLinFactNeighborX="-20731" custLinFactNeighborY="-65898">
        <dgm:presLayoutVars>
          <dgm:chMax val="0"/>
          <dgm:chPref val="0"/>
          <dgm:bulletEnabled val="1"/>
        </dgm:presLayoutVars>
      </dgm:prSet>
      <dgm:spPr/>
      <dgm:t>
        <a:bodyPr/>
        <a:lstStyle/>
        <a:p>
          <a:endParaRPr lang="ru-RU"/>
        </a:p>
      </dgm:t>
    </dgm:pt>
    <dgm:pt modelId="{882685E4-2653-4CE6-A870-EA9CD6FBCAFB}" type="pres">
      <dgm:prSet presAssocID="{5932987F-392F-484E-8AC2-EB43D01E3E85}" presName="circ2" presStyleLbl="vennNode1" presStyleIdx="1" presStyleCnt="7" custScaleX="103916" custScaleY="74373"/>
      <dgm:spPr/>
      <dgm:t>
        <a:bodyPr/>
        <a:lstStyle/>
        <a:p>
          <a:endParaRPr lang="ru-RU"/>
        </a:p>
      </dgm:t>
    </dgm:pt>
    <dgm:pt modelId="{8C297B72-4BEC-4531-8B1D-05C596C1E526}" type="pres">
      <dgm:prSet presAssocID="{5932987F-392F-484E-8AC2-EB43D01E3E85}" presName="circ2Tx" presStyleLbl="revTx" presStyleIdx="0" presStyleCnt="0" custScaleX="177108" custScaleY="226495" custLinFactNeighborX="-10983" custLinFactNeighborY="34211">
        <dgm:presLayoutVars>
          <dgm:chMax val="0"/>
          <dgm:chPref val="0"/>
          <dgm:bulletEnabled val="1"/>
        </dgm:presLayoutVars>
      </dgm:prSet>
      <dgm:spPr/>
      <dgm:t>
        <a:bodyPr/>
        <a:lstStyle/>
        <a:p>
          <a:endParaRPr lang="ru-RU"/>
        </a:p>
      </dgm:t>
    </dgm:pt>
    <dgm:pt modelId="{1D0705A6-71EF-4E4D-AB0A-04B104018C1B}" type="pres">
      <dgm:prSet presAssocID="{D426E993-8B31-4EB9-AA95-1A3C49905449}" presName="circ3" presStyleLbl="vennNode1" presStyleIdx="2" presStyleCnt="7" custScaleX="89499" custScaleY="86663"/>
      <dgm:spPr/>
      <dgm:t>
        <a:bodyPr/>
        <a:lstStyle/>
        <a:p>
          <a:endParaRPr lang="ru-RU"/>
        </a:p>
      </dgm:t>
    </dgm:pt>
    <dgm:pt modelId="{567D6FBE-6D36-42BB-9051-B718414527C5}" type="pres">
      <dgm:prSet presAssocID="{D426E993-8B31-4EB9-AA95-1A3C49905449}" presName="circ3Tx" presStyleLbl="revTx" presStyleIdx="0" presStyleCnt="0" custScaleX="154647" custLinFactNeighborX="9483" custLinFactNeighborY="71468">
        <dgm:presLayoutVars>
          <dgm:chMax val="0"/>
          <dgm:chPref val="0"/>
          <dgm:bulletEnabled val="1"/>
        </dgm:presLayoutVars>
      </dgm:prSet>
      <dgm:spPr/>
      <dgm:t>
        <a:bodyPr/>
        <a:lstStyle/>
        <a:p>
          <a:endParaRPr lang="ru-RU"/>
        </a:p>
      </dgm:t>
    </dgm:pt>
    <dgm:pt modelId="{1071323D-52C3-4C5E-A6B7-86BD8B3BF111}" type="pres">
      <dgm:prSet presAssocID="{B57B80A3-ECF6-4EEC-95FA-346AEAA6DB56}" presName="circ4" presStyleLbl="vennNode1" presStyleIdx="3" presStyleCnt="7" custScaleX="86793" custScaleY="79059"/>
      <dgm:spPr>
        <a:blipFill rotWithShape="0">
          <a:blip xmlns:r="http://schemas.openxmlformats.org/officeDocument/2006/relationships" r:embed="rId1"/>
          <a:stretch>
            <a:fillRect/>
          </a:stretch>
        </a:blipFill>
      </dgm:spPr>
    </dgm:pt>
    <dgm:pt modelId="{FFA3227B-5F1B-4CEA-B262-4729B5407996}" type="pres">
      <dgm:prSet presAssocID="{B57B80A3-ECF6-4EEC-95FA-346AEAA6DB56}" presName="circ4Tx" presStyleLbl="revTx" presStyleIdx="0" presStyleCnt="0" custScaleY="40412" custLinFactNeighborX="-26768" custLinFactNeighborY="49573">
        <dgm:presLayoutVars>
          <dgm:chMax val="0"/>
          <dgm:chPref val="0"/>
          <dgm:bulletEnabled val="1"/>
        </dgm:presLayoutVars>
      </dgm:prSet>
      <dgm:spPr/>
      <dgm:t>
        <a:bodyPr/>
        <a:lstStyle/>
        <a:p>
          <a:endParaRPr lang="ru-RU"/>
        </a:p>
      </dgm:t>
    </dgm:pt>
    <dgm:pt modelId="{1718B0C2-8EE3-43FC-8F88-2981BDB33DB4}" type="pres">
      <dgm:prSet presAssocID="{5517A16E-4076-40A7-98A6-8C72582EFE58}" presName="circ5" presStyleLbl="vennNode1" presStyleIdx="4" presStyleCnt="7" custScaleX="97125" custScaleY="79059"/>
      <dgm:spPr>
        <a:blipFill rotWithShape="0">
          <a:blip xmlns:r="http://schemas.openxmlformats.org/officeDocument/2006/relationships" r:embed="rId2"/>
          <a:stretch>
            <a:fillRect/>
          </a:stretch>
        </a:blipFill>
      </dgm:spPr>
      <dgm:t>
        <a:bodyPr/>
        <a:lstStyle/>
        <a:p>
          <a:endParaRPr lang="ru-RU"/>
        </a:p>
      </dgm:t>
    </dgm:pt>
    <dgm:pt modelId="{87D7F3F2-6D6A-4704-90AA-4C8314E5ACF1}" type="pres">
      <dgm:prSet presAssocID="{5517A16E-4076-40A7-98A6-8C72582EFE58}" presName="circ5Tx" presStyleLbl="revTx" presStyleIdx="0" presStyleCnt="0" custScaleY="33791" custLinFactNeighborX="86408" custLinFactNeighborY="5217">
        <dgm:presLayoutVars>
          <dgm:chMax val="0"/>
          <dgm:chPref val="0"/>
          <dgm:bulletEnabled val="1"/>
        </dgm:presLayoutVars>
      </dgm:prSet>
      <dgm:spPr/>
      <dgm:t>
        <a:bodyPr/>
        <a:lstStyle/>
        <a:p>
          <a:endParaRPr lang="ru-RU"/>
        </a:p>
      </dgm:t>
    </dgm:pt>
    <dgm:pt modelId="{CFF9D62C-346C-4FAC-86D1-5198B4773EF6}" type="pres">
      <dgm:prSet presAssocID="{2BEDEB4B-125F-4107-9B4C-100B419682D3}" presName="circ6" presStyleLbl="vennNode1" presStyleIdx="5" presStyleCnt="7"/>
      <dgm:spPr/>
      <dgm:t>
        <a:bodyPr/>
        <a:lstStyle/>
        <a:p>
          <a:endParaRPr lang="ru-RU"/>
        </a:p>
      </dgm:t>
    </dgm:pt>
    <dgm:pt modelId="{12EE9165-DB2F-4582-BF5D-150F566EF7DE}" type="pres">
      <dgm:prSet presAssocID="{2BEDEB4B-125F-4107-9B4C-100B419682D3}" presName="circ6Tx" presStyleLbl="revTx" presStyleIdx="0" presStyleCnt="0" custScaleX="152287" custScaleY="202419" custLinFactNeighborX="7429" custLinFactNeighborY="85126">
        <dgm:presLayoutVars>
          <dgm:chMax val="0"/>
          <dgm:chPref val="0"/>
          <dgm:bulletEnabled val="1"/>
        </dgm:presLayoutVars>
      </dgm:prSet>
      <dgm:spPr/>
      <dgm:t>
        <a:bodyPr/>
        <a:lstStyle/>
        <a:p>
          <a:endParaRPr lang="ru-RU"/>
        </a:p>
      </dgm:t>
    </dgm:pt>
    <dgm:pt modelId="{68CDC67C-C0CC-4CCA-BB2A-CE7456DC27F1}" type="pres">
      <dgm:prSet presAssocID="{421F3A80-440C-47F1-807E-8C0110C81581}" presName="circ7" presStyleLbl="vennNode1" presStyleIdx="6" presStyleCnt="7" custScaleX="118519" custScaleY="111423" custLinFactNeighborX="-3276" custLinFactNeighborY="-2293"/>
      <dgm:spPr>
        <a:blipFill rotWithShape="0">
          <a:blip xmlns:r="http://schemas.openxmlformats.org/officeDocument/2006/relationships" r:embed="rId3"/>
          <a:stretch>
            <a:fillRect/>
          </a:stretch>
        </a:blipFill>
      </dgm:spPr>
      <dgm:t>
        <a:bodyPr/>
        <a:lstStyle/>
        <a:p>
          <a:endParaRPr lang="ru-RU"/>
        </a:p>
      </dgm:t>
    </dgm:pt>
    <dgm:pt modelId="{582536BC-7883-4DD6-AE92-A822D358D2DF}" type="pres">
      <dgm:prSet presAssocID="{421F3A80-440C-47F1-807E-8C0110C81581}" presName="circ7Tx" presStyleLbl="revTx" presStyleIdx="0" presStyleCnt="0" custScaleX="149577" custScaleY="211258">
        <dgm:presLayoutVars>
          <dgm:chMax val="0"/>
          <dgm:chPref val="0"/>
          <dgm:bulletEnabled val="1"/>
        </dgm:presLayoutVars>
      </dgm:prSet>
      <dgm:spPr/>
      <dgm:t>
        <a:bodyPr/>
        <a:lstStyle/>
        <a:p>
          <a:endParaRPr lang="ru-RU"/>
        </a:p>
      </dgm:t>
    </dgm:pt>
  </dgm:ptLst>
  <dgm:cxnLst>
    <dgm:cxn modelId="{8E3EF889-AC40-425A-81C5-C0BA8FD32764}" type="presOf" srcId="{D426E993-8B31-4EB9-AA95-1A3C49905449}" destId="{567D6FBE-6D36-42BB-9051-B718414527C5}" srcOrd="0" destOrd="0" presId="urn:microsoft.com/office/officeart/2005/8/layout/venn1"/>
    <dgm:cxn modelId="{DBA956DE-1135-46D3-A097-2663E6CE853E}" type="presOf" srcId="{CD5D1780-A4AD-488E-9653-D877A4BC144F}" destId="{25948C62-EB5D-4665-953A-09A5D35FA2D8}" srcOrd="0" destOrd="0" presId="urn:microsoft.com/office/officeart/2005/8/layout/venn1"/>
    <dgm:cxn modelId="{38350B06-F3C9-4765-8D55-6322761DBE45}" srcId="{E6E00EB0-C184-4B7D-8E68-9B276127077B}" destId="{5517A16E-4076-40A7-98A6-8C72582EFE58}" srcOrd="4" destOrd="0" parTransId="{6ED14586-23E2-48FA-B564-E573679D402F}" sibTransId="{4C4E4542-DB95-4472-8622-2F06447FDD20}"/>
    <dgm:cxn modelId="{D72F24C0-08F2-4F8E-B784-03247EDE6FD9}" srcId="{E6E00EB0-C184-4B7D-8E68-9B276127077B}" destId="{CD5D1780-A4AD-488E-9653-D877A4BC144F}" srcOrd="0" destOrd="0" parTransId="{4DDD4138-4BC5-4D05-8352-88CF1E83FCC2}" sibTransId="{57D2BCE9-A13A-468E-BE89-B1635F5C8F3C}"/>
    <dgm:cxn modelId="{9FB13DDE-E760-490B-9783-9690D9F76970}" type="presOf" srcId="{E6E00EB0-C184-4B7D-8E68-9B276127077B}" destId="{8C88D007-6C68-4AA7-A025-EB6C505388A3}" srcOrd="0" destOrd="0" presId="urn:microsoft.com/office/officeart/2005/8/layout/venn1"/>
    <dgm:cxn modelId="{A5279A99-F630-426B-B680-2AA3FF98EFA3}" srcId="{E6E00EB0-C184-4B7D-8E68-9B276127077B}" destId="{D426E993-8B31-4EB9-AA95-1A3C49905449}" srcOrd="2" destOrd="0" parTransId="{E7A8237B-F040-467E-9BD5-A2E32B559A08}" sibTransId="{4948CFF0-9DFF-4364-A8FA-3DF93E9F4300}"/>
    <dgm:cxn modelId="{70E6A746-3FA8-4702-A859-1C066B686776}" srcId="{E6E00EB0-C184-4B7D-8E68-9B276127077B}" destId="{421F3A80-440C-47F1-807E-8C0110C81581}" srcOrd="6" destOrd="0" parTransId="{9BA40C06-A728-4B9D-9A65-04D6D02043C7}" sibTransId="{84AEEACC-F39A-4C10-BF7A-4B1E5B775E6B}"/>
    <dgm:cxn modelId="{CB27B37D-C2CB-4022-8F7A-111EC6C2B22A}" srcId="{E6E00EB0-C184-4B7D-8E68-9B276127077B}" destId="{5932987F-392F-484E-8AC2-EB43D01E3E85}" srcOrd="1" destOrd="0" parTransId="{B1374562-E7DE-4486-BB96-2F4D936D650D}" sibTransId="{EF6131CB-D83D-424D-9F0D-5E211A7B9BEC}"/>
    <dgm:cxn modelId="{20921071-59E7-4DA4-A092-B168897BC912}" srcId="{E6E00EB0-C184-4B7D-8E68-9B276127077B}" destId="{B57B80A3-ECF6-4EEC-95FA-346AEAA6DB56}" srcOrd="3" destOrd="0" parTransId="{D4475EB8-B2BF-4D03-A63B-38AA942B82DE}" sibTransId="{DA7269CF-C277-4361-8A08-9B54811F69A5}"/>
    <dgm:cxn modelId="{5E5DF851-173A-4233-88B8-EE04D199F9BB}" type="presOf" srcId="{2BEDEB4B-125F-4107-9B4C-100B419682D3}" destId="{12EE9165-DB2F-4582-BF5D-150F566EF7DE}" srcOrd="0" destOrd="0" presId="urn:microsoft.com/office/officeart/2005/8/layout/venn1"/>
    <dgm:cxn modelId="{85877256-1511-402D-A7AD-250883B5EA85}" srcId="{E6E00EB0-C184-4B7D-8E68-9B276127077B}" destId="{0B2A4440-D912-4698-B307-418FAC549E98}" srcOrd="9" destOrd="0" parTransId="{D18A2BD7-CA60-496F-852D-924045E080F9}" sibTransId="{C988D87D-43BA-4B38-A730-A3FC59ABBCF3}"/>
    <dgm:cxn modelId="{99E289BF-EE73-4C10-A4F1-BC26A5A06764}" srcId="{E6E00EB0-C184-4B7D-8E68-9B276127077B}" destId="{677B857E-41B8-4EBB-A735-6EFE0742D391}" srcOrd="8" destOrd="0" parTransId="{35709DB5-571F-43DC-8ED9-66B9C7864DD5}" sibTransId="{AAF9DFD2-4F18-4AE5-9E37-1741F6D68B4C}"/>
    <dgm:cxn modelId="{9CE2E3B9-C8B1-4067-9863-0C635F7338FE}" srcId="{E6E00EB0-C184-4B7D-8E68-9B276127077B}" destId="{C5FAEA3B-29E3-4E84-AD0E-918BF9374C83}" srcOrd="7" destOrd="0" parTransId="{F3864A88-CDCB-4E4B-81D6-AE50C2DF9551}" sibTransId="{D8987F3B-2D61-44A5-A04E-351D4FCD8A4A}"/>
    <dgm:cxn modelId="{DCC91AB5-1069-4D4D-9C7F-FCEB869B26B6}" srcId="{E6E00EB0-C184-4B7D-8E68-9B276127077B}" destId="{F69386FE-E0B3-4E11-BE12-EF317945BFEB}" srcOrd="10" destOrd="0" parTransId="{9E2F1559-AC0F-4F0E-8EFA-203BF21DA7DB}" sibTransId="{F9564CB4-2E34-48DA-8CBC-94073D2B8462}"/>
    <dgm:cxn modelId="{A7C83951-6E13-45E5-8A36-5DC8716D77F2}" type="presOf" srcId="{5932987F-392F-484E-8AC2-EB43D01E3E85}" destId="{8C297B72-4BEC-4531-8B1D-05C596C1E526}" srcOrd="0" destOrd="0" presId="urn:microsoft.com/office/officeart/2005/8/layout/venn1"/>
    <dgm:cxn modelId="{E477C2DF-788B-4DB3-BF5D-477643CC8D93}" type="presOf" srcId="{B57B80A3-ECF6-4EEC-95FA-346AEAA6DB56}" destId="{FFA3227B-5F1B-4CEA-B262-4729B5407996}" srcOrd="0" destOrd="0" presId="urn:microsoft.com/office/officeart/2005/8/layout/venn1"/>
    <dgm:cxn modelId="{B3A98B51-3B4E-4530-9356-7A1C622231C9}" type="presOf" srcId="{5517A16E-4076-40A7-98A6-8C72582EFE58}" destId="{87D7F3F2-6D6A-4704-90AA-4C8314E5ACF1}" srcOrd="0" destOrd="0" presId="urn:microsoft.com/office/officeart/2005/8/layout/venn1"/>
    <dgm:cxn modelId="{8A383EE2-251F-4CC8-A2EF-6F16E7FFA5C8}" srcId="{E6E00EB0-C184-4B7D-8E68-9B276127077B}" destId="{2BEDEB4B-125F-4107-9B4C-100B419682D3}" srcOrd="5" destOrd="0" parTransId="{E467F474-356A-4EC2-9CFA-541BAFFF8E78}" sibTransId="{9C312130-A5DE-43AE-80CF-B9169BE06325}"/>
    <dgm:cxn modelId="{50AE8A5A-0A2D-4B92-AF07-61D335060B59}" type="presOf" srcId="{421F3A80-440C-47F1-807E-8C0110C81581}" destId="{582536BC-7883-4DD6-AE92-A822D358D2DF}" srcOrd="0" destOrd="0" presId="urn:microsoft.com/office/officeart/2005/8/layout/venn1"/>
    <dgm:cxn modelId="{597B43C8-E31F-4E28-950A-4BCA66E0F425}" type="presParOf" srcId="{8C88D007-6C68-4AA7-A025-EB6C505388A3}" destId="{4D8894BC-9563-44ED-978B-E48E27C3028F}" srcOrd="0" destOrd="0" presId="urn:microsoft.com/office/officeart/2005/8/layout/venn1"/>
    <dgm:cxn modelId="{89C0F309-6969-4110-A10E-F304DE18E652}" type="presParOf" srcId="{8C88D007-6C68-4AA7-A025-EB6C505388A3}" destId="{25948C62-EB5D-4665-953A-09A5D35FA2D8}" srcOrd="1" destOrd="0" presId="urn:microsoft.com/office/officeart/2005/8/layout/venn1"/>
    <dgm:cxn modelId="{1C96A34B-862F-48F3-BF73-A23411C63C16}" type="presParOf" srcId="{8C88D007-6C68-4AA7-A025-EB6C505388A3}" destId="{882685E4-2653-4CE6-A870-EA9CD6FBCAFB}" srcOrd="2" destOrd="0" presId="urn:microsoft.com/office/officeart/2005/8/layout/venn1"/>
    <dgm:cxn modelId="{2D55DBF4-6022-4CE8-B47B-558CFA34F79D}" type="presParOf" srcId="{8C88D007-6C68-4AA7-A025-EB6C505388A3}" destId="{8C297B72-4BEC-4531-8B1D-05C596C1E526}" srcOrd="3" destOrd="0" presId="urn:microsoft.com/office/officeart/2005/8/layout/venn1"/>
    <dgm:cxn modelId="{B3152A4F-C341-4F46-9C1E-90E7E72DE678}" type="presParOf" srcId="{8C88D007-6C68-4AA7-A025-EB6C505388A3}" destId="{1D0705A6-71EF-4E4D-AB0A-04B104018C1B}" srcOrd="4" destOrd="0" presId="urn:microsoft.com/office/officeart/2005/8/layout/venn1"/>
    <dgm:cxn modelId="{40E98582-168F-4AF2-9E86-DBB2D05F774C}" type="presParOf" srcId="{8C88D007-6C68-4AA7-A025-EB6C505388A3}" destId="{567D6FBE-6D36-42BB-9051-B718414527C5}" srcOrd="5" destOrd="0" presId="urn:microsoft.com/office/officeart/2005/8/layout/venn1"/>
    <dgm:cxn modelId="{634FE36B-01D7-4637-9CB0-0B025B0D13AE}" type="presParOf" srcId="{8C88D007-6C68-4AA7-A025-EB6C505388A3}" destId="{1071323D-52C3-4C5E-A6B7-86BD8B3BF111}" srcOrd="6" destOrd="0" presId="urn:microsoft.com/office/officeart/2005/8/layout/venn1"/>
    <dgm:cxn modelId="{C6D59791-43E6-459A-9066-F75211701081}" type="presParOf" srcId="{8C88D007-6C68-4AA7-A025-EB6C505388A3}" destId="{FFA3227B-5F1B-4CEA-B262-4729B5407996}" srcOrd="7" destOrd="0" presId="urn:microsoft.com/office/officeart/2005/8/layout/venn1"/>
    <dgm:cxn modelId="{CB27D8F1-4771-4593-B8BD-F42FD86EEA3A}" type="presParOf" srcId="{8C88D007-6C68-4AA7-A025-EB6C505388A3}" destId="{1718B0C2-8EE3-43FC-8F88-2981BDB33DB4}" srcOrd="8" destOrd="0" presId="urn:microsoft.com/office/officeart/2005/8/layout/venn1"/>
    <dgm:cxn modelId="{466FC8AF-0B35-4D68-A517-9FEB3AD1FAAF}" type="presParOf" srcId="{8C88D007-6C68-4AA7-A025-EB6C505388A3}" destId="{87D7F3F2-6D6A-4704-90AA-4C8314E5ACF1}" srcOrd="9" destOrd="0" presId="urn:microsoft.com/office/officeart/2005/8/layout/venn1"/>
    <dgm:cxn modelId="{E7F98EDB-7CBB-4543-AD1B-AA9F3A2F3E36}" type="presParOf" srcId="{8C88D007-6C68-4AA7-A025-EB6C505388A3}" destId="{CFF9D62C-346C-4FAC-86D1-5198B4773EF6}" srcOrd="10" destOrd="0" presId="urn:microsoft.com/office/officeart/2005/8/layout/venn1"/>
    <dgm:cxn modelId="{F3CD7414-178F-4E78-9A3F-FCF60BE4F246}" type="presParOf" srcId="{8C88D007-6C68-4AA7-A025-EB6C505388A3}" destId="{12EE9165-DB2F-4582-BF5D-150F566EF7DE}" srcOrd="11" destOrd="0" presId="urn:microsoft.com/office/officeart/2005/8/layout/venn1"/>
    <dgm:cxn modelId="{840BC163-8C47-491F-9CA6-9B37ECD7FA9D}" type="presParOf" srcId="{8C88D007-6C68-4AA7-A025-EB6C505388A3}" destId="{68CDC67C-C0CC-4CCA-BB2A-CE7456DC27F1}" srcOrd="12" destOrd="0" presId="urn:microsoft.com/office/officeart/2005/8/layout/venn1"/>
    <dgm:cxn modelId="{14E3A835-473B-40FF-B5E6-C3866AA5DBF1}" type="presParOf" srcId="{8C88D007-6C68-4AA7-A025-EB6C505388A3}" destId="{582536BC-7883-4DD6-AE92-A822D358D2DF}"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FF2E3-EF42-4D42-804E-87906E499A21}">
      <dsp:nvSpPr>
        <dsp:cNvPr id="0" name=""/>
        <dsp:cNvSpPr/>
      </dsp:nvSpPr>
      <dsp:spPr>
        <a:xfrm>
          <a:off x="0" y="254680"/>
          <a:ext cx="11400091" cy="459188"/>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b="1" kern="1200" dirty="0" smtClean="0">
              <a:latin typeface="Arial" panose="020B0604020202020204" pitchFamily="34" charset="0"/>
              <a:cs typeface="Arial" panose="020B0604020202020204" pitchFamily="34" charset="0"/>
            </a:rPr>
            <a:t>Основной вопрос исследования </a:t>
          </a:r>
          <a:r>
            <a:rPr lang="en-US" sz="2800" b="1" kern="1200" dirty="0" smtClean="0">
              <a:latin typeface="Arial" panose="020B0604020202020204" pitchFamily="34" charset="0"/>
              <a:cs typeface="Arial" panose="020B0604020202020204" pitchFamily="34" charset="0"/>
            </a:rPr>
            <a:t>PISA</a:t>
          </a:r>
          <a:endParaRPr lang="ru-RU" sz="2800" b="1" kern="1200" dirty="0">
            <a:latin typeface="Arial" panose="020B0604020202020204" pitchFamily="34" charset="0"/>
            <a:cs typeface="Arial" panose="020B0604020202020204" pitchFamily="34" charset="0"/>
          </a:endParaRPr>
        </a:p>
      </dsp:txBody>
      <dsp:txXfrm>
        <a:off x="22416" y="277096"/>
        <a:ext cx="11355259" cy="414356"/>
      </dsp:txXfrm>
    </dsp:sp>
    <dsp:sp modelId="{9DA24BEF-93A6-41C7-8A0C-52310B7EB935}">
      <dsp:nvSpPr>
        <dsp:cNvPr id="0" name=""/>
        <dsp:cNvSpPr/>
      </dsp:nvSpPr>
      <dsp:spPr>
        <a:xfrm>
          <a:off x="0" y="713868"/>
          <a:ext cx="11400091"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latin typeface="Arial" panose="020B0604020202020204" pitchFamily="34" charset="0"/>
              <a:cs typeface="Arial" panose="020B0604020202020204" pitchFamily="34" charset="0"/>
            </a:rPr>
            <a:t>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a:t>
          </a:r>
          <a:endParaRPr lang="ru-RU" sz="2000" kern="1200" dirty="0">
            <a:latin typeface="Arial" panose="020B0604020202020204" pitchFamily="34" charset="0"/>
            <a:cs typeface="Arial" panose="020B0604020202020204" pitchFamily="34" charset="0"/>
          </a:endParaRPr>
        </a:p>
      </dsp:txBody>
      <dsp:txXfrm>
        <a:off x="0" y="713868"/>
        <a:ext cx="11400091" cy="1391040"/>
      </dsp:txXfrm>
    </dsp:sp>
    <dsp:sp modelId="{F697B56D-A374-4BE2-B065-71204C1D138F}">
      <dsp:nvSpPr>
        <dsp:cNvPr id="0" name=""/>
        <dsp:cNvSpPr/>
      </dsp:nvSpPr>
      <dsp:spPr>
        <a:xfrm>
          <a:off x="0" y="2216085"/>
          <a:ext cx="11400091" cy="870644"/>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b="1" kern="1200" dirty="0" smtClean="0">
              <a:solidFill>
                <a:schemeClr val="tx1"/>
              </a:solidFill>
              <a:latin typeface="Arial" panose="020B0604020202020204" pitchFamily="34" charset="0"/>
              <a:cs typeface="Arial" panose="020B0604020202020204" pitchFamily="34" charset="0"/>
            </a:rPr>
            <a:t>Анализ результатов </a:t>
          </a:r>
          <a:r>
            <a:rPr lang="en-US" sz="2800" b="1" kern="1200" dirty="0" smtClean="0">
              <a:solidFill>
                <a:schemeClr val="tx1"/>
              </a:solidFill>
              <a:latin typeface="Arial" panose="020B0604020202020204" pitchFamily="34" charset="0"/>
              <a:cs typeface="Arial" panose="020B0604020202020204" pitchFamily="34" charset="0"/>
            </a:rPr>
            <a:t>PISA</a:t>
          </a:r>
          <a:r>
            <a:rPr lang="ru-RU" sz="2800" b="1" kern="1200" dirty="0" smtClean="0">
              <a:solidFill>
                <a:schemeClr val="tx1"/>
              </a:solidFill>
              <a:latin typeface="Arial" panose="020B0604020202020204" pitchFamily="34" charset="0"/>
              <a:cs typeface="Arial" panose="020B0604020202020204" pitchFamily="34" charset="0"/>
            </a:rPr>
            <a:t> помог уточнить природу явления</a:t>
          </a:r>
          <a:endParaRPr lang="ru-RU" sz="2800" b="1" kern="1200" dirty="0">
            <a:solidFill>
              <a:schemeClr val="tx1"/>
            </a:solidFill>
            <a:latin typeface="Arial" panose="020B0604020202020204" pitchFamily="34" charset="0"/>
            <a:cs typeface="Arial" panose="020B0604020202020204" pitchFamily="34" charset="0"/>
          </a:endParaRPr>
        </a:p>
      </dsp:txBody>
      <dsp:txXfrm>
        <a:off x="42501" y="2258586"/>
        <a:ext cx="11315089" cy="785642"/>
      </dsp:txXfrm>
    </dsp:sp>
    <dsp:sp modelId="{AD5F6E30-F3B5-4369-BEF9-33075471E37E}">
      <dsp:nvSpPr>
        <dsp:cNvPr id="0" name=""/>
        <dsp:cNvSpPr/>
      </dsp:nvSpPr>
      <dsp:spPr>
        <a:xfrm>
          <a:off x="0" y="3047318"/>
          <a:ext cx="11400091"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b="0" kern="1200" dirty="0" smtClean="0">
              <a:latin typeface="Arial" panose="020B0604020202020204" pitchFamily="34" charset="0"/>
              <a:cs typeface="Arial" panose="020B0604020202020204" pitchFamily="34" charset="0"/>
            </a:rPr>
            <a:t>Учёт эффекта «</a:t>
          </a:r>
          <a:r>
            <a:rPr lang="ru-RU" sz="2000" b="0" kern="1200" dirty="0" err="1" smtClean="0">
              <a:latin typeface="Arial" panose="020B0604020202020204" pitchFamily="34" charset="0"/>
              <a:cs typeface="Arial" panose="020B0604020202020204" pitchFamily="34" charset="0"/>
            </a:rPr>
            <a:t>ситуационности</a:t>
          </a:r>
          <a:r>
            <a:rPr lang="ru-RU" sz="2000" b="0" kern="1200" dirty="0" smtClean="0">
              <a:latin typeface="Arial" panose="020B0604020202020204" pitchFamily="34" charset="0"/>
              <a:cs typeface="Arial" panose="020B0604020202020204" pitchFamily="34" charset="0"/>
            </a:rPr>
            <a:t> знаний» требует включения в учебный процесс заданий, сформулированных во </a:t>
          </a:r>
          <a:r>
            <a:rPr lang="ru-RU" sz="2000" b="0" kern="1200" dirty="0" err="1" smtClean="0">
              <a:latin typeface="Arial" panose="020B0604020202020204" pitchFamily="34" charset="0"/>
              <a:cs typeface="Arial" panose="020B0604020202020204" pitchFamily="34" charset="0"/>
            </a:rPr>
            <a:t>внеучебном</a:t>
          </a:r>
          <a:r>
            <a:rPr lang="ru-RU" sz="2000" b="0" kern="1200" dirty="0" smtClean="0">
              <a:latin typeface="Arial" panose="020B0604020202020204" pitchFamily="34" charset="0"/>
              <a:cs typeface="Arial" panose="020B0604020202020204" pitchFamily="34" charset="0"/>
            </a:rPr>
            <a:t> контексте, без указания (явного или неявного) на способ действий </a:t>
          </a:r>
          <a:endParaRPr lang="ru-RU" sz="2000" b="0" kern="1200" dirty="0">
            <a:latin typeface="Arial" panose="020B0604020202020204" pitchFamily="34" charset="0"/>
            <a:cs typeface="Arial" panose="020B0604020202020204" pitchFamily="34" charset="0"/>
          </a:endParaRPr>
        </a:p>
      </dsp:txBody>
      <dsp:txXfrm>
        <a:off x="0" y="3047318"/>
        <a:ext cx="11400091" cy="1059840"/>
      </dsp:txXfrm>
    </dsp:sp>
    <dsp:sp modelId="{B1C50202-DC43-455F-BDE6-7459BBEC7829}">
      <dsp:nvSpPr>
        <dsp:cNvPr id="0" name=""/>
        <dsp:cNvSpPr/>
      </dsp:nvSpPr>
      <dsp:spPr>
        <a:xfrm>
          <a:off x="0" y="4019517"/>
          <a:ext cx="11400091" cy="882625"/>
        </a:xfrm>
        <a:prstGeom prst="roundRect">
          <a:avLst/>
        </a:prstGeom>
        <a:solidFill>
          <a:schemeClr val="bg2">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b="1" kern="1200" dirty="0" smtClean="0">
              <a:solidFill>
                <a:schemeClr val="tx1"/>
              </a:solidFill>
              <a:latin typeface="Arial" panose="020B0604020202020204" pitchFamily="34" charset="0"/>
              <a:cs typeface="Arial" panose="020B0604020202020204" pitchFamily="34" charset="0"/>
            </a:rPr>
            <a:t>Российские учащиеся в исследовании </a:t>
          </a:r>
          <a:r>
            <a:rPr lang="en-US" sz="2800" b="1" kern="1200" dirty="0" smtClean="0">
              <a:solidFill>
                <a:schemeClr val="tx1"/>
              </a:solidFill>
              <a:latin typeface="Arial" panose="020B0604020202020204" pitchFamily="34" charset="0"/>
              <a:cs typeface="Arial" panose="020B0604020202020204" pitchFamily="34" charset="0"/>
            </a:rPr>
            <a:t>PISA</a:t>
          </a:r>
          <a:r>
            <a:rPr lang="ru-RU" sz="2800" b="1" kern="1200" dirty="0" smtClean="0">
              <a:solidFill>
                <a:schemeClr val="tx1"/>
              </a:solidFill>
              <a:latin typeface="Arial" panose="020B0604020202020204" pitchFamily="34" charset="0"/>
              <a:cs typeface="Arial" panose="020B0604020202020204" pitchFamily="34" charset="0"/>
            </a:rPr>
            <a:t> показывают низкие результаты</a:t>
          </a:r>
          <a:endParaRPr lang="ru-RU" sz="2800" b="1" kern="1200" dirty="0">
            <a:solidFill>
              <a:schemeClr val="tx1"/>
            </a:solidFill>
            <a:latin typeface="Arial" panose="020B0604020202020204" pitchFamily="34" charset="0"/>
            <a:cs typeface="Arial" panose="020B0604020202020204" pitchFamily="34" charset="0"/>
          </a:endParaRPr>
        </a:p>
      </dsp:txBody>
      <dsp:txXfrm>
        <a:off x="43086" y="4062603"/>
        <a:ext cx="11313919" cy="796453"/>
      </dsp:txXfrm>
    </dsp:sp>
    <dsp:sp modelId="{DF8BB3F5-7D73-4AE7-A94A-F859AB21D82E}">
      <dsp:nvSpPr>
        <dsp:cNvPr id="0" name=""/>
        <dsp:cNvSpPr/>
      </dsp:nvSpPr>
      <dsp:spPr>
        <a:xfrm>
          <a:off x="0" y="4918019"/>
          <a:ext cx="11400091" cy="69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b="0" kern="1200" dirty="0" smtClean="0">
              <a:latin typeface="Arial" panose="020B0604020202020204" pitchFamily="34" charset="0"/>
              <a:cs typeface="Arial" panose="020B0604020202020204" pitchFamily="34" charset="0"/>
            </a:rPr>
            <a:t>Поставлена задача попасть в ТОП-10 стран по качеству общего образования</a:t>
          </a:r>
          <a:endParaRPr lang="ru-RU" sz="2000" b="1" kern="1200" dirty="0">
            <a:latin typeface="Arial" panose="020B0604020202020204" pitchFamily="34" charset="0"/>
            <a:cs typeface="Arial" panose="020B0604020202020204" pitchFamily="34" charset="0"/>
          </a:endParaRPr>
        </a:p>
      </dsp:txBody>
      <dsp:txXfrm>
        <a:off x="0" y="4918019"/>
        <a:ext cx="11400091" cy="6948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0D05A-E34C-4E7A-8163-9BD61263B7C3}">
      <dsp:nvSpPr>
        <dsp:cNvPr id="0" name=""/>
        <dsp:cNvSpPr/>
      </dsp:nvSpPr>
      <dsp:spPr>
        <a:xfrm>
          <a:off x="1296" y="189"/>
          <a:ext cx="8016981" cy="1181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a:t>Глобальная компетентность</a:t>
          </a:r>
        </a:p>
      </dsp:txBody>
      <dsp:txXfrm>
        <a:off x="35886" y="34779"/>
        <a:ext cx="7947801" cy="1111824"/>
      </dsp:txXfrm>
    </dsp:sp>
    <dsp:sp modelId="{16FA14D6-AD7D-4558-BF88-730DBDF8BEAB}">
      <dsp:nvSpPr>
        <dsp:cNvPr id="0" name=""/>
        <dsp:cNvSpPr/>
      </dsp:nvSpPr>
      <dsp:spPr>
        <a:xfrm>
          <a:off x="1296" y="1320001"/>
          <a:ext cx="1885461" cy="11810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a:t>Знания</a:t>
          </a:r>
        </a:p>
      </dsp:txBody>
      <dsp:txXfrm>
        <a:off x="35886" y="1354591"/>
        <a:ext cx="1816281" cy="1111824"/>
      </dsp:txXfrm>
    </dsp:sp>
    <dsp:sp modelId="{40DA41CE-B7F5-479F-829D-24054D6A7955}">
      <dsp:nvSpPr>
        <dsp:cNvPr id="0" name=""/>
        <dsp:cNvSpPr/>
      </dsp:nvSpPr>
      <dsp:spPr>
        <a:xfrm>
          <a:off x="1296" y="2639813"/>
          <a:ext cx="1885461" cy="11810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Оцениваются когнитивным тестом</a:t>
          </a:r>
        </a:p>
      </dsp:txBody>
      <dsp:txXfrm>
        <a:off x="35886" y="2674403"/>
        <a:ext cx="1816281" cy="1111824"/>
      </dsp:txXfrm>
    </dsp:sp>
    <dsp:sp modelId="{5FA6B13C-7411-43E3-ABA7-A0DF86E95A89}">
      <dsp:nvSpPr>
        <dsp:cNvPr id="0" name=""/>
        <dsp:cNvSpPr/>
      </dsp:nvSpPr>
      <dsp:spPr>
        <a:xfrm>
          <a:off x="2045136" y="1320001"/>
          <a:ext cx="1885461" cy="11810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a:t>Когнитивные умения</a:t>
          </a:r>
        </a:p>
      </dsp:txBody>
      <dsp:txXfrm>
        <a:off x="2079726" y="1354591"/>
        <a:ext cx="1816281" cy="1111824"/>
      </dsp:txXfrm>
    </dsp:sp>
    <dsp:sp modelId="{F0A0BF1B-EA59-4B6B-BAC9-79773BF09126}">
      <dsp:nvSpPr>
        <dsp:cNvPr id="0" name=""/>
        <dsp:cNvSpPr/>
      </dsp:nvSpPr>
      <dsp:spPr>
        <a:xfrm>
          <a:off x="2045136" y="2639813"/>
          <a:ext cx="1885461" cy="11810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a:t>Оцениваются когнитивным тестом</a:t>
          </a:r>
        </a:p>
      </dsp:txBody>
      <dsp:txXfrm>
        <a:off x="2079726" y="2674403"/>
        <a:ext cx="1816281" cy="1111824"/>
      </dsp:txXfrm>
    </dsp:sp>
    <dsp:sp modelId="{8BD17B6C-FE62-4328-AFC2-D918C3AFA257}">
      <dsp:nvSpPr>
        <dsp:cNvPr id="0" name=""/>
        <dsp:cNvSpPr/>
      </dsp:nvSpPr>
      <dsp:spPr>
        <a:xfrm>
          <a:off x="4088976" y="1320001"/>
          <a:ext cx="1885461" cy="11810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a:t>Отношения</a:t>
          </a:r>
        </a:p>
      </dsp:txBody>
      <dsp:txXfrm>
        <a:off x="4123566" y="1354591"/>
        <a:ext cx="1816281" cy="1111824"/>
      </dsp:txXfrm>
    </dsp:sp>
    <dsp:sp modelId="{960DA52D-769A-43F7-9479-629A671F9D77}">
      <dsp:nvSpPr>
        <dsp:cNvPr id="0" name=""/>
        <dsp:cNvSpPr/>
      </dsp:nvSpPr>
      <dsp:spPr>
        <a:xfrm>
          <a:off x="4088976" y="2639813"/>
          <a:ext cx="1885461" cy="11810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a:t>Оцениваются анкетой</a:t>
          </a:r>
        </a:p>
      </dsp:txBody>
      <dsp:txXfrm>
        <a:off x="4123566" y="2674403"/>
        <a:ext cx="1816281" cy="1111824"/>
      </dsp:txXfrm>
    </dsp:sp>
    <dsp:sp modelId="{D5D79EE7-E951-45AD-AD21-C1C8B68BCF5A}">
      <dsp:nvSpPr>
        <dsp:cNvPr id="0" name=""/>
        <dsp:cNvSpPr/>
      </dsp:nvSpPr>
      <dsp:spPr>
        <a:xfrm>
          <a:off x="6132816" y="1320001"/>
          <a:ext cx="1885461" cy="11810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a:t>Ценности</a:t>
          </a:r>
        </a:p>
      </dsp:txBody>
      <dsp:txXfrm>
        <a:off x="6167406" y="1354591"/>
        <a:ext cx="1816281" cy="1111824"/>
      </dsp:txXfrm>
    </dsp:sp>
    <dsp:sp modelId="{07DA6A73-AD48-4070-B0F2-54BA6C3A561B}">
      <dsp:nvSpPr>
        <dsp:cNvPr id="0" name=""/>
        <dsp:cNvSpPr/>
      </dsp:nvSpPr>
      <dsp:spPr>
        <a:xfrm>
          <a:off x="6132816" y="2639813"/>
          <a:ext cx="1885461" cy="11810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a:t>Вне оценивания</a:t>
          </a:r>
        </a:p>
      </dsp:txBody>
      <dsp:txXfrm>
        <a:off x="6167406" y="2674403"/>
        <a:ext cx="1816281" cy="11118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23972-1300-447D-9D63-391FE5B7DC81}">
      <dsp:nvSpPr>
        <dsp:cNvPr id="0" name=""/>
        <dsp:cNvSpPr/>
      </dsp:nvSpPr>
      <dsp:spPr>
        <a:xfrm>
          <a:off x="739294" y="187545"/>
          <a:ext cx="2202064" cy="13212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a:t>Целостность и непрерывность процесса с 5-го по 9-й классы основной школы</a:t>
          </a:r>
        </a:p>
      </dsp:txBody>
      <dsp:txXfrm>
        <a:off x="739294" y="187545"/>
        <a:ext cx="2202064" cy="1321238"/>
      </dsp:txXfrm>
    </dsp:sp>
    <dsp:sp modelId="{CF559A5B-00C3-4DE8-B362-7AB80357CBE8}">
      <dsp:nvSpPr>
        <dsp:cNvPr id="0" name=""/>
        <dsp:cNvSpPr/>
      </dsp:nvSpPr>
      <dsp:spPr>
        <a:xfrm>
          <a:off x="3161565" y="187545"/>
          <a:ext cx="2202064" cy="13212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a:t>Движение к общим целям и их дифференциация на каждом этапе</a:t>
          </a:r>
        </a:p>
      </dsp:txBody>
      <dsp:txXfrm>
        <a:off x="3161565" y="187545"/>
        <a:ext cx="2202064" cy="1321238"/>
      </dsp:txXfrm>
    </dsp:sp>
    <dsp:sp modelId="{284AA289-5743-441E-ABA5-8A5BED4D1CAD}">
      <dsp:nvSpPr>
        <dsp:cNvPr id="0" name=""/>
        <dsp:cNvSpPr/>
      </dsp:nvSpPr>
      <dsp:spPr>
        <a:xfrm>
          <a:off x="5583836" y="187545"/>
          <a:ext cx="2202064" cy="132123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a:t>Сочетание образовательных и воспитательных целей и задач</a:t>
          </a:r>
        </a:p>
      </dsp:txBody>
      <dsp:txXfrm>
        <a:off x="5583836" y="187545"/>
        <a:ext cx="2202064" cy="1321238"/>
      </dsp:txXfrm>
    </dsp:sp>
    <dsp:sp modelId="{252AD288-39BF-4658-8D55-622792C6039A}">
      <dsp:nvSpPr>
        <dsp:cNvPr id="0" name=""/>
        <dsp:cNvSpPr/>
      </dsp:nvSpPr>
      <dsp:spPr>
        <a:xfrm>
          <a:off x="247375" y="1916533"/>
          <a:ext cx="2202064" cy="13212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err="1"/>
            <a:t>Учет</a:t>
          </a:r>
          <a:r>
            <a:rPr lang="ru-RU" sz="1200" kern="1200" dirty="0"/>
            <a:t> требований преемственности  и последовательного усложнения содержания</a:t>
          </a:r>
        </a:p>
      </dsp:txBody>
      <dsp:txXfrm>
        <a:off x="247375" y="1916533"/>
        <a:ext cx="2202064" cy="1321238"/>
      </dsp:txXfrm>
    </dsp:sp>
    <dsp:sp modelId="{C679B9C1-77CE-4898-A5A0-B840DCC25AFD}">
      <dsp:nvSpPr>
        <dsp:cNvPr id="0" name=""/>
        <dsp:cNvSpPr/>
      </dsp:nvSpPr>
      <dsp:spPr>
        <a:xfrm>
          <a:off x="2669646" y="1739104"/>
          <a:ext cx="3185903" cy="167609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a:t>Отбор «</a:t>
          </a:r>
          <a:r>
            <a:rPr lang="ru-RU" sz="1200" kern="1200" dirty="0" err="1"/>
            <a:t>знаниевого</a:t>
          </a:r>
          <a:r>
            <a:rPr lang="ru-RU" sz="1200" kern="1200" dirty="0"/>
            <a:t>» содержания с </a:t>
          </a:r>
          <a:r>
            <a:rPr lang="ru-RU" sz="1200" kern="1200" dirty="0" err="1"/>
            <a:t>учетом</a:t>
          </a:r>
          <a:r>
            <a:rPr lang="ru-RU" sz="1200" kern="1200" dirty="0"/>
            <a:t> возрастных особенностей школьников, накопленных ими контекстных знаний, а также «чувствительных» для российского общества вопросов</a:t>
          </a:r>
        </a:p>
      </dsp:txBody>
      <dsp:txXfrm>
        <a:off x="2669646" y="1739104"/>
        <a:ext cx="3185903" cy="1676097"/>
      </dsp:txXfrm>
    </dsp:sp>
    <dsp:sp modelId="{E1CA638F-FA3E-4E8E-8C34-56E40EF304A9}">
      <dsp:nvSpPr>
        <dsp:cNvPr id="0" name=""/>
        <dsp:cNvSpPr/>
      </dsp:nvSpPr>
      <dsp:spPr>
        <a:xfrm>
          <a:off x="6075756" y="1728990"/>
          <a:ext cx="2202064" cy="16963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a:t>Направленность на достижение метапредметных образовательных результатов</a:t>
          </a:r>
        </a:p>
      </dsp:txBody>
      <dsp:txXfrm>
        <a:off x="6075756" y="1728990"/>
        <a:ext cx="2202064" cy="1696325"/>
      </dsp:txXfrm>
    </dsp:sp>
    <dsp:sp modelId="{59A6B89B-75EC-4D86-A562-80D42CCBB4CB}">
      <dsp:nvSpPr>
        <dsp:cNvPr id="0" name=""/>
        <dsp:cNvSpPr/>
      </dsp:nvSpPr>
      <dsp:spPr>
        <a:xfrm>
          <a:off x="3161565" y="3645522"/>
          <a:ext cx="2202064" cy="17335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a:t>Необходимость междисциплинарной интеграции учителей</a:t>
          </a:r>
        </a:p>
      </dsp:txBody>
      <dsp:txXfrm>
        <a:off x="3161565" y="3645522"/>
        <a:ext cx="2202064" cy="17335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E7480-629D-4EA4-916B-491337D392FC}">
      <dsp:nvSpPr>
        <dsp:cNvPr id="0" name=""/>
        <dsp:cNvSpPr/>
      </dsp:nvSpPr>
      <dsp:spPr>
        <a:xfrm>
          <a:off x="1008646" y="154762"/>
          <a:ext cx="2615253" cy="2320421"/>
        </a:xfrm>
        <a:prstGeom prst="pie">
          <a:avLst>
            <a:gd name="adj1" fmla="val 16200000"/>
            <a:gd name="adj2" fmla="val 1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dirty="0" err="1" smtClean="0">
              <a:solidFill>
                <a:schemeClr val="bg1"/>
              </a:solidFill>
            </a:rPr>
            <a:t>Выдвиже-ние</a:t>
          </a:r>
          <a:r>
            <a:rPr lang="ru-RU" sz="1300" kern="1200" dirty="0" smtClean="0">
              <a:solidFill>
                <a:schemeClr val="bg1"/>
              </a:solidFill>
            </a:rPr>
            <a:t> </a:t>
          </a:r>
          <a:r>
            <a:rPr lang="ru-RU" sz="1300" kern="1200" dirty="0" err="1" smtClean="0">
              <a:solidFill>
                <a:schemeClr val="bg1"/>
              </a:solidFill>
            </a:rPr>
            <a:t>креа-тивных</a:t>
          </a:r>
          <a:r>
            <a:rPr lang="ru-RU" sz="1300" kern="1200" dirty="0" smtClean="0">
              <a:solidFill>
                <a:schemeClr val="bg1"/>
              </a:solidFill>
            </a:rPr>
            <a:t> </a:t>
          </a:r>
          <a:r>
            <a:rPr lang="ru-RU" sz="1300" kern="1200" dirty="0">
              <a:solidFill>
                <a:schemeClr val="bg1"/>
              </a:solidFill>
            </a:rPr>
            <a:t>идей</a:t>
          </a:r>
        </a:p>
      </dsp:txBody>
      <dsp:txXfrm>
        <a:off x="2386947" y="646470"/>
        <a:ext cx="934019" cy="690601"/>
      </dsp:txXfrm>
    </dsp:sp>
    <dsp:sp modelId="{612E1D1D-80DF-434F-9B53-4AF0D177CE22}">
      <dsp:nvSpPr>
        <dsp:cNvPr id="0" name=""/>
        <dsp:cNvSpPr/>
      </dsp:nvSpPr>
      <dsp:spPr>
        <a:xfrm>
          <a:off x="863619" y="134689"/>
          <a:ext cx="2809728" cy="2526311"/>
        </a:xfrm>
        <a:prstGeom prst="pie">
          <a:avLst>
            <a:gd name="adj1" fmla="val 1800000"/>
            <a:gd name="adj2" fmla="val 90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dirty="0">
              <a:solidFill>
                <a:schemeClr val="bg1"/>
              </a:solidFill>
            </a:rPr>
            <a:t>Уточнение и совершенствование идей</a:t>
          </a:r>
        </a:p>
      </dsp:txBody>
      <dsp:txXfrm>
        <a:off x="1532602" y="1773784"/>
        <a:ext cx="1505211" cy="661653"/>
      </dsp:txXfrm>
    </dsp:sp>
    <dsp:sp modelId="{87A1A72C-3AB1-47C0-90D5-398E6760E241}">
      <dsp:nvSpPr>
        <dsp:cNvPr id="0" name=""/>
        <dsp:cNvSpPr/>
      </dsp:nvSpPr>
      <dsp:spPr>
        <a:xfrm>
          <a:off x="895849" y="101404"/>
          <a:ext cx="2649688" cy="2427137"/>
        </a:xfrm>
        <a:prstGeom prst="pie">
          <a:avLst>
            <a:gd name="adj1" fmla="val 9000000"/>
            <a:gd name="adj2" fmla="val 162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dirty="0" err="1" smtClean="0">
              <a:solidFill>
                <a:schemeClr val="bg1"/>
              </a:solidFill>
            </a:rPr>
            <a:t>Выдвиже</a:t>
          </a:r>
          <a:r>
            <a:rPr lang="en-US" sz="1300" kern="1200" dirty="0" smtClean="0">
              <a:solidFill>
                <a:schemeClr val="bg1"/>
              </a:solidFill>
            </a:rPr>
            <a:t>-</a:t>
          </a:r>
          <a:r>
            <a:rPr lang="ru-RU" sz="1300" kern="1200" dirty="0" err="1" smtClean="0">
              <a:solidFill>
                <a:schemeClr val="bg1"/>
              </a:solidFill>
            </a:rPr>
            <a:t>ние</a:t>
          </a:r>
          <a:r>
            <a:rPr lang="ru-RU" sz="1300" kern="1200" dirty="0" smtClean="0">
              <a:solidFill>
                <a:schemeClr val="bg1"/>
              </a:solidFill>
            </a:rPr>
            <a:t> разно</a:t>
          </a:r>
          <a:r>
            <a:rPr lang="en-US" sz="1300" kern="1200" dirty="0" smtClean="0">
              <a:solidFill>
                <a:schemeClr val="bg1"/>
              </a:solidFill>
            </a:rPr>
            <a:t>-</a:t>
          </a:r>
          <a:r>
            <a:rPr lang="ru-RU" sz="1300" kern="1200" dirty="0" smtClean="0">
              <a:solidFill>
                <a:schemeClr val="bg1"/>
              </a:solidFill>
            </a:rPr>
            <a:t>образных </a:t>
          </a:r>
          <a:r>
            <a:rPr lang="ru-RU" sz="1300" kern="1200" dirty="0">
              <a:solidFill>
                <a:schemeClr val="bg1"/>
              </a:solidFill>
            </a:rPr>
            <a:t>идей</a:t>
          </a:r>
        </a:p>
      </dsp:txBody>
      <dsp:txXfrm>
        <a:off x="1202771" y="615726"/>
        <a:ext cx="946317" cy="722362"/>
      </dsp:txXfrm>
    </dsp:sp>
    <dsp:sp modelId="{47505B7A-D6FC-401B-9D8D-AC22B2D65A95}">
      <dsp:nvSpPr>
        <dsp:cNvPr id="0" name=""/>
        <dsp:cNvSpPr/>
      </dsp:nvSpPr>
      <dsp:spPr>
        <a:xfrm>
          <a:off x="1122867" y="9161"/>
          <a:ext cx="2607711" cy="2607711"/>
        </a:xfrm>
        <a:prstGeom prst="circularArrow">
          <a:avLst>
            <a:gd name="adj1" fmla="val 5085"/>
            <a:gd name="adj2" fmla="val 327528"/>
            <a:gd name="adj3" fmla="val 1472472"/>
            <a:gd name="adj4" fmla="val 16199432"/>
            <a:gd name="adj5" fmla="val 5932"/>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58F4398-F0A8-402E-AD9E-BDDFB41A2E01}">
      <dsp:nvSpPr>
        <dsp:cNvPr id="0" name=""/>
        <dsp:cNvSpPr/>
      </dsp:nvSpPr>
      <dsp:spPr>
        <a:xfrm>
          <a:off x="767165" y="144910"/>
          <a:ext cx="2913960" cy="2607711"/>
        </a:xfrm>
        <a:prstGeom prst="circularArrow">
          <a:avLst>
            <a:gd name="adj1" fmla="val 5085"/>
            <a:gd name="adj2" fmla="val 327528"/>
            <a:gd name="adj3" fmla="val 8671970"/>
            <a:gd name="adj4" fmla="val 1800502"/>
            <a:gd name="adj5" fmla="val 5932"/>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768C90D-36A6-4192-9F30-D06859163ACC}">
      <dsp:nvSpPr>
        <dsp:cNvPr id="0" name=""/>
        <dsp:cNvSpPr/>
      </dsp:nvSpPr>
      <dsp:spPr>
        <a:xfrm>
          <a:off x="821417" y="9052"/>
          <a:ext cx="2607711" cy="2607711"/>
        </a:xfrm>
        <a:prstGeom prst="circularArrow">
          <a:avLst>
            <a:gd name="adj1" fmla="val 5085"/>
            <a:gd name="adj2" fmla="val 327528"/>
            <a:gd name="adj3" fmla="val 15873039"/>
            <a:gd name="adj4" fmla="val 9000000"/>
            <a:gd name="adj5" fmla="val 5932"/>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E7480-629D-4EA4-916B-491337D392FC}">
      <dsp:nvSpPr>
        <dsp:cNvPr id="0" name=""/>
        <dsp:cNvSpPr/>
      </dsp:nvSpPr>
      <dsp:spPr>
        <a:xfrm>
          <a:off x="536074" y="135315"/>
          <a:ext cx="2583979" cy="2499941"/>
        </a:xfrm>
        <a:prstGeom prst="pie">
          <a:avLst>
            <a:gd name="adj1" fmla="val 16200000"/>
            <a:gd name="adj2" fmla="val 54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dirty="0">
              <a:solidFill>
                <a:schemeClr val="bg1"/>
              </a:solidFill>
            </a:rPr>
            <a:t>Отбор креативных идей</a:t>
          </a:r>
        </a:p>
      </dsp:txBody>
      <dsp:txXfrm>
        <a:off x="1948034" y="790061"/>
        <a:ext cx="922849" cy="1190448"/>
      </dsp:txXfrm>
    </dsp:sp>
    <dsp:sp modelId="{612E1D1D-80DF-434F-9B53-4AF0D177CE22}">
      <dsp:nvSpPr>
        <dsp:cNvPr id="0" name=""/>
        <dsp:cNvSpPr/>
      </dsp:nvSpPr>
      <dsp:spPr>
        <a:xfrm>
          <a:off x="578572" y="196674"/>
          <a:ext cx="2327280" cy="2327280"/>
        </a:xfrm>
        <a:prstGeom prst="pie">
          <a:avLst>
            <a:gd name="adj1" fmla="val 54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dirty="0">
              <a:solidFill>
                <a:schemeClr val="bg1"/>
              </a:solidFill>
            </a:rPr>
            <a:t>Оценка сильных и слабых сторон идей</a:t>
          </a:r>
        </a:p>
      </dsp:txBody>
      <dsp:txXfrm>
        <a:off x="802988" y="806199"/>
        <a:ext cx="831171" cy="1108228"/>
      </dsp:txXfrm>
    </dsp:sp>
    <dsp:sp modelId="{C8E28254-6286-4F07-9103-881DD264C459}">
      <dsp:nvSpPr>
        <dsp:cNvPr id="0" name=""/>
        <dsp:cNvSpPr/>
      </dsp:nvSpPr>
      <dsp:spPr>
        <a:xfrm>
          <a:off x="429025" y="-10421"/>
          <a:ext cx="2794105" cy="2788743"/>
        </a:xfrm>
        <a:prstGeom prst="circularArrow">
          <a:avLst>
            <a:gd name="adj1" fmla="val 5085"/>
            <a:gd name="adj2" fmla="val 327528"/>
            <a:gd name="adj3" fmla="val 5072472"/>
            <a:gd name="adj4" fmla="val 162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985E411-20C8-4B52-87D4-285F9013DAAE}">
      <dsp:nvSpPr>
        <dsp:cNvPr id="0" name=""/>
        <dsp:cNvSpPr/>
      </dsp:nvSpPr>
      <dsp:spPr>
        <a:xfrm>
          <a:off x="400162" y="-10309"/>
          <a:ext cx="2684100" cy="2741247"/>
        </a:xfrm>
        <a:prstGeom prst="circularArrow">
          <a:avLst>
            <a:gd name="adj1" fmla="val 5085"/>
            <a:gd name="adj2" fmla="val 327528"/>
            <a:gd name="adj3" fmla="val 15872472"/>
            <a:gd name="adj4" fmla="val 54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9B290-E830-4C45-9703-32756887FA7E}">
      <dsp:nvSpPr>
        <dsp:cNvPr id="0" name=""/>
        <dsp:cNvSpPr/>
      </dsp:nvSpPr>
      <dsp:spPr>
        <a:xfrm rot="5400000">
          <a:off x="2645602" y="1155867"/>
          <a:ext cx="1351217" cy="147545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C0A104-DE74-402C-8921-B4AB2F81DAC7}">
      <dsp:nvSpPr>
        <dsp:cNvPr id="0" name=""/>
        <dsp:cNvSpPr/>
      </dsp:nvSpPr>
      <dsp:spPr>
        <a:xfrm>
          <a:off x="2163763" y="131960"/>
          <a:ext cx="1692602" cy="11847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Разработка материалов</a:t>
          </a:r>
          <a:endParaRPr lang="ru-RU" sz="1900" kern="1200" dirty="0"/>
        </a:p>
      </dsp:txBody>
      <dsp:txXfrm>
        <a:off x="2163763" y="131960"/>
        <a:ext cx="1692602" cy="1184766"/>
      </dsp:txXfrm>
    </dsp:sp>
    <dsp:sp modelId="{A4FD2870-34F1-4006-A29B-E62667B6BC57}">
      <dsp:nvSpPr>
        <dsp:cNvPr id="0" name=""/>
        <dsp:cNvSpPr/>
      </dsp:nvSpPr>
      <dsp:spPr>
        <a:xfrm>
          <a:off x="3841971" y="120421"/>
          <a:ext cx="3993289" cy="95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Период реализации: 2019-2020 </a:t>
          </a:r>
          <a:r>
            <a:rPr lang="ru-RU" sz="1500" kern="1200" dirty="0" err="1" smtClean="0"/>
            <a:t>гг</a:t>
          </a:r>
          <a:r>
            <a:rPr lang="en-US" sz="1500" kern="1200" dirty="0" smtClean="0"/>
            <a:t>.</a:t>
          </a:r>
          <a:endParaRPr lang="ru-RU" sz="1500" kern="1200" dirty="0"/>
        </a:p>
      </dsp:txBody>
      <dsp:txXfrm>
        <a:off x="3841971" y="120421"/>
        <a:ext cx="3993289" cy="957580"/>
      </dsp:txXfrm>
    </dsp:sp>
    <dsp:sp modelId="{7DCE16D0-926E-43D4-9AC7-66A8AB97D1BA}">
      <dsp:nvSpPr>
        <dsp:cNvPr id="0" name=""/>
        <dsp:cNvSpPr/>
      </dsp:nvSpPr>
      <dsp:spPr>
        <a:xfrm rot="5400000">
          <a:off x="4787781" y="2543713"/>
          <a:ext cx="1247614" cy="16623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360CB4-EE38-410A-96EB-4D359074A100}">
      <dsp:nvSpPr>
        <dsp:cNvPr id="0" name=""/>
        <dsp:cNvSpPr/>
      </dsp:nvSpPr>
      <dsp:spPr>
        <a:xfrm>
          <a:off x="4241389" y="1525161"/>
          <a:ext cx="1692602" cy="11847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Апробация</a:t>
          </a:r>
          <a:endParaRPr lang="ru-RU" sz="1900" kern="1200" dirty="0"/>
        </a:p>
      </dsp:txBody>
      <dsp:txXfrm>
        <a:off x="4241389" y="1525161"/>
        <a:ext cx="1692602" cy="1184766"/>
      </dsp:txXfrm>
    </dsp:sp>
    <dsp:sp modelId="{C0B80695-D8DD-4E97-94CC-F797171269E2}">
      <dsp:nvSpPr>
        <dsp:cNvPr id="0" name=""/>
        <dsp:cNvSpPr/>
      </dsp:nvSpPr>
      <dsp:spPr>
        <a:xfrm>
          <a:off x="5945360" y="1641746"/>
          <a:ext cx="3652501" cy="95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Период реализации: 2019-2020 гг.</a:t>
          </a:r>
          <a:endParaRPr lang="ru-RU" sz="1500" kern="1200" dirty="0"/>
        </a:p>
      </dsp:txBody>
      <dsp:txXfrm>
        <a:off x="5945360" y="1641746"/>
        <a:ext cx="3652501" cy="957580"/>
      </dsp:txXfrm>
    </dsp:sp>
    <dsp:sp modelId="{600F0302-3CD3-4049-BAD1-903692872BB1}">
      <dsp:nvSpPr>
        <dsp:cNvPr id="0" name=""/>
        <dsp:cNvSpPr/>
      </dsp:nvSpPr>
      <dsp:spPr>
        <a:xfrm>
          <a:off x="6245628" y="2977122"/>
          <a:ext cx="1692602" cy="11847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Масштабный мониторинг</a:t>
          </a:r>
          <a:endParaRPr lang="ru-RU" sz="1900" kern="1200" dirty="0"/>
        </a:p>
      </dsp:txBody>
      <dsp:txXfrm>
        <a:off x="6245628" y="2977122"/>
        <a:ext cx="1692602" cy="1184766"/>
      </dsp:txXfrm>
    </dsp:sp>
    <dsp:sp modelId="{5EC15E4F-3988-4215-8E64-B794D9CA7A7E}">
      <dsp:nvSpPr>
        <dsp:cNvPr id="0" name=""/>
        <dsp:cNvSpPr/>
      </dsp:nvSpPr>
      <dsp:spPr>
        <a:xfrm>
          <a:off x="7889955" y="3072545"/>
          <a:ext cx="2651618" cy="95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Период реализации: 2020-2024 гг.</a:t>
          </a:r>
          <a:endParaRPr lang="ru-RU" sz="2000" kern="1200" dirty="0"/>
        </a:p>
      </dsp:txBody>
      <dsp:txXfrm>
        <a:off x="7889955" y="3072545"/>
        <a:ext cx="2651618" cy="957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8CB52-B43D-4714-ADFC-47F1808D7498}">
      <dsp:nvSpPr>
        <dsp:cNvPr id="0" name=""/>
        <dsp:cNvSpPr/>
      </dsp:nvSpPr>
      <dsp:spPr>
        <a:xfrm>
          <a:off x="3605140" y="2135325"/>
          <a:ext cx="1972852" cy="648231"/>
        </a:xfrm>
        <a:custGeom>
          <a:avLst/>
          <a:gdLst/>
          <a:ahLst/>
          <a:cxnLst/>
          <a:rect l="0" t="0" r="0" b="0"/>
          <a:pathLst>
            <a:path>
              <a:moveTo>
                <a:pt x="0" y="0"/>
              </a:moveTo>
              <a:lnTo>
                <a:pt x="0" y="305829"/>
              </a:lnTo>
              <a:lnTo>
                <a:pt x="1972852" y="305829"/>
              </a:lnTo>
              <a:lnTo>
                <a:pt x="1972852" y="64823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5192913-5DDB-48A2-B5DA-5F0ED241D900}">
      <dsp:nvSpPr>
        <dsp:cNvPr id="0" name=""/>
        <dsp:cNvSpPr/>
      </dsp:nvSpPr>
      <dsp:spPr>
        <a:xfrm>
          <a:off x="1632222" y="2135325"/>
          <a:ext cx="1972918" cy="648231"/>
        </a:xfrm>
        <a:custGeom>
          <a:avLst/>
          <a:gdLst/>
          <a:ahLst/>
          <a:cxnLst/>
          <a:rect l="0" t="0" r="0" b="0"/>
          <a:pathLst>
            <a:path>
              <a:moveTo>
                <a:pt x="1972918" y="0"/>
              </a:moveTo>
              <a:lnTo>
                <a:pt x="1972918" y="305829"/>
              </a:lnTo>
              <a:lnTo>
                <a:pt x="0" y="305829"/>
              </a:lnTo>
              <a:lnTo>
                <a:pt x="0" y="64823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AA16953-F919-4C88-AFCA-2D1972820764}">
      <dsp:nvSpPr>
        <dsp:cNvPr id="0" name=""/>
        <dsp:cNvSpPr/>
      </dsp:nvSpPr>
      <dsp:spPr>
        <a:xfrm>
          <a:off x="1974656" y="504841"/>
          <a:ext cx="3260967" cy="16304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accent1">
                  <a:lumMod val="50000"/>
                </a:schemeClr>
              </a:solidFill>
              <a:effectLst>
                <a:outerShdw blurRad="38100" dist="38100" dir="2700000" algn="tl">
                  <a:srgbClr val="000000">
                    <a:alpha val="43137"/>
                  </a:srgbClr>
                </a:outerShdw>
              </a:effectLst>
            </a:rPr>
            <a:t>По 12</a:t>
          </a:r>
          <a:r>
            <a:rPr lang="ru-RU" sz="2800" kern="1200" dirty="0" smtClean="0"/>
            <a:t> </a:t>
          </a:r>
          <a:r>
            <a:rPr lang="ru-RU" sz="2800" b="1" kern="1200" dirty="0" smtClean="0">
              <a:effectLst>
                <a:outerShdw blurRad="38100" dist="38100" dir="2700000" algn="tl">
                  <a:srgbClr val="000000">
                    <a:alpha val="43137"/>
                  </a:srgbClr>
                </a:outerShdw>
              </a:effectLst>
            </a:rPr>
            <a:t>вариантов заданий для 5 и 7 классов</a:t>
          </a:r>
          <a:endParaRPr lang="ru-RU" sz="2800" b="1" kern="1200" dirty="0">
            <a:effectLst>
              <a:outerShdw blurRad="38100" dist="38100" dir="2700000" algn="tl">
                <a:srgbClr val="000000">
                  <a:alpha val="43137"/>
                </a:srgbClr>
              </a:outerShdw>
            </a:effectLst>
          </a:endParaRPr>
        </a:p>
      </dsp:txBody>
      <dsp:txXfrm>
        <a:off x="1974656" y="504841"/>
        <a:ext cx="3260967" cy="1630483"/>
      </dsp:txXfrm>
    </dsp:sp>
    <dsp:sp modelId="{44D96582-636B-4754-A4DC-8E595AE15A0A}">
      <dsp:nvSpPr>
        <dsp:cNvPr id="0" name=""/>
        <dsp:cNvSpPr/>
      </dsp:nvSpPr>
      <dsp:spPr>
        <a:xfrm>
          <a:off x="1738" y="2783557"/>
          <a:ext cx="3260967" cy="16304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accent1">
                  <a:lumMod val="50000"/>
                </a:schemeClr>
              </a:solidFill>
              <a:effectLst>
                <a:outerShdw blurRad="38100" dist="38100" dir="2700000" algn="tl">
                  <a:srgbClr val="000000">
                    <a:alpha val="43137"/>
                  </a:srgbClr>
                </a:outerShdw>
              </a:effectLst>
              <a:latin typeface="+mn-lt"/>
            </a:rPr>
            <a:t>132</a:t>
          </a:r>
          <a:r>
            <a:rPr lang="ru-RU" sz="2800" b="1" kern="1200" dirty="0" smtClean="0">
              <a:effectLst>
                <a:outerShdw blurRad="38100" dist="38100" dir="2700000" algn="tl">
                  <a:srgbClr val="000000">
                    <a:alpha val="43137"/>
                  </a:srgbClr>
                </a:outerShdw>
              </a:effectLst>
              <a:latin typeface="+mn-lt"/>
            </a:rPr>
            <a:t> комплексных ситуаций и множественных текстов</a:t>
          </a:r>
          <a:endParaRPr lang="ru-RU" sz="2800" b="1" kern="1200" dirty="0">
            <a:effectLst>
              <a:outerShdw blurRad="38100" dist="38100" dir="2700000" algn="tl">
                <a:srgbClr val="000000">
                  <a:alpha val="43137"/>
                </a:srgbClr>
              </a:outerShdw>
            </a:effectLst>
            <a:latin typeface="+mn-lt"/>
          </a:endParaRPr>
        </a:p>
      </dsp:txBody>
      <dsp:txXfrm>
        <a:off x="1738" y="2783557"/>
        <a:ext cx="3260967" cy="1630483"/>
      </dsp:txXfrm>
    </dsp:sp>
    <dsp:sp modelId="{4B7EE230-ABD4-4451-A57C-FE9416B8E758}">
      <dsp:nvSpPr>
        <dsp:cNvPr id="0" name=""/>
        <dsp:cNvSpPr/>
      </dsp:nvSpPr>
      <dsp:spPr>
        <a:xfrm>
          <a:off x="3947509" y="2783557"/>
          <a:ext cx="3260967" cy="16304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accent1">
                  <a:lumMod val="50000"/>
                </a:schemeClr>
              </a:solidFill>
              <a:effectLst>
                <a:outerShdw blurRad="38100" dist="38100" dir="2700000" algn="tl">
                  <a:srgbClr val="000000">
                    <a:alpha val="43137"/>
                  </a:srgbClr>
                </a:outerShdw>
              </a:effectLst>
              <a:latin typeface="+mn-lt"/>
            </a:rPr>
            <a:t>513</a:t>
          </a:r>
          <a:r>
            <a:rPr lang="ru-RU" sz="2800" b="1" kern="1200" dirty="0" smtClean="0">
              <a:effectLst>
                <a:outerShdw blurRad="38100" dist="38100" dir="2700000" algn="tl">
                  <a:srgbClr val="000000">
                    <a:alpha val="43137"/>
                  </a:srgbClr>
                </a:outerShdw>
              </a:effectLst>
              <a:latin typeface="+mn-lt"/>
            </a:rPr>
            <a:t> отдельных заданий к предложенным ситуациям и текстам</a:t>
          </a:r>
          <a:endParaRPr lang="ru-RU" sz="2800" b="1" kern="1200" dirty="0">
            <a:effectLst>
              <a:outerShdw blurRad="38100" dist="38100" dir="2700000" algn="tl">
                <a:srgbClr val="000000">
                  <a:alpha val="43137"/>
                </a:srgbClr>
              </a:outerShdw>
            </a:effectLst>
            <a:latin typeface="+mn-lt"/>
          </a:endParaRPr>
        </a:p>
      </dsp:txBody>
      <dsp:txXfrm>
        <a:off x="3947509" y="2783557"/>
        <a:ext cx="3260967" cy="16304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500BD-5448-4AA9-B409-659BC4FCF8F7}">
      <dsp:nvSpPr>
        <dsp:cNvPr id="0" name=""/>
        <dsp:cNvSpPr/>
      </dsp:nvSpPr>
      <dsp:spPr>
        <a:xfrm>
          <a:off x="0" y="0"/>
          <a:ext cx="7388346" cy="11024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ru-RU" sz="3200" kern="1200" dirty="0"/>
            <a:t>1. Находить и извлекать информацию</a:t>
          </a:r>
        </a:p>
      </dsp:txBody>
      <dsp:txXfrm>
        <a:off x="53818" y="53818"/>
        <a:ext cx="7280710" cy="994833"/>
      </dsp:txXfrm>
    </dsp:sp>
    <dsp:sp modelId="{59DDD68E-7F14-48F2-A7E3-B40225057D8A}">
      <dsp:nvSpPr>
        <dsp:cNvPr id="0" name=""/>
        <dsp:cNvSpPr/>
      </dsp:nvSpPr>
      <dsp:spPr>
        <a:xfrm>
          <a:off x="0" y="1123720"/>
          <a:ext cx="7388346"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580"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ru-RU" sz="1800" kern="1200" dirty="0"/>
        </a:p>
      </dsp:txBody>
      <dsp:txXfrm>
        <a:off x="0" y="1123720"/>
        <a:ext cx="7388346" cy="380880"/>
      </dsp:txXfrm>
    </dsp:sp>
    <dsp:sp modelId="{09CA0E9C-95D7-4CE1-B30A-C87866D1AE81}">
      <dsp:nvSpPr>
        <dsp:cNvPr id="0" name=""/>
        <dsp:cNvSpPr/>
      </dsp:nvSpPr>
      <dsp:spPr>
        <a:xfrm>
          <a:off x="0" y="1193006"/>
          <a:ext cx="7388346" cy="110246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a:t>2. </a:t>
          </a:r>
          <a:r>
            <a:rPr lang="ru-RU" sz="2800" b="1" kern="1200" dirty="0"/>
            <a:t>Интегрировать и интерпретировать информацию</a:t>
          </a:r>
          <a:endParaRPr lang="ru-RU" sz="2800" kern="1200" dirty="0"/>
        </a:p>
      </dsp:txBody>
      <dsp:txXfrm>
        <a:off x="53818" y="1246824"/>
        <a:ext cx="7280710" cy="994833"/>
      </dsp:txXfrm>
    </dsp:sp>
    <dsp:sp modelId="{48768D5D-0F5B-4EEA-832D-9B7E23435602}">
      <dsp:nvSpPr>
        <dsp:cNvPr id="0" name=""/>
        <dsp:cNvSpPr/>
      </dsp:nvSpPr>
      <dsp:spPr>
        <a:xfrm>
          <a:off x="0" y="2607069"/>
          <a:ext cx="7388346"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580"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ru-RU" sz="1800" kern="1200" dirty="0"/>
        </a:p>
      </dsp:txBody>
      <dsp:txXfrm>
        <a:off x="0" y="2607069"/>
        <a:ext cx="7388346" cy="380880"/>
      </dsp:txXfrm>
    </dsp:sp>
    <dsp:sp modelId="{0BBBBB62-B207-4C01-8300-BAA3C5845CD3}">
      <dsp:nvSpPr>
        <dsp:cNvPr id="0" name=""/>
        <dsp:cNvSpPr/>
      </dsp:nvSpPr>
      <dsp:spPr>
        <a:xfrm>
          <a:off x="0" y="2273126"/>
          <a:ext cx="7388346" cy="110246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a:t>3. </a:t>
          </a:r>
          <a:r>
            <a:rPr lang="ru-RU" sz="2800" b="1" kern="1200" dirty="0"/>
            <a:t>Осмысливать и оценивать содержание и форму текста</a:t>
          </a:r>
          <a:endParaRPr lang="ru-RU" sz="2800" kern="1200" dirty="0"/>
        </a:p>
      </dsp:txBody>
      <dsp:txXfrm>
        <a:off x="53818" y="2326944"/>
        <a:ext cx="7280710" cy="994833"/>
      </dsp:txXfrm>
    </dsp:sp>
    <dsp:sp modelId="{70EDB607-E54B-45EA-B340-377BCEF3277B}">
      <dsp:nvSpPr>
        <dsp:cNvPr id="0" name=""/>
        <dsp:cNvSpPr/>
      </dsp:nvSpPr>
      <dsp:spPr>
        <a:xfrm>
          <a:off x="0" y="3303729"/>
          <a:ext cx="7388346" cy="110246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a:t>4. </a:t>
          </a:r>
          <a:r>
            <a:rPr lang="ru-RU" sz="2800" b="1" kern="1200" dirty="0"/>
            <a:t>Использовать информацию из текста </a:t>
          </a:r>
          <a:endParaRPr lang="ru-RU" sz="2800" kern="1200" dirty="0"/>
        </a:p>
      </dsp:txBody>
      <dsp:txXfrm>
        <a:off x="53818" y="3357547"/>
        <a:ext cx="7280710" cy="9948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2C604-D115-46ED-8954-07EE9091DD92}">
      <dsp:nvSpPr>
        <dsp:cNvPr id="0" name=""/>
        <dsp:cNvSpPr/>
      </dsp:nvSpPr>
      <dsp:spPr>
        <a:xfrm rot="21300000">
          <a:off x="11970" y="1206486"/>
          <a:ext cx="3877024" cy="443977"/>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3A8790-F245-4B15-BBCD-A81F6A41AF32}">
      <dsp:nvSpPr>
        <dsp:cNvPr id="0" name=""/>
        <dsp:cNvSpPr/>
      </dsp:nvSpPr>
      <dsp:spPr>
        <a:xfrm>
          <a:off x="923990" y="460424"/>
          <a:ext cx="258540" cy="914184"/>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05E27-43A3-4692-B29B-B09F17E0951C}">
      <dsp:nvSpPr>
        <dsp:cNvPr id="0" name=""/>
        <dsp:cNvSpPr/>
      </dsp:nvSpPr>
      <dsp:spPr>
        <a:xfrm>
          <a:off x="1019088" y="0"/>
          <a:ext cx="3345156" cy="1541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a:t>Неразличение источников </a:t>
          </a:r>
          <a:endParaRPr lang="ru-RU" sz="2000" kern="1200" dirty="0"/>
        </a:p>
      </dsp:txBody>
      <dsp:txXfrm>
        <a:off x="1019088" y="0"/>
        <a:ext cx="3345156" cy="1541428"/>
      </dsp:txXfrm>
    </dsp:sp>
    <dsp:sp modelId="{D65E6BD9-2FA5-4014-A04E-3B7A3A754956}">
      <dsp:nvSpPr>
        <dsp:cNvPr id="0" name=""/>
        <dsp:cNvSpPr/>
      </dsp:nvSpPr>
      <dsp:spPr>
        <a:xfrm>
          <a:off x="3374505" y="1537634"/>
          <a:ext cx="301595" cy="1012718"/>
        </a:xfrm>
        <a:prstGeom prst="upArrow">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064292-F830-4320-9872-6E3BB570585F}">
      <dsp:nvSpPr>
        <dsp:cNvPr id="0" name=""/>
        <dsp:cNvSpPr/>
      </dsp:nvSpPr>
      <dsp:spPr>
        <a:xfrm>
          <a:off x="-370760" y="1392900"/>
          <a:ext cx="3900966" cy="1541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a:solidFill>
                <a:srgbClr val="FF0000"/>
              </a:solidFill>
            </a:rPr>
            <a:t>Работа с множественным электронным и печатным текстом</a:t>
          </a:r>
        </a:p>
      </dsp:txBody>
      <dsp:txXfrm>
        <a:off x="-370760" y="1392900"/>
        <a:ext cx="3900966" cy="15414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2C604-D115-46ED-8954-07EE9091DD92}">
      <dsp:nvSpPr>
        <dsp:cNvPr id="0" name=""/>
        <dsp:cNvSpPr/>
      </dsp:nvSpPr>
      <dsp:spPr>
        <a:xfrm rot="21300000">
          <a:off x="10674" y="781472"/>
          <a:ext cx="3456994" cy="395878"/>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3A8790-F245-4B15-BBCD-A81F6A41AF32}">
      <dsp:nvSpPr>
        <dsp:cNvPr id="0" name=""/>
        <dsp:cNvSpPr/>
      </dsp:nvSpPr>
      <dsp:spPr>
        <a:xfrm>
          <a:off x="810786" y="415768"/>
          <a:ext cx="256733" cy="508579"/>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05E27-43A3-4692-B29B-B09F17E0951C}">
      <dsp:nvSpPr>
        <dsp:cNvPr id="0" name=""/>
        <dsp:cNvSpPr/>
      </dsp:nvSpPr>
      <dsp:spPr>
        <a:xfrm>
          <a:off x="908682" y="0"/>
          <a:ext cx="2982748" cy="112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a:t>Следование стереотипам</a:t>
          </a:r>
          <a:endParaRPr lang="ru-RU" sz="2000" kern="1200" dirty="0"/>
        </a:p>
      </dsp:txBody>
      <dsp:txXfrm>
        <a:off x="908682" y="0"/>
        <a:ext cx="2982748" cy="1125697"/>
      </dsp:txXfrm>
    </dsp:sp>
    <dsp:sp modelId="{D65E6BD9-2FA5-4014-A04E-3B7A3A754956}">
      <dsp:nvSpPr>
        <dsp:cNvPr id="0" name=""/>
        <dsp:cNvSpPr/>
      </dsp:nvSpPr>
      <dsp:spPr>
        <a:xfrm>
          <a:off x="2781403" y="1025789"/>
          <a:ext cx="268023" cy="629918"/>
        </a:xfrm>
        <a:prstGeom prst="upArrow">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064292-F830-4320-9872-6E3BB570585F}">
      <dsp:nvSpPr>
        <dsp:cNvPr id="0" name=""/>
        <dsp:cNvSpPr/>
      </dsp:nvSpPr>
      <dsp:spPr>
        <a:xfrm>
          <a:off x="-64001" y="1371873"/>
          <a:ext cx="3478343" cy="1281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b="1" kern="1200" dirty="0">
              <a:solidFill>
                <a:srgbClr val="FF0000"/>
              </a:solidFill>
            </a:rPr>
            <a:t>Работа </a:t>
          </a:r>
        </a:p>
        <a:p>
          <a:pPr lvl="0" algn="ctr" defTabSz="977900">
            <a:lnSpc>
              <a:spcPct val="90000"/>
            </a:lnSpc>
            <a:spcBef>
              <a:spcPct val="0"/>
            </a:spcBef>
            <a:spcAft>
              <a:spcPct val="35000"/>
            </a:spcAft>
          </a:pPr>
          <a:r>
            <a:rPr lang="ru-RU" sz="2200" b="1" kern="1200" dirty="0">
              <a:solidFill>
                <a:srgbClr val="FF0000"/>
              </a:solidFill>
            </a:rPr>
            <a:t>с текстами, в которых представлены различные точки зрения на проблему</a:t>
          </a:r>
        </a:p>
      </dsp:txBody>
      <dsp:txXfrm>
        <a:off x="-64001" y="1371873"/>
        <a:ext cx="3478343" cy="12816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2C604-D115-46ED-8954-07EE9091DD92}">
      <dsp:nvSpPr>
        <dsp:cNvPr id="0" name=""/>
        <dsp:cNvSpPr/>
      </dsp:nvSpPr>
      <dsp:spPr>
        <a:xfrm rot="21300000">
          <a:off x="13298" y="931557"/>
          <a:ext cx="4307027" cy="493219"/>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3A8790-F245-4B15-BBCD-A81F6A41AF32}">
      <dsp:nvSpPr>
        <dsp:cNvPr id="0" name=""/>
        <dsp:cNvSpPr/>
      </dsp:nvSpPr>
      <dsp:spPr>
        <a:xfrm>
          <a:off x="1058804" y="437843"/>
          <a:ext cx="222548" cy="771951"/>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05E27-43A3-4692-B29B-B09F17E0951C}">
      <dsp:nvSpPr>
        <dsp:cNvPr id="0" name=""/>
        <dsp:cNvSpPr/>
      </dsp:nvSpPr>
      <dsp:spPr>
        <a:xfrm>
          <a:off x="1512199" y="421668"/>
          <a:ext cx="2956003" cy="54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a:t>«Потеря» границ вопроса</a:t>
          </a:r>
          <a:endParaRPr lang="ru-RU" sz="2000" kern="1200" dirty="0"/>
        </a:p>
      </dsp:txBody>
      <dsp:txXfrm>
        <a:off x="1512199" y="421668"/>
        <a:ext cx="2956003" cy="540679"/>
      </dsp:txXfrm>
    </dsp:sp>
    <dsp:sp modelId="{D65E6BD9-2FA5-4014-A04E-3B7A3A754956}">
      <dsp:nvSpPr>
        <dsp:cNvPr id="0" name=""/>
        <dsp:cNvSpPr/>
      </dsp:nvSpPr>
      <dsp:spPr>
        <a:xfrm>
          <a:off x="3891237" y="1339463"/>
          <a:ext cx="261694" cy="921464"/>
        </a:xfrm>
        <a:prstGeom prst="upArrow">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064292-F830-4320-9872-6E3BB570585F}">
      <dsp:nvSpPr>
        <dsp:cNvPr id="0" name=""/>
        <dsp:cNvSpPr/>
      </dsp:nvSpPr>
      <dsp:spPr>
        <a:xfrm>
          <a:off x="-276492" y="1287082"/>
          <a:ext cx="4333625" cy="1384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ts val="0"/>
            </a:spcAft>
          </a:pPr>
          <a:r>
            <a:rPr lang="ru-RU" sz="2000" b="1" kern="1200" dirty="0">
              <a:solidFill>
                <a:srgbClr val="FF0000"/>
              </a:solidFill>
            </a:rPr>
            <a:t>Задания на </a:t>
          </a:r>
          <a:r>
            <a:rPr lang="ru-RU" sz="2000" b="1" kern="1200" dirty="0" err="1">
              <a:solidFill>
                <a:srgbClr val="FF0000"/>
              </a:solidFill>
            </a:rPr>
            <a:t>переформулирование</a:t>
          </a:r>
          <a:r>
            <a:rPr lang="ru-RU" sz="2000" b="1" kern="1200" dirty="0">
              <a:solidFill>
                <a:srgbClr val="FF0000"/>
              </a:solidFill>
            </a:rPr>
            <a:t> вопросов и их анализ</a:t>
          </a:r>
        </a:p>
      </dsp:txBody>
      <dsp:txXfrm>
        <a:off x="-276492" y="1287082"/>
        <a:ext cx="4333625" cy="13840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2C604-D115-46ED-8954-07EE9091DD92}">
      <dsp:nvSpPr>
        <dsp:cNvPr id="0" name=""/>
        <dsp:cNvSpPr/>
      </dsp:nvSpPr>
      <dsp:spPr>
        <a:xfrm rot="21300000">
          <a:off x="11970" y="1306546"/>
          <a:ext cx="3877024" cy="443977"/>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3A8790-F245-4B15-BBCD-A81F6A41AF32}">
      <dsp:nvSpPr>
        <dsp:cNvPr id="0" name=""/>
        <dsp:cNvSpPr/>
      </dsp:nvSpPr>
      <dsp:spPr>
        <a:xfrm>
          <a:off x="759202" y="648075"/>
          <a:ext cx="260553" cy="919308"/>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05E27-43A3-4692-B29B-B09F17E0951C}">
      <dsp:nvSpPr>
        <dsp:cNvPr id="0" name=""/>
        <dsp:cNvSpPr/>
      </dsp:nvSpPr>
      <dsp:spPr>
        <a:xfrm>
          <a:off x="831211" y="101695"/>
          <a:ext cx="3566219" cy="152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a:t>Сосредоточение на более явном элементе вопроса</a:t>
          </a:r>
          <a:endParaRPr lang="ru-RU" sz="2000" kern="1200" dirty="0"/>
        </a:p>
      </dsp:txBody>
      <dsp:txXfrm>
        <a:off x="831211" y="101695"/>
        <a:ext cx="3566219" cy="1527109"/>
      </dsp:txXfrm>
    </dsp:sp>
    <dsp:sp modelId="{D65E6BD9-2FA5-4014-A04E-3B7A3A754956}">
      <dsp:nvSpPr>
        <dsp:cNvPr id="0" name=""/>
        <dsp:cNvSpPr/>
      </dsp:nvSpPr>
      <dsp:spPr>
        <a:xfrm>
          <a:off x="3335569" y="1746402"/>
          <a:ext cx="285539" cy="1014157"/>
        </a:xfrm>
        <a:prstGeom prst="upArrow">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064292-F830-4320-9872-6E3BB570585F}">
      <dsp:nvSpPr>
        <dsp:cNvPr id="0" name=""/>
        <dsp:cNvSpPr/>
      </dsp:nvSpPr>
      <dsp:spPr>
        <a:xfrm>
          <a:off x="-396949" y="1834519"/>
          <a:ext cx="3900966" cy="1541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a:solidFill>
                <a:srgbClr val="FF0000"/>
              </a:solidFill>
            </a:rPr>
            <a:t>Задания с текстом, где требуется извлечь несколько элементов информации</a:t>
          </a:r>
        </a:p>
      </dsp:txBody>
      <dsp:txXfrm>
        <a:off x="-396949" y="1834519"/>
        <a:ext cx="3900966" cy="15414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894BC-9563-44ED-978B-E48E27C3028F}">
      <dsp:nvSpPr>
        <dsp:cNvPr id="0" name=""/>
        <dsp:cNvSpPr/>
      </dsp:nvSpPr>
      <dsp:spPr>
        <a:xfrm>
          <a:off x="2165189" y="1249668"/>
          <a:ext cx="2777156" cy="194491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5948C62-EB5D-4665-953A-09A5D35FA2D8}">
      <dsp:nvSpPr>
        <dsp:cNvPr id="0" name=""/>
        <dsp:cNvSpPr/>
      </dsp:nvSpPr>
      <dsp:spPr>
        <a:xfrm>
          <a:off x="2169384" y="0"/>
          <a:ext cx="1957252" cy="3794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ru-RU" sz="2400" b="1" i="1" kern="1200" dirty="0"/>
            <a:t>деньги</a:t>
          </a:r>
          <a:endParaRPr lang="ru-RU" sz="2400" kern="1200" dirty="0"/>
        </a:p>
      </dsp:txBody>
      <dsp:txXfrm>
        <a:off x="2169384" y="0"/>
        <a:ext cx="1957252" cy="379462"/>
      </dsp:txXfrm>
    </dsp:sp>
    <dsp:sp modelId="{882685E4-2653-4CE6-A870-EA9CD6FBCAFB}">
      <dsp:nvSpPr>
        <dsp:cNvPr id="0" name=""/>
        <dsp:cNvSpPr/>
      </dsp:nvSpPr>
      <dsp:spPr>
        <a:xfrm>
          <a:off x="3167305" y="1827755"/>
          <a:ext cx="1775038" cy="12705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C297B72-4BEC-4531-8B1D-05C596C1E526}">
      <dsp:nvSpPr>
        <dsp:cNvPr id="0" name=""/>
        <dsp:cNvSpPr/>
      </dsp:nvSpPr>
      <dsp:spPr>
        <a:xfrm>
          <a:off x="4202891" y="695076"/>
          <a:ext cx="3277370" cy="26096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ru-RU" sz="2300" b="1" i="1" kern="1200" dirty="0" smtClean="0"/>
            <a:t>доход         </a:t>
          </a:r>
          <a:endParaRPr lang="ru-RU" sz="2300" b="1" i="1" kern="1200" dirty="0"/>
        </a:p>
        <a:p>
          <a:pPr lvl="0" algn="ctr" defTabSz="1022350">
            <a:lnSpc>
              <a:spcPct val="90000"/>
            </a:lnSpc>
            <a:spcBef>
              <a:spcPct val="0"/>
            </a:spcBef>
            <a:spcAft>
              <a:spcPct val="35000"/>
            </a:spcAft>
          </a:pPr>
          <a:endParaRPr lang="ru-RU" sz="1800" b="1" i="1" kern="1200" dirty="0"/>
        </a:p>
        <a:p>
          <a:pPr lvl="0" algn="ctr" defTabSz="1022350">
            <a:lnSpc>
              <a:spcPct val="90000"/>
            </a:lnSpc>
            <a:spcBef>
              <a:spcPct val="0"/>
            </a:spcBef>
            <a:spcAft>
              <a:spcPct val="35000"/>
            </a:spcAft>
          </a:pPr>
          <a:r>
            <a:rPr lang="ru-RU" sz="2300" b="1" i="1" kern="1200" dirty="0" smtClean="0"/>
            <a:t>              процент</a:t>
          </a:r>
        </a:p>
        <a:p>
          <a:pPr lvl="0" algn="ctr" defTabSz="1022350">
            <a:lnSpc>
              <a:spcPct val="90000"/>
            </a:lnSpc>
            <a:spcBef>
              <a:spcPct val="0"/>
            </a:spcBef>
            <a:spcAft>
              <a:spcPct val="35000"/>
            </a:spcAft>
          </a:pPr>
          <a:endParaRPr lang="ru-RU" sz="2300" b="1" i="1" kern="1200" dirty="0" smtClean="0"/>
        </a:p>
        <a:p>
          <a:pPr lvl="0" algn="ctr" defTabSz="1022350">
            <a:lnSpc>
              <a:spcPct val="90000"/>
            </a:lnSpc>
            <a:spcBef>
              <a:spcPct val="0"/>
            </a:spcBef>
            <a:spcAft>
              <a:spcPct val="35000"/>
            </a:spcAft>
          </a:pPr>
          <a:r>
            <a:rPr lang="ru-RU" sz="2300" b="1" i="1" kern="1200" dirty="0" smtClean="0"/>
            <a:t>                         накопления</a:t>
          </a:r>
        </a:p>
        <a:p>
          <a:pPr lvl="0" algn="ctr" defTabSz="1022350">
            <a:lnSpc>
              <a:spcPct val="90000"/>
            </a:lnSpc>
            <a:spcBef>
              <a:spcPct val="0"/>
            </a:spcBef>
            <a:spcAft>
              <a:spcPct val="35000"/>
            </a:spcAft>
          </a:pPr>
          <a:endParaRPr lang="ru-RU" sz="2300" b="1" i="1" kern="1200" dirty="0" smtClean="0"/>
        </a:p>
        <a:p>
          <a:pPr lvl="0" algn="ctr" defTabSz="1022350">
            <a:lnSpc>
              <a:spcPct val="90000"/>
            </a:lnSpc>
            <a:spcBef>
              <a:spcPct val="0"/>
            </a:spcBef>
            <a:spcAft>
              <a:spcPct val="35000"/>
            </a:spcAft>
          </a:pPr>
          <a:r>
            <a:rPr lang="ru-RU" sz="2300" b="1" i="1" kern="1200" dirty="0" smtClean="0"/>
            <a:t>                             инвестиции</a:t>
          </a:r>
        </a:p>
        <a:p>
          <a:pPr lvl="0" algn="ctr" defTabSz="1022350">
            <a:lnSpc>
              <a:spcPct val="90000"/>
            </a:lnSpc>
            <a:spcBef>
              <a:spcPct val="0"/>
            </a:spcBef>
            <a:spcAft>
              <a:spcPct val="35000"/>
            </a:spcAft>
          </a:pPr>
          <a:r>
            <a:rPr lang="ru-RU" sz="2300" b="1" i="1" kern="1200" dirty="0" smtClean="0"/>
            <a:t>     </a:t>
          </a:r>
          <a:endParaRPr lang="ru-RU" sz="2300" kern="1200" dirty="0"/>
        </a:p>
      </dsp:txBody>
      <dsp:txXfrm>
        <a:off x="4202891" y="695076"/>
        <a:ext cx="3277370" cy="2609611"/>
      </dsp:txXfrm>
    </dsp:sp>
    <dsp:sp modelId="{1D0705A6-71EF-4E4D-AB0A-04B104018C1B}">
      <dsp:nvSpPr>
        <dsp:cNvPr id="0" name=""/>
        <dsp:cNvSpPr/>
      </dsp:nvSpPr>
      <dsp:spPr>
        <a:xfrm>
          <a:off x="3413566" y="2264821"/>
          <a:ext cx="1528774" cy="148051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67D6FBE-6D36-42BB-9051-B718414527C5}">
      <dsp:nvSpPr>
        <dsp:cNvPr id="0" name=""/>
        <dsp:cNvSpPr/>
      </dsp:nvSpPr>
      <dsp:spPr>
        <a:xfrm>
          <a:off x="4801605" y="3375604"/>
          <a:ext cx="2806698" cy="12307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ru-RU" sz="3200" b="1" i="1" kern="1200" dirty="0" smtClean="0"/>
        </a:p>
        <a:p>
          <a:pPr lvl="0" algn="ctr" defTabSz="1422400">
            <a:lnSpc>
              <a:spcPct val="90000"/>
            </a:lnSpc>
            <a:spcBef>
              <a:spcPct val="0"/>
            </a:spcBef>
            <a:spcAft>
              <a:spcPct val="35000"/>
            </a:spcAft>
          </a:pPr>
          <a:r>
            <a:rPr lang="ru-RU" sz="2300" b="1" i="1" kern="1200" dirty="0" smtClean="0"/>
            <a:t>страховка</a:t>
          </a:r>
          <a:endParaRPr lang="ru-RU" sz="2300" kern="1200" dirty="0"/>
        </a:p>
      </dsp:txBody>
      <dsp:txXfrm>
        <a:off x="4801605" y="3375604"/>
        <a:ext cx="2806698" cy="1230729"/>
      </dsp:txXfrm>
    </dsp:sp>
    <dsp:sp modelId="{1071323D-52C3-4C5E-A6B7-86BD8B3BF111}">
      <dsp:nvSpPr>
        <dsp:cNvPr id="0" name=""/>
        <dsp:cNvSpPr/>
      </dsp:nvSpPr>
      <dsp:spPr>
        <a:xfrm>
          <a:off x="3090066" y="2764456"/>
          <a:ext cx="1482552" cy="135060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FA3227B-5F1B-4CEA-B262-4729B5407996}">
      <dsp:nvSpPr>
        <dsp:cNvPr id="0" name=""/>
        <dsp:cNvSpPr/>
      </dsp:nvSpPr>
      <dsp:spPr>
        <a:xfrm>
          <a:off x="3990683" y="4782111"/>
          <a:ext cx="1957252" cy="4550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ru-RU" sz="2300" b="1" i="1" kern="1200" dirty="0"/>
            <a:t>риск    </a:t>
          </a:r>
          <a:endParaRPr lang="ru-RU" sz="2300" kern="1200" dirty="0"/>
        </a:p>
      </dsp:txBody>
      <dsp:txXfrm>
        <a:off x="3990683" y="4782111"/>
        <a:ext cx="1957252" cy="455033"/>
      </dsp:txXfrm>
    </dsp:sp>
    <dsp:sp modelId="{1718B0C2-8EE3-43FC-8F88-2981BDB33DB4}">
      <dsp:nvSpPr>
        <dsp:cNvPr id="0" name=""/>
        <dsp:cNvSpPr/>
      </dsp:nvSpPr>
      <dsp:spPr>
        <a:xfrm>
          <a:off x="2446675" y="2764456"/>
          <a:ext cx="1659037" cy="135060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7D7F3F2-6D6A-4704-90AA-4C8314E5ACF1}">
      <dsp:nvSpPr>
        <dsp:cNvPr id="0" name=""/>
        <dsp:cNvSpPr/>
      </dsp:nvSpPr>
      <dsp:spPr>
        <a:xfrm>
          <a:off x="2326905" y="4577222"/>
          <a:ext cx="1957252" cy="3804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ru-RU" sz="2300" b="1" i="1" kern="1200" dirty="0"/>
            <a:t>пенсия</a:t>
          </a:r>
          <a:endParaRPr lang="ru-RU" sz="2300" kern="1200" dirty="0"/>
        </a:p>
      </dsp:txBody>
      <dsp:txXfrm>
        <a:off x="2326905" y="4577222"/>
        <a:ext cx="1957252" cy="380481"/>
      </dsp:txXfrm>
    </dsp:sp>
    <dsp:sp modelId="{CFF9D62C-346C-4FAC-86D1-5198B4773EF6}">
      <dsp:nvSpPr>
        <dsp:cNvPr id="0" name=""/>
        <dsp:cNvSpPr/>
      </dsp:nvSpPr>
      <dsp:spPr>
        <a:xfrm>
          <a:off x="2075509" y="2150899"/>
          <a:ext cx="1708147" cy="17083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2EE9165-DB2F-4582-BF5D-150F566EF7DE}">
      <dsp:nvSpPr>
        <dsp:cNvPr id="0" name=""/>
        <dsp:cNvSpPr/>
      </dsp:nvSpPr>
      <dsp:spPr>
        <a:xfrm>
          <a:off x="-344522" y="2745915"/>
          <a:ext cx="2763866" cy="24912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ru-RU" sz="2400" b="1" i="1" kern="1200" dirty="0" smtClean="0"/>
            <a:t>       </a:t>
          </a:r>
          <a:r>
            <a:rPr lang="ru-RU" sz="2300" b="1" i="1" kern="1200" dirty="0" smtClean="0"/>
            <a:t>банковский счет</a:t>
          </a:r>
        </a:p>
        <a:p>
          <a:pPr lvl="0" algn="ctr" defTabSz="1066800">
            <a:lnSpc>
              <a:spcPct val="90000"/>
            </a:lnSpc>
            <a:spcBef>
              <a:spcPct val="0"/>
            </a:spcBef>
            <a:spcAft>
              <a:spcPct val="35000"/>
            </a:spcAft>
          </a:pPr>
          <a:r>
            <a:rPr lang="ru-RU" sz="2300" b="1" i="1" kern="1200" dirty="0" smtClean="0"/>
            <a:t>                       </a:t>
          </a:r>
        </a:p>
        <a:p>
          <a:pPr lvl="0" algn="ctr" defTabSz="1066800">
            <a:lnSpc>
              <a:spcPct val="90000"/>
            </a:lnSpc>
            <a:spcBef>
              <a:spcPct val="0"/>
            </a:spcBef>
            <a:spcAft>
              <a:spcPct val="35000"/>
            </a:spcAft>
          </a:pPr>
          <a:r>
            <a:rPr lang="ru-RU" sz="2300" b="1" i="1" kern="1200" dirty="0" smtClean="0"/>
            <a:t> инфляция</a:t>
          </a:r>
          <a:endParaRPr lang="ru-RU" sz="2300" b="1" i="1" kern="1200" dirty="0"/>
        </a:p>
      </dsp:txBody>
      <dsp:txXfrm>
        <a:off x="-344522" y="2745915"/>
        <a:ext cx="2763866" cy="2491229"/>
      </dsp:txXfrm>
    </dsp:sp>
    <dsp:sp modelId="{68CDC67C-C0CC-4CCA-BB2A-CE7456DC27F1}">
      <dsp:nvSpPr>
        <dsp:cNvPr id="0" name=""/>
        <dsp:cNvSpPr/>
      </dsp:nvSpPr>
      <dsp:spPr>
        <a:xfrm>
          <a:off x="1984513" y="1472109"/>
          <a:ext cx="2024478" cy="190350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82536BC-7883-4DD6-AE92-A822D358D2DF}">
      <dsp:nvSpPr>
        <dsp:cNvPr id="0" name=""/>
        <dsp:cNvSpPr/>
      </dsp:nvSpPr>
      <dsp:spPr>
        <a:xfrm>
          <a:off x="-321235" y="388685"/>
          <a:ext cx="2767911" cy="24340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ru-RU" sz="2300" b="1" i="1" kern="1200" dirty="0" smtClean="0"/>
            <a:t>                        товары</a:t>
          </a:r>
        </a:p>
        <a:p>
          <a:pPr lvl="0" algn="ctr" defTabSz="1022350">
            <a:lnSpc>
              <a:spcPct val="90000"/>
            </a:lnSpc>
            <a:spcBef>
              <a:spcPct val="0"/>
            </a:spcBef>
            <a:spcAft>
              <a:spcPct val="35000"/>
            </a:spcAft>
          </a:pPr>
          <a:endParaRPr lang="ru-RU" sz="1800" b="1" i="1" kern="1200" dirty="0" smtClean="0"/>
        </a:p>
        <a:p>
          <a:pPr lvl="0" algn="ctr" defTabSz="1022350">
            <a:lnSpc>
              <a:spcPct val="90000"/>
            </a:lnSpc>
            <a:spcBef>
              <a:spcPct val="0"/>
            </a:spcBef>
            <a:spcAft>
              <a:spcPct val="35000"/>
            </a:spcAft>
          </a:pPr>
          <a:r>
            <a:rPr lang="ru-RU" sz="2300" b="1" i="1" kern="1200" dirty="0" smtClean="0"/>
            <a:t>        услуги</a:t>
          </a:r>
          <a:endParaRPr lang="ru-RU" sz="2300" b="1" i="1" kern="1200" dirty="0"/>
        </a:p>
        <a:p>
          <a:pPr lvl="0" algn="ctr" defTabSz="1022350">
            <a:lnSpc>
              <a:spcPct val="90000"/>
            </a:lnSpc>
            <a:spcBef>
              <a:spcPct val="0"/>
            </a:spcBef>
            <a:spcAft>
              <a:spcPct val="35000"/>
            </a:spcAft>
          </a:pPr>
          <a:endParaRPr lang="ru-RU" sz="2300" b="1" i="1" kern="1200" dirty="0"/>
        </a:p>
        <a:p>
          <a:pPr lvl="0" algn="ctr" defTabSz="1022350">
            <a:lnSpc>
              <a:spcPct val="90000"/>
            </a:lnSpc>
            <a:spcBef>
              <a:spcPct val="0"/>
            </a:spcBef>
            <a:spcAft>
              <a:spcPct val="35000"/>
            </a:spcAft>
          </a:pPr>
          <a:r>
            <a:rPr lang="ru-RU" sz="2300" b="1" i="1" kern="1200" dirty="0"/>
            <a:t>права </a:t>
          </a:r>
          <a:r>
            <a:rPr lang="ru-RU" sz="2300" b="1" i="1" kern="1200" dirty="0" smtClean="0"/>
            <a:t>покупателей      </a:t>
          </a:r>
          <a:endParaRPr lang="ru-RU" sz="2300" kern="1200" dirty="0"/>
        </a:p>
      </dsp:txBody>
      <dsp:txXfrm>
        <a:off x="-321235" y="388685"/>
        <a:ext cx="2767911" cy="24340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FA546F4-3602-4837-BFFD-3E3B4BA3A09D}" type="datetimeFigureOut">
              <a:rPr lang="ru-RU" smtClean="0"/>
              <a:pPr/>
              <a:t>06.03.2023</a:t>
            </a:fld>
            <a:endParaRPr lang="ru-RU"/>
          </a:p>
        </p:txBody>
      </p:sp>
      <p:sp>
        <p:nvSpPr>
          <p:cNvPr id="4" name="Образ слайда 3"/>
          <p:cNvSpPr>
            <a:spLocks noGrp="1" noRot="1" noChangeAspect="1"/>
          </p:cNvSpPr>
          <p:nvPr>
            <p:ph type="sldImg" idx="2"/>
          </p:nvPr>
        </p:nvSpPr>
        <p:spPr>
          <a:xfrm>
            <a:off x="312738" y="744538"/>
            <a:ext cx="6172200" cy="3722687"/>
          </a:xfrm>
          <a:prstGeom prst="rect">
            <a:avLst/>
          </a:prstGeom>
          <a:noFill/>
          <a:ln w="12700">
            <a:solidFill>
              <a:prstClr val="black"/>
            </a:solidFill>
          </a:ln>
        </p:spPr>
        <p:txBody>
          <a:bodyPr vert="horz" lIns="91440" tIns="45720" rIns="91440" bIns="45720" rtlCol="0" anchor="ctr"/>
          <a:lstStyle/>
          <a:p>
            <a:r>
              <a:rPr lang="ru-RU" dirty="0" err="1" smtClean="0"/>
              <a:t>Енка</a:t>
            </a:r>
            <a:r>
              <a:rPr lang="ru-RU" dirty="0" smtClean="0"/>
              <a:t> </a:t>
            </a:r>
            <a:r>
              <a:rPr lang="ru-RU" dirty="0" err="1" smtClean="0"/>
              <a:t>стра</a:t>
            </a:r>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66E0C06-5FE1-4F23-A7EB-1A222EB9CE1A}" type="slidenum">
              <a:rPr lang="ru-RU" smtClean="0"/>
              <a:pPr/>
              <a:t>‹#›</a:t>
            </a:fld>
            <a:endParaRPr lang="ru-RU"/>
          </a:p>
        </p:txBody>
      </p:sp>
    </p:spTree>
    <p:extLst>
      <p:ext uri="{BB962C8B-B14F-4D97-AF65-F5344CB8AC3E}">
        <p14:creationId xmlns:p14="http://schemas.microsoft.com/office/powerpoint/2010/main" val="2892271425"/>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7"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7" algn="l" defTabSz="914293" rtl="0" eaLnBrk="1" latinLnBrk="0" hangingPunct="1">
      <a:defRPr sz="1200" kern="1200">
        <a:solidFill>
          <a:schemeClr val="tx1"/>
        </a:solidFill>
        <a:latin typeface="+mn-lt"/>
        <a:ea typeface="+mn-ea"/>
        <a:cs typeface="+mn-cs"/>
      </a:defRPr>
    </a:lvl5pPr>
    <a:lvl6pPr marL="2285734"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3"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mailto:centeroko@mail.ru"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myskills.ru/account/login"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До 2024 года в целях осуществления прорывного научно-технического и социально-экономического развития страны планируется обеспечение вхождения России в число пяти крупнейших экономик мира, в том числе обеспечение темпов экономического роста выше мировых. Правительству РФ поручено обеспечить глобальную конкурентоспособность российского образования, вхождение Российской Федерации в число 10 ведущих стран мира по качеству общего образования.</a:t>
            </a:r>
          </a:p>
          <a:p>
            <a:endParaRPr lang="ru-RU" sz="1400" dirty="0" smtClean="0"/>
          </a:p>
          <a:p>
            <a:endParaRPr lang="ru-RU" sz="1400" dirty="0" smtClean="0"/>
          </a:p>
          <a:p>
            <a:r>
              <a:rPr lang="ru-RU" sz="1400" dirty="0" smtClean="0"/>
              <a:t>Повышение  качества  общего образования , реализация  указов президента России может быть обеспечена успешной реализацией ФГОС общего образования, т.е. за счет  формирования  функциональной грамотности, достижения планируемых предметных, </a:t>
            </a:r>
            <a:r>
              <a:rPr lang="ru-RU" sz="1400" dirty="0" err="1" smtClean="0"/>
              <a:t>метапредметных</a:t>
            </a:r>
            <a:r>
              <a:rPr lang="ru-RU" sz="1400" dirty="0" smtClean="0"/>
              <a:t> и личностных результатов, если в учебном процессе реализован комплексный </a:t>
            </a:r>
            <a:r>
              <a:rPr lang="ru-RU" sz="1400" dirty="0" err="1" smtClean="0"/>
              <a:t>системно-деятельностный</a:t>
            </a:r>
            <a:r>
              <a:rPr lang="ru-RU" sz="1400" dirty="0" smtClean="0"/>
              <a:t> подход, если процесс обучения идет как процесс решения учащимися различных классов учебно-познавательных и учебно-практических задач, задач на применение или перенос тех знаний и тех умений, которые учитель формирует.</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287970"/>
            <a:r>
              <a:rPr lang="ru-RU" sz="1400" baseline="0" dirty="0" smtClean="0"/>
              <a:t>Для понимания проблемы формирования и оценки функциональной грамотности  необходимо оценить состояние российского образования . </a:t>
            </a:r>
          </a:p>
          <a:p>
            <a:pPr marL="0" lvl="1" indent="287970" defTabSz="914306">
              <a:defRPr/>
            </a:pPr>
            <a:endParaRPr lang="ru-RU" sz="1400" b="0" i="0" baseline="0" dirty="0" smtClean="0"/>
          </a:p>
          <a:p>
            <a:pPr marL="0" lvl="1" indent="287970" defTabSz="914306">
              <a:defRPr/>
            </a:pPr>
            <a:r>
              <a:rPr lang="ru-RU" sz="1400" b="1" dirty="0" smtClean="0">
                <a:solidFill>
                  <a:schemeClr val="tx2"/>
                </a:solidFill>
              </a:rPr>
              <a:t>Оценка качества образования в  странах в международных рейтингах опирается на данные международных исследований </a:t>
            </a:r>
            <a:r>
              <a:rPr lang="en-US" sz="1400" b="1" dirty="0" smtClean="0">
                <a:solidFill>
                  <a:schemeClr val="tx2"/>
                </a:solidFill>
              </a:rPr>
              <a:t>PIRLS, TIMSS </a:t>
            </a:r>
            <a:r>
              <a:rPr lang="ru-RU" sz="1400" b="1" dirty="0" smtClean="0">
                <a:solidFill>
                  <a:schemeClr val="tx2"/>
                </a:solidFill>
              </a:rPr>
              <a:t>и </a:t>
            </a:r>
            <a:r>
              <a:rPr lang="en-US" sz="1400" b="1" dirty="0" smtClean="0">
                <a:solidFill>
                  <a:schemeClr val="tx2"/>
                </a:solidFill>
              </a:rPr>
              <a:t>PISA</a:t>
            </a:r>
            <a:r>
              <a:rPr lang="ru-RU" sz="1400" b="1" dirty="0" smtClean="0">
                <a:solidFill>
                  <a:schemeClr val="tx2"/>
                </a:solidFill>
              </a:rPr>
              <a:t> </a:t>
            </a:r>
            <a:endParaRPr lang="ru-RU" sz="1400" dirty="0" smtClean="0">
              <a:solidFill>
                <a:schemeClr val="tx2"/>
              </a:solidFill>
            </a:endParaRPr>
          </a:p>
          <a:p>
            <a:pPr marL="0" lvl="1" indent="287970" defTabSz="914306">
              <a:defRPr/>
            </a:pPr>
            <a:endParaRPr lang="ru-RU" sz="1400" b="0" i="0" baseline="0" dirty="0" smtClean="0"/>
          </a:p>
          <a:p>
            <a:pPr marL="0" lvl="1" indent="287970" defTabSz="914306">
              <a:defRPr/>
            </a:pPr>
            <a:r>
              <a:rPr lang="ru-RU" sz="1400" b="0" i="0" baseline="0" dirty="0" smtClean="0"/>
              <a:t>В исследованиях </a:t>
            </a:r>
            <a:r>
              <a:rPr lang="ru-RU" sz="1400" b="1" baseline="0" dirty="0" smtClean="0"/>
              <a:t>PIRLS и TIMSS </a:t>
            </a:r>
            <a:r>
              <a:rPr lang="ru-RU" sz="1400" baseline="0" dirty="0" smtClean="0"/>
              <a:t>оценивается </a:t>
            </a:r>
            <a:r>
              <a:rPr lang="ru-RU" sz="1400" b="1" baseline="0" dirty="0" smtClean="0"/>
              <a:t>общеобразовательная подготовка</a:t>
            </a:r>
            <a:r>
              <a:rPr lang="ru-RU" sz="1400" baseline="0" dirty="0" smtClean="0"/>
              <a:t>, успехи в обучении</a:t>
            </a:r>
          </a:p>
          <a:p>
            <a:pPr marL="0" lvl="1" indent="287970" defTabSz="914306">
              <a:defRPr/>
            </a:pPr>
            <a:r>
              <a:rPr lang="ru-RU" sz="1400" baseline="0" dirty="0" smtClean="0"/>
              <a:t>В исследовании </a:t>
            </a:r>
            <a:r>
              <a:rPr lang="ru-RU" sz="1400" b="1" baseline="0" dirty="0" smtClean="0"/>
              <a:t>PISA</a:t>
            </a:r>
            <a:r>
              <a:rPr lang="ru-RU" sz="1400" baseline="0" dirty="0" smtClean="0"/>
              <a:t> речь идёт преимущественно о </a:t>
            </a:r>
            <a:r>
              <a:rPr lang="ru-RU" sz="1400" b="1" baseline="0" dirty="0" smtClean="0"/>
              <a:t>функциональной грамотности </a:t>
            </a:r>
            <a:r>
              <a:rPr lang="ru-RU" sz="1400" baseline="0" dirty="0" smtClean="0"/>
              <a:t>и  </a:t>
            </a:r>
            <a:r>
              <a:rPr lang="ru-RU" sz="1400" b="1" baseline="0" dirty="0" smtClean="0"/>
              <a:t>навыках разрешения проблем</a:t>
            </a:r>
            <a:r>
              <a:rPr lang="ru-RU" sz="1400" baseline="0" dirty="0" smtClean="0"/>
              <a:t>, иными словами об ответе на вопрос: «</a:t>
            </a:r>
            <a:r>
              <a:rPr lang="ru-RU" sz="1400" b="1" i="1" baseline="0" dirty="0" smtClean="0"/>
              <a:t>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a:t>
            </a:r>
            <a:r>
              <a:rPr lang="ru-RU" sz="1400" baseline="0" dirty="0" smtClean="0"/>
              <a:t>».</a:t>
            </a:r>
          </a:p>
          <a:p>
            <a:pPr marL="0" lvl="1" indent="287970" defTabSz="914306">
              <a:defRPr/>
            </a:pPr>
            <a:r>
              <a:rPr lang="ru-RU" sz="1400" b="0" i="0" baseline="0" dirty="0" smtClean="0"/>
              <a:t>Каковы же на сегодня успехи России в этих исследованиях?</a:t>
            </a:r>
          </a:p>
          <a:p>
            <a:pPr indent="287970"/>
            <a:endParaRPr lang="ru-RU" baseline="0" dirty="0" smtClean="0"/>
          </a:p>
          <a:p>
            <a:pPr indent="287970"/>
            <a:endParaRPr lang="ru-RU" dirty="0" smtClean="0"/>
          </a:p>
          <a:p>
            <a:pPr indent="287970"/>
            <a:endParaRPr lang="ru-RU" dirty="0"/>
          </a:p>
        </p:txBody>
      </p:sp>
      <p:sp>
        <p:nvSpPr>
          <p:cNvPr id="4" name="Номер слайда 3"/>
          <p:cNvSpPr>
            <a:spLocks noGrp="1"/>
          </p:cNvSpPr>
          <p:nvPr>
            <p:ph type="sldNum" sz="quarter" idx="10"/>
          </p:nvPr>
        </p:nvSpPr>
        <p:spPr/>
        <p:txBody>
          <a:bodyPr/>
          <a:lstStyle/>
          <a:p>
            <a:fld id="{9447256E-483B-4BC1-BFF8-D2418426C52D}" type="slidenum">
              <a:rPr lang="ru-RU" smtClean="0"/>
              <a:pPr/>
              <a:t>10</a:t>
            </a:fld>
            <a:endParaRPr lang="ru-RU"/>
          </a:p>
        </p:txBody>
      </p:sp>
    </p:spTree>
    <p:extLst>
      <p:ext uri="{BB962C8B-B14F-4D97-AF65-F5344CB8AC3E}">
        <p14:creationId xmlns:p14="http://schemas.microsoft.com/office/powerpoint/2010/main" val="239842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767" y="4715153"/>
            <a:ext cx="5815413" cy="4856678"/>
          </a:xfrm>
        </p:spPr>
        <p:txBody>
          <a:bodyPr>
            <a:normAutofit fontScale="77500" lnSpcReduction="20000"/>
          </a:bodyPr>
          <a:lstStyle/>
          <a:p>
            <a:r>
              <a:rPr lang="ru-RU" sz="1300" dirty="0" smtClean="0"/>
              <a:t>Средние результаты российских учащихся в исследованиях </a:t>
            </a:r>
            <a:r>
              <a:rPr lang="en-US" sz="1300" dirty="0" smtClean="0"/>
              <a:t>PIRLS</a:t>
            </a:r>
            <a:r>
              <a:rPr lang="ru-RU" sz="1300" dirty="0" smtClean="0"/>
              <a:t>, </a:t>
            </a:r>
            <a:r>
              <a:rPr lang="en-US" sz="1300" dirty="0" smtClean="0"/>
              <a:t>TIMSS</a:t>
            </a:r>
            <a:r>
              <a:rPr lang="ru-RU" sz="1300" dirty="0" smtClean="0"/>
              <a:t>, </a:t>
            </a:r>
            <a:r>
              <a:rPr lang="en-US" sz="1300" dirty="0" smtClean="0"/>
              <a:t>PISA</a:t>
            </a:r>
            <a:r>
              <a:rPr lang="ru-RU" sz="1300" dirty="0" smtClean="0"/>
              <a:t> по всем ступеням общего образования, полученные в 2015 и 2016 годах, представлены </a:t>
            </a:r>
            <a:r>
              <a:rPr lang="ru-RU" sz="1300" smtClean="0"/>
              <a:t>на слайде. </a:t>
            </a:r>
            <a:r>
              <a:rPr lang="ru-RU" sz="1300" i="1" dirty="0" smtClean="0"/>
              <a:t>Около каждого значения результата российских учащихся по международной 1000-балльной шкале приводится рейтинг российских результатов среди стран-участниц в данном направлении исследования. Для сравнения выделено среднее значение международной шкалы – 500 баллов, которое было установлено по среднему результату для стран-участниц исследования при формировании шкалы. Например, средний балл российских учащихся 4 класса по математике составил 564 балла, выше среднего международного, 7 место в рейтинге стран.</a:t>
            </a:r>
            <a:endParaRPr lang="ru-RU" sz="1300" dirty="0" smtClean="0"/>
          </a:p>
          <a:p>
            <a:r>
              <a:rPr lang="ru-RU" sz="1300" dirty="0" smtClean="0"/>
              <a:t>Как видно из представленных данных, позитивные стороны российского образования (выше среднего международного балла, в группе стран с высокими результатами) проявляются в </a:t>
            </a:r>
            <a:r>
              <a:rPr lang="ru-RU" sz="1300" b="1" dirty="0" smtClean="0"/>
              <a:t>результатах выпускников начальной школы </a:t>
            </a:r>
            <a:r>
              <a:rPr lang="ru-RU" sz="1300" dirty="0" smtClean="0"/>
              <a:t>по чтению (первое место из 50 стран, 581 балл), математике (7 место из 49 стран, 564 балла) и естествознанию (4 место из 49 стран, 567 баллов). Только 1-2% учащихся не достигают базового международного уровня по выделенным направлениям, а высший уровень (более 625 баллов) демонстрируют от 20% учащихся по математике и естествознанию до 26% - по чтению.</a:t>
            </a:r>
          </a:p>
          <a:p>
            <a:r>
              <a:rPr lang="ru-RU" sz="1300" b="1" dirty="0" smtClean="0"/>
              <a:t>Результаты учащихся 8-9 классов основной школы</a:t>
            </a:r>
            <a:r>
              <a:rPr lang="ru-RU" sz="1300" dirty="0" smtClean="0"/>
              <a:t> неоднозначны: уровень овладения основами математики и естественнонаучных предметов превышает средний международный уровень (538 баллов и 544 балла соответственно по шкале </a:t>
            </a:r>
            <a:r>
              <a:rPr lang="en-US" sz="1300" dirty="0" smtClean="0"/>
              <a:t>TIMSS</a:t>
            </a:r>
            <a:r>
              <a:rPr lang="ru-RU" sz="1300" dirty="0" smtClean="0"/>
              <a:t>). При этом способность учащихся применять свои знания, умения и опыт для решения жизненных задач в ситуациях личностно и социально значимых оценивается по математике на уровне близком к среднему международному (494 балла), а по естественнонаучным предметам – ниже этого уровня – 487 баллов. </a:t>
            </a:r>
          </a:p>
          <a:p>
            <a:r>
              <a:rPr lang="ru-RU" sz="1300" i="1" dirty="0" smtClean="0"/>
              <a:t> </a:t>
            </a:r>
            <a:endParaRPr lang="ru-RU" sz="1300" dirty="0" smtClean="0"/>
          </a:p>
          <a:p>
            <a:r>
              <a:rPr lang="ru-RU" sz="1300" dirty="0" smtClean="0"/>
              <a:t>Уровень </a:t>
            </a:r>
            <a:r>
              <a:rPr lang="ru-RU" sz="1300" dirty="0" err="1" smtClean="0"/>
              <a:t>сформированности</a:t>
            </a:r>
            <a:r>
              <a:rPr lang="ru-RU" sz="1300" dirty="0" smtClean="0"/>
              <a:t> читательской грамотности российских девятиклассников находится вблизи среднего международного (495 баллов по шкале </a:t>
            </a:r>
            <a:r>
              <a:rPr lang="en-US" sz="1300" dirty="0" smtClean="0"/>
              <a:t>PISA</a:t>
            </a:r>
            <a:r>
              <a:rPr lang="ru-RU" sz="1300" dirty="0" smtClean="0"/>
              <a:t>).</a:t>
            </a:r>
          </a:p>
          <a:p>
            <a:r>
              <a:rPr lang="ru-RU" sz="1300" dirty="0" smtClean="0"/>
              <a:t>Следует справедливо отметить, что по двум направлениям исследования (математической и читательской грамотности) за последние годы проявилось существенное повышение результатов.</a:t>
            </a:r>
          </a:p>
          <a:p>
            <a:r>
              <a:rPr lang="ru-RU" sz="1300" dirty="0" smtClean="0"/>
              <a:t>При сравнении с начальной школой отмечается существенное снижение результатов: за пять лет обучения в основной школе с 2011 по 2015 годы в соответствии с международными требованиями уровень читательской грамотности одной и той же генеральной совокупности российских школьников снизился более чем на 80 баллов, </a:t>
            </a:r>
            <a:r>
              <a:rPr lang="en-US" sz="1300" dirty="0" smtClean="0"/>
              <a:t>c</a:t>
            </a:r>
            <a:r>
              <a:rPr lang="ru-RU" sz="1300" dirty="0" smtClean="0"/>
              <a:t> лидирующих позиций 1-2 места до 26 места в рейтинге стран.</a:t>
            </a:r>
          </a:p>
          <a:p>
            <a:r>
              <a:rPr lang="ru-RU" sz="1300" dirty="0" smtClean="0"/>
              <a:t>По финансовой грамотности российские 15-летние учащиеся в 2015 году улучшили свои результаты 2012 года и превысили средний международный уровень (512 баллов по шкале </a:t>
            </a:r>
            <a:r>
              <a:rPr lang="en-US" sz="1300" dirty="0" smtClean="0"/>
              <a:t>PISA</a:t>
            </a:r>
            <a:r>
              <a:rPr lang="ru-RU" sz="1300" dirty="0" smtClean="0"/>
              <a:t>).</a:t>
            </a:r>
          </a:p>
          <a:p>
            <a:r>
              <a:rPr lang="ru-RU" sz="1300" dirty="0" smtClean="0"/>
              <a:t>Наиболее проблемной областью для российских выпускников основной школы оказалась </a:t>
            </a:r>
            <a:r>
              <a:rPr lang="ru-RU" sz="1300" dirty="0" err="1" smtClean="0"/>
              <a:t>метапредметная</a:t>
            </a:r>
            <a:r>
              <a:rPr lang="ru-RU" sz="1300" dirty="0" smtClean="0"/>
              <a:t> область – решение проблем в сотрудничестве (значительно ниже среднего международного уровня – 473 балла по шкале </a:t>
            </a:r>
            <a:r>
              <a:rPr lang="en-US" sz="1300" dirty="0" smtClean="0"/>
              <a:t>PISA</a:t>
            </a:r>
            <a:r>
              <a:rPr lang="ru-RU" sz="1300" dirty="0" smtClean="0"/>
              <a:t>). В данном инновационном направлении исследования </a:t>
            </a:r>
            <a:r>
              <a:rPr lang="en-US" sz="1300" dirty="0" smtClean="0"/>
              <a:t>PISA</a:t>
            </a:r>
            <a:r>
              <a:rPr lang="ru-RU" sz="1300" dirty="0" smtClean="0"/>
              <a:t> была реализована интегральная оценка способности решать проблемы в ходе проектной или исследовательской деятельности в компьютерной среде, имитирующей работу в группе учащихся и моделирующей различные взаимодействия между членами группы (например, неравномерное распределение обязанностей, возникновение конфликтов).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767" y="4715153"/>
            <a:ext cx="5887421" cy="5072702"/>
          </a:xfrm>
        </p:spPr>
        <p:txBody>
          <a:bodyPr>
            <a:normAutofit/>
          </a:bodyPr>
          <a:lstStyle/>
          <a:p>
            <a:r>
              <a:rPr lang="ru-RU" dirty="0" smtClean="0"/>
              <a:t>Для достижения целей и целевых показателей в сфере образования, поставленных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 предлагается сконцентрировать усилия профессионального сообщества на повышении эффективности российского образования, что обеспечит конкурентоспособность российской экономики. </a:t>
            </a:r>
          </a:p>
          <a:p>
            <a:r>
              <a:rPr lang="ru-RU" dirty="0" smtClean="0"/>
              <a:t>Как было показано выше, более половины выпускников основной школы имеют только базовый уровень образования, т.е. они могут использовать приобретенные в школе знания в простых знакомых ситуациях, а около пятой части выпускников основной школы не достигают порогового уровня </a:t>
            </a:r>
            <a:r>
              <a:rPr lang="ru-RU" dirty="0" err="1" smtClean="0"/>
              <a:t>сформированости</a:t>
            </a:r>
            <a:r>
              <a:rPr lang="ru-RU" dirty="0" smtClean="0"/>
              <a:t> функциональной грамотности в соответствии с международными требованиями. К продолжению образования хорошо готовы не более 30% российских выпускников школы, а высокий уровень способности решать сложные задачи демонстрируют в среднем около 5% учащихся.</a:t>
            </a:r>
          </a:p>
          <a:p>
            <a:r>
              <a:rPr lang="ru-RU" dirty="0" smtClean="0"/>
              <a:t>По качеству общего образования российская школа уступает десяти странам-лидерам  как по числу выпускников основной школы, демонстрирующих самые высокие результаты (в этих странах в среднем таких учащихся не менее 11%), так и по числу хорошо подготовленных учащихся к продолжению образования (в этих странах в среднем таких учащихся около 40%).</a:t>
            </a:r>
          </a:p>
          <a:p>
            <a:r>
              <a:rPr lang="ru-RU" dirty="0" smtClean="0"/>
              <a:t>Российская система образования, несмотря на возросшие инвестиции, всё ещё ориентирована на затратную педагогику. По данным исследования </a:t>
            </a:r>
            <a:r>
              <a:rPr lang="en-US" dirty="0" smtClean="0"/>
              <a:t>PISA</a:t>
            </a:r>
            <a:r>
              <a:rPr lang="ru-RU" dirty="0" smtClean="0"/>
              <a:t>-2015 российские учащиеся тратят на обучение после школы значительно больше времени, чем их сверстники из стран ОЭСР при меньших затратах на учебные занятия в школе. Российские учащиеся перегружены домашними заданиями, а значительная доля учебного процесса направлена на реализацию административных или контрольных функций.</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74650" y="714375"/>
            <a:ext cx="6172200" cy="3722688"/>
          </a:xfrm>
        </p:spPr>
      </p:sp>
      <p:sp>
        <p:nvSpPr>
          <p:cNvPr id="3" name="Заметки 2"/>
          <p:cNvSpPr>
            <a:spLocks noGrp="1"/>
          </p:cNvSpPr>
          <p:nvPr>
            <p:ph type="body" idx="1"/>
          </p:nvPr>
        </p:nvSpPr>
        <p:spPr/>
        <p:txBody>
          <a:bodyPr>
            <a:normAutofit/>
          </a:bodyPr>
          <a:lstStyle/>
          <a:p>
            <a:r>
              <a:rPr lang="ru-RU" dirty="0" smtClean="0"/>
              <a:t>Решить проблему повышения качества образования (не только в плане результатов исследования </a:t>
            </a:r>
            <a:r>
              <a:rPr lang="en-US" dirty="0" smtClean="0"/>
              <a:t>PISA</a:t>
            </a:r>
            <a:r>
              <a:rPr lang="ru-RU" dirty="0" smtClean="0"/>
              <a:t>) можно только </a:t>
            </a:r>
          </a:p>
          <a:p>
            <a:r>
              <a:rPr lang="ru-RU" dirty="0" smtClean="0"/>
              <a:t>- при системных комплексных изменениях в учебной деятельности учащихся: перехода от решения типичных стандартных задач к проведению исследований, к поиску смыслов и альтернативных решений;</a:t>
            </a:r>
          </a:p>
          <a:p>
            <a:r>
              <a:rPr lang="ru-RU" dirty="0" smtClean="0"/>
              <a:t>- переориентации системы образования на новые результаты, связанные с «навыками 21 века» – функциональной грамотностью учащихся и развитием позитивных установок, мотивации обучения и стратегий поведения учащихся в различных ситуациях, готовности жить в эпоху перемен.</a:t>
            </a:r>
          </a:p>
          <a:p>
            <a:endParaRPr lang="ru-RU" dirty="0"/>
          </a:p>
        </p:txBody>
      </p:sp>
      <p:sp>
        <p:nvSpPr>
          <p:cNvPr id="4" name="Номер слайда 3"/>
          <p:cNvSpPr>
            <a:spLocks noGrp="1"/>
          </p:cNvSpPr>
          <p:nvPr>
            <p:ph type="sldNum" sz="quarter" idx="10"/>
          </p:nvPr>
        </p:nvSpPr>
        <p:spPr/>
        <p:txBody>
          <a:bodyPr/>
          <a:lstStyle/>
          <a:p>
            <a:fld id="{856A05F3-21FD-48C2-919E-2C9ED22E481D}"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767" y="4715153"/>
            <a:ext cx="5815413" cy="4784670"/>
          </a:xfrm>
        </p:spPr>
        <p:txBody>
          <a:bodyPr>
            <a:normAutofit fontScale="32500" lnSpcReduction="20000"/>
          </a:bodyPr>
          <a:lstStyle/>
          <a:p>
            <a:r>
              <a:rPr lang="ru-RU" sz="3100" dirty="0" smtClean="0"/>
              <a:t>Основными ориентирами для совершенствования качества общего образования в России (как внутренними, так и внешними) могут служить национальные стандарты – планируемые результаты, заданные в Федеральных государственных образовательных стандартах, и международные стандарты – образовательные результаты, заданные в международных документах, среди которых выделим «Навыки 21 века» и концептуальную рамку образовательных результатов ОЭСР 2030.</a:t>
            </a:r>
          </a:p>
          <a:p>
            <a:r>
              <a:rPr lang="ru-RU" sz="3100" dirty="0" smtClean="0"/>
              <a:t>При явных различиях структуры и содержания данных документов можно выделить общие особенности в концепциях представления образовательных результатов, заданных как перспективы развития школы:</a:t>
            </a:r>
          </a:p>
          <a:p>
            <a:pPr lvl="0"/>
            <a:r>
              <a:rPr lang="ru-RU" sz="3100" dirty="0" smtClean="0"/>
              <a:t>комплексный подход к формированию образовательных результатов: выделение содержательных составляющих, связанных с формированием (в терминах ФГОС) предметных, </a:t>
            </a:r>
            <a:r>
              <a:rPr lang="ru-RU" sz="3100" dirty="0" err="1" smtClean="0"/>
              <a:t>метапредметных</a:t>
            </a:r>
            <a:r>
              <a:rPr lang="ru-RU" sz="3100" dirty="0" smtClean="0"/>
              <a:t> и личностных результатов;</a:t>
            </a:r>
          </a:p>
          <a:p>
            <a:pPr lvl="0"/>
            <a:r>
              <a:rPr lang="ru-RU" sz="3100" dirty="0" err="1" smtClean="0"/>
              <a:t>контекстуализация</a:t>
            </a:r>
            <a:r>
              <a:rPr lang="ru-RU" sz="3100" dirty="0" smtClean="0"/>
              <a:t> содержания образования и учебной деятельности (применение знаний в ситуациях, приближенных к реальным, формирование стратегий поведения в различных контекстах реальной жизни и др.); </a:t>
            </a:r>
          </a:p>
          <a:p>
            <a:r>
              <a:rPr lang="ru-RU" sz="3100" dirty="0" smtClean="0"/>
              <a:t>- включение в оценочные процедуры методик оценки самостоятельной активности учащихся: их способности решать проблемы, проводить проекты и исследования как индивидуально, так и в групповой деятельности.</a:t>
            </a:r>
          </a:p>
          <a:p>
            <a:endParaRPr lang="ru-RU" sz="3100" dirty="0" smtClean="0"/>
          </a:p>
          <a:p>
            <a:r>
              <a:rPr lang="ru-RU" sz="3100" dirty="0" smtClean="0"/>
              <a:t>Модели структуры содержания образовательных результатов в рассматриваемых документах представлены на  слайде. В международном стандарте «Навыки </a:t>
            </a:r>
            <a:r>
              <a:rPr lang="tr-TR" sz="3100" dirty="0" smtClean="0"/>
              <a:t>XXI</a:t>
            </a:r>
            <a:r>
              <a:rPr lang="ru-RU" sz="3100" dirty="0" smtClean="0"/>
              <a:t> века» (рис. 2) выделяются:</a:t>
            </a:r>
          </a:p>
          <a:p>
            <a:pPr lvl="0" fontAlgn="base"/>
            <a:r>
              <a:rPr lang="ru-RU" sz="3100" dirty="0" smtClean="0"/>
              <a:t>базовые навыки (способность учащихся применять знания и умения для решения повседневных задач в ситуациях, которые отличаются от учебных);</a:t>
            </a:r>
          </a:p>
          <a:p>
            <a:pPr lvl="0" fontAlgn="base"/>
            <a:r>
              <a:rPr lang="ru-RU" sz="3100" dirty="0" smtClean="0"/>
              <a:t>компетенции (способность учащихся решать нетипичные задачи в ситуациях, которые отличаются от учебных);</a:t>
            </a:r>
          </a:p>
          <a:p>
            <a:pPr lvl="0" fontAlgn="base"/>
            <a:r>
              <a:rPr lang="ru-RU" sz="3100" dirty="0" smtClean="0"/>
              <a:t>личностные качества (способность учащихся справляться с изменениями окружающей среды в ситуациях, которые отличаются от учебных).</a:t>
            </a:r>
          </a:p>
          <a:p>
            <a:r>
              <a:rPr lang="ru-RU" sz="3100" dirty="0" smtClean="0"/>
              <a:t>В рамке образовательных результатов ОЭСР 2030, модель которых также представлена на  слайде, можно выделить:</a:t>
            </a:r>
          </a:p>
          <a:p>
            <a:r>
              <a:rPr lang="ru-RU" sz="3100" dirty="0" smtClean="0"/>
              <a:t>- систему знаний, умений, отношений и ценностей, создающих основу образовательных результатов;</a:t>
            </a:r>
          </a:p>
          <a:p>
            <a:r>
              <a:rPr lang="ru-RU" sz="3100" dirty="0" smtClean="0"/>
              <a:t>- компетенции, как способность мобилизовать знания, умения, отношения и ценности, проявлять рефлексивный подход к процессу обучения и обеспечивать возможность взаимодействовать и действовать в мире;</a:t>
            </a:r>
          </a:p>
          <a:p>
            <a:r>
              <a:rPr lang="ru-RU" sz="3100" dirty="0" smtClean="0"/>
              <a:t>- стратегии поведения, демонстрирующие способность действовать в различных </a:t>
            </a:r>
            <a:r>
              <a:rPr lang="ru-RU" sz="3100" dirty="0" err="1" smtClean="0"/>
              <a:t>внеучебных</a:t>
            </a:r>
            <a:r>
              <a:rPr lang="ru-RU" sz="3100" dirty="0" smtClean="0"/>
              <a:t> ситуациях.</a:t>
            </a:r>
          </a:p>
          <a:p>
            <a:pPr fontAlgn="base"/>
            <a:r>
              <a:rPr lang="ru-RU" sz="3100" dirty="0" smtClean="0"/>
              <a:t> </a:t>
            </a:r>
          </a:p>
          <a:p>
            <a:endParaRPr lang="ru-RU" dirty="0" smtClean="0"/>
          </a:p>
          <a:p>
            <a:r>
              <a:rPr lang="ru-RU" dirty="0" smtClean="0"/>
              <a:t>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оценке качества образования на основе практики международных исследований приняты подходы, реализованные в исследовании </a:t>
            </a:r>
            <a:r>
              <a:rPr lang="en-US" dirty="0" smtClean="0"/>
              <a:t>PISA</a:t>
            </a:r>
            <a:r>
              <a:rPr lang="ru-RU" dirty="0" smtClean="0"/>
              <a:t>. </a:t>
            </a:r>
          </a:p>
          <a:p>
            <a:endParaRPr lang="ru-RU" dirty="0" smtClean="0"/>
          </a:p>
          <a:p>
            <a:endParaRPr lang="ru-RU" dirty="0" smtClean="0"/>
          </a:p>
          <a:p>
            <a:r>
              <a:rPr lang="ru-RU" dirty="0" smtClean="0"/>
              <a:t>Именно данное исследование принято </a:t>
            </a:r>
            <a:r>
              <a:rPr lang="ru-RU" dirty="0" err="1" smtClean="0"/>
              <a:t>Рособрнадзором</a:t>
            </a:r>
            <a:r>
              <a:rPr lang="ru-RU" dirty="0" smtClean="0"/>
              <a:t> и утверждено Министерством просвещения как основное, по которому будет оцениваться качество общего образования в стране в целом и в отдельных регионах страны. </a:t>
            </a:r>
          </a:p>
          <a:p>
            <a:endParaRPr lang="ru-RU" dirty="0" smtClean="0"/>
          </a:p>
          <a:p>
            <a:r>
              <a:rPr lang="ru-RU" dirty="0" smtClean="0"/>
              <a:t>На основе подходов исследования </a:t>
            </a:r>
            <a:r>
              <a:rPr lang="en-US" dirty="0" smtClean="0"/>
              <a:t>PISA </a:t>
            </a:r>
            <a:r>
              <a:rPr lang="ru-RU" dirty="0" smtClean="0"/>
              <a:t> начата  и разработка национального инструментария мониторинга формирования функциональной грамотности.</a:t>
            </a:r>
          </a:p>
          <a:p>
            <a:endParaRPr lang="ru-RU" dirty="0" smtClean="0"/>
          </a:p>
          <a:p>
            <a:endParaRPr lang="ru-RU" dirty="0" smtClean="0"/>
          </a:p>
          <a:p>
            <a:endParaRPr lang="ru-RU" dirty="0" smtClean="0"/>
          </a:p>
          <a:p>
            <a:endParaRPr lang="ru-RU" dirty="0" smtClean="0"/>
          </a:p>
          <a:p>
            <a:r>
              <a:rPr lang="ru-RU" dirty="0" smtClean="0"/>
              <a:t>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52016" y="9430783"/>
            <a:ext cx="2945659" cy="4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35CF35D-1303-4B66-B074-34C2880E3D9C}" type="slidenum">
              <a:rPr lang="ru-RU" altLang="ru-RU" sz="1200">
                <a:latin typeface="Times New Roman" panose="02020603050405020304" pitchFamily="18" charset="0"/>
              </a:rPr>
              <a:pPr algn="r"/>
              <a:t>19</a:t>
            </a:fld>
            <a:endParaRPr lang="ru-RU" altLang="ru-RU" sz="1200" dirty="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400" dirty="0" smtClean="0"/>
              <a:t>Начиная с осени 2019 года до 2024 года все регионы страны должны будут пройти экзамен по функциональной грамотности на основе инструментария исследования </a:t>
            </a:r>
            <a:r>
              <a:rPr lang="en-US" sz="1400" dirty="0" smtClean="0"/>
              <a:t>PISA for schools</a:t>
            </a:r>
            <a:r>
              <a:rPr lang="ru-RU" sz="1400" dirty="0" smtClean="0"/>
              <a:t>. 14 регионов страны по плану  </a:t>
            </a:r>
            <a:r>
              <a:rPr lang="ru-RU" sz="1400" dirty="0" err="1" smtClean="0"/>
              <a:t>Рособрнадзора</a:t>
            </a:r>
            <a:r>
              <a:rPr lang="ru-RU" sz="1400" dirty="0" smtClean="0"/>
              <a:t> первыми должны пройти данное испытание до конца 2019 года.</a:t>
            </a:r>
          </a:p>
          <a:p>
            <a:pPr eaLnBrk="1" hangingPunct="1"/>
            <a:endParaRPr lang="ru-RU" altLang="ru-RU" dirty="0" smtClean="0"/>
          </a:p>
        </p:txBody>
      </p:sp>
    </p:spTree>
    <p:extLst>
      <p:ext uri="{BB962C8B-B14F-4D97-AF65-F5344CB8AC3E}">
        <p14:creationId xmlns:p14="http://schemas.microsoft.com/office/powerpoint/2010/main" val="275471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В отличие от </a:t>
            </a:r>
            <a:r>
              <a:rPr lang="ru-RU" sz="1400" dirty="0" err="1" smtClean="0"/>
              <a:t>Рособрнадзора</a:t>
            </a:r>
            <a:r>
              <a:rPr lang="ru-RU" sz="1400" dirty="0" smtClean="0"/>
              <a:t>, ставящего основной задачей оценить уровень функциональной грамотности,  Министерство просвещения приоритетной задачей видит повышение качества образования в ходе внедрения  ФГОС и формирования функциональной грамотности учащихся  с учетом перспективных направлений развития  отечественных и международных исследований. </a:t>
            </a:r>
          </a:p>
          <a:p>
            <a:endParaRPr lang="ru-RU" sz="1400" dirty="0" smtClean="0"/>
          </a:p>
          <a:p>
            <a:r>
              <a:rPr lang="ru-RU" sz="1400" dirty="0" smtClean="0"/>
              <a:t>Исследование </a:t>
            </a:r>
            <a:r>
              <a:rPr lang="en-US" sz="1400" dirty="0" smtClean="0"/>
              <a:t>PISA-2021</a:t>
            </a:r>
            <a:r>
              <a:rPr lang="ru-RU" sz="1400" dirty="0" smtClean="0"/>
              <a:t> является</a:t>
            </a:r>
            <a:r>
              <a:rPr lang="en-US" sz="1400" dirty="0" smtClean="0"/>
              <a:t>  </a:t>
            </a:r>
            <a:r>
              <a:rPr lang="ru-RU" sz="1400" dirty="0" smtClean="0"/>
              <a:t>одним из ориентиров обновления учебно-методических материалов для системы общего образования.</a:t>
            </a:r>
          </a:p>
          <a:p>
            <a:endParaRPr lang="ru-RU" sz="1400" dirty="0" smtClean="0"/>
          </a:p>
        </p:txBody>
      </p:sp>
      <p:sp>
        <p:nvSpPr>
          <p:cNvPr id="4" name="Номер слайда 3"/>
          <p:cNvSpPr>
            <a:spLocks noGrp="1"/>
          </p:cNvSpPr>
          <p:nvPr>
            <p:ph type="sldNum" sz="quarter" idx="10"/>
          </p:nvPr>
        </p:nvSpPr>
        <p:spPr/>
        <p:txBody>
          <a:bodyPr/>
          <a:lstStyle/>
          <a:p>
            <a:fld id="{C66E0C06-5FE1-4F23-A7EB-1A222EB9CE1A}"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738" y="744538"/>
            <a:ext cx="6172200" cy="3722687"/>
          </a:xfrm>
        </p:spPr>
      </p:sp>
      <p:sp>
        <p:nvSpPr>
          <p:cNvPr id="3" name="Заметки 2"/>
          <p:cNvSpPr>
            <a:spLocks noGrp="1"/>
          </p:cNvSpPr>
          <p:nvPr>
            <p:ph type="body" idx="1"/>
          </p:nvPr>
        </p:nvSpPr>
        <p:spPr/>
        <p:txBody>
          <a:bodyPr>
            <a:normAutofit/>
          </a:bodyPr>
          <a:lstStyle/>
          <a:p>
            <a:r>
              <a:rPr lang="ru-RU" dirty="0" smtClean="0"/>
              <a:t>Задача  повышения качества образования  - формирования функциональной грамотности - способности применять полученные в процессе обучения знания для решения различных учебных и практических задач – </a:t>
            </a:r>
          </a:p>
          <a:p>
            <a:r>
              <a:rPr lang="ru-RU" dirty="0" smtClean="0"/>
              <a:t>начала реализоваться в 2019 году в рамках инновационного проекта Министерства просвещения Российской Федерации «Мониторинг формирования функциональной грамотности», осуществление которого поручено ФГБНУ «Институт стратегии развития образования Российской академии образования».  Перед профессиональным сообществом была поставлена  задача разработки национального инструментария и технологии,.</a:t>
            </a:r>
          </a:p>
          <a:p>
            <a:endParaRPr lang="ru-RU" dirty="0" smtClean="0"/>
          </a:p>
          <a:p>
            <a:r>
              <a:rPr lang="ru-RU" dirty="0" smtClean="0"/>
              <a:t>Результаты мониторинга формирования и оценки функциональной грамотности будут учитываться при реализации проекта Федеральной службы по надзору в сфере образования и науки, основой которого будет «Методология и критерии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 утвержденные 6 мая 2019 года Федеральной службой по надзору в сфере образования и науки (приказ 590) и Министерством просвещения Российской Федерации (приказ 219).</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21</a:t>
            </a:fld>
            <a:endParaRPr lang="ru-RU"/>
          </a:p>
        </p:txBody>
      </p:sp>
    </p:spTree>
    <p:extLst>
      <p:ext uri="{BB962C8B-B14F-4D97-AF65-F5344CB8AC3E}">
        <p14:creationId xmlns:p14="http://schemas.microsoft.com/office/powerpoint/2010/main" val="2309071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54422F0-E505-4C74-A618-366C45978F14}" type="slidenum">
              <a:rPr lang="ru-RU" altLang="ru-RU" smtClean="0"/>
              <a:pPr>
                <a:defRPr/>
              </a:pPr>
              <a:t>23</a:t>
            </a:fld>
            <a:endParaRPr lang="ru-RU" altLang="ru-RU"/>
          </a:p>
        </p:txBody>
      </p:sp>
    </p:spTree>
    <p:extLst>
      <p:ext uri="{BB962C8B-B14F-4D97-AF65-F5344CB8AC3E}">
        <p14:creationId xmlns:p14="http://schemas.microsoft.com/office/powerpoint/2010/main" val="605713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62533" y="4675287"/>
            <a:ext cx="5438140" cy="4466987"/>
          </a:xfrm>
        </p:spPr>
        <p:txBody>
          <a:bodyPr>
            <a:normAutofit/>
          </a:bodyPr>
          <a:lstStyle/>
          <a:p>
            <a:r>
              <a:rPr lang="ru-RU" dirty="0" smtClean="0"/>
              <a:t>В рамках первого этапа проекта разработана система заданий для учащихся 5 и 7 классов, включающая различные ситуации из реальной жизни (132 комплексных ситуаций и множественных текстов и 513 отдельных заданий к предложенным ситуациям и текстам).</a:t>
            </a:r>
          </a:p>
          <a:p>
            <a:endParaRPr lang="ru-RU" dirty="0" smtClean="0"/>
          </a:p>
          <a:p>
            <a:r>
              <a:rPr lang="ru-RU" dirty="0" smtClean="0"/>
              <a:t>Разработанные задания прошли апробацию в 24 регионах Российской Федерации. В апробации приняли участие 10656 учащихся 5 и 10140 учащихся 7 классов, более 520 учителей из 344 образовательных организаций, более 50 специалистов из региональных и муниципальных органов управления образованием.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исследовании </a:t>
            </a:r>
            <a:r>
              <a:rPr lang="en-US" dirty="0" smtClean="0"/>
              <a:t>PISA </a:t>
            </a:r>
            <a:r>
              <a:rPr lang="ru-RU" dirty="0" smtClean="0"/>
              <a:t>в качестве основных содержательных составляющих функциональной грамотности выделены шесть: </a:t>
            </a:r>
            <a:r>
              <a:rPr lang="ru-RU" i="1" dirty="0" smtClean="0"/>
              <a:t>математическая грамотность, читательская грамотность, естественнонаучная грамотность, финансовая грамотность, глобальные компетенции и </a:t>
            </a:r>
            <a:r>
              <a:rPr lang="ru-RU" i="1" dirty="0" err="1" smtClean="0"/>
              <a:t>креативное</a:t>
            </a:r>
            <a:r>
              <a:rPr lang="ru-RU" i="1" dirty="0" smtClean="0"/>
              <a:t> мышление</a:t>
            </a:r>
            <a:r>
              <a:rPr lang="ru-RU" dirty="0" smtClean="0"/>
              <a:t>. </a:t>
            </a:r>
          </a:p>
          <a:p>
            <a:endParaRPr lang="ru-RU" dirty="0" smtClean="0"/>
          </a:p>
          <a:p>
            <a:r>
              <a:rPr lang="ru-RU" dirty="0" smtClean="0"/>
              <a:t>Главной характеристикой каждой составляющей является способность действовать и взаимодействовать с окружающим миром, решая при этом разнообразные задачи. Например, в </a:t>
            </a:r>
            <a:r>
              <a:rPr lang="ru-RU" i="1" dirty="0" smtClean="0"/>
              <a:t>читательской грамотности</a:t>
            </a:r>
            <a:r>
              <a:rPr lang="ru-RU" dirty="0" smtClean="0"/>
              <a:t> проявляется способность человека понимать, использовать, оценивать тексты, размышлять о них и заниматься чтением для того, чтобы достигать своих целей, расширять свои знания и возможности, участвовать в социальной жизни». </a:t>
            </a:r>
          </a:p>
          <a:p>
            <a:endParaRPr lang="ru-RU" i="1" dirty="0" smtClean="0"/>
          </a:p>
          <a:p>
            <a:r>
              <a:rPr lang="ru-RU" i="1" dirty="0" smtClean="0"/>
              <a:t>Как учитель может убедиться в том, что функциональная грамотность сформирована у ученика? </a:t>
            </a:r>
            <a:endParaRPr lang="ru-RU" dirty="0" smtClean="0"/>
          </a:p>
          <a:p>
            <a:r>
              <a:rPr lang="ru-RU" dirty="0" smtClean="0"/>
              <a:t>Функциональная грамотность в основном проявляется в решении проблемных задач, выходящих за пределы учебных ситуаций, и не похожих на те задачи, в ходе которых приобретались и отрабатывались знания и умения.</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В настоящий момент сложилась особая ситуация в образовании,  которая  дает основания для оптимизма   в решении поставленных перед образованием задач.</a:t>
            </a:r>
            <a:endParaRPr lang="ru-RU" sz="1400"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endParaRPr lang="ru-RU" dirty="0" smtClean="0"/>
          </a:p>
          <a:p>
            <a:r>
              <a:rPr lang="ru-RU" dirty="0" smtClean="0"/>
              <a:t> </a:t>
            </a:r>
            <a:r>
              <a:rPr lang="ru-RU" i="1" dirty="0" smtClean="0"/>
              <a:t> Чем отличается новая система заданий от традиционно используемых в отечественной школе?</a:t>
            </a:r>
            <a:endParaRPr lang="ru-RU" dirty="0" smtClean="0"/>
          </a:p>
          <a:p>
            <a:r>
              <a:rPr lang="ru-RU" dirty="0" smtClean="0"/>
              <a:t>По каждому направлению функциональной грамотности разрабатываемые задания объединены в тематические блоки, составляющие основу инструментария (также как и в исследовании </a:t>
            </a:r>
            <a:r>
              <a:rPr lang="en-US" dirty="0" smtClean="0"/>
              <a:t>PISA</a:t>
            </a:r>
            <a:r>
              <a:rPr lang="ru-RU" dirty="0" smtClean="0"/>
              <a:t>). Блок заданий включает в себя описание реальной ситуации, представленное, как правило, в проблемном ключе, и ряд вопросов-заданий, относящихся к этой ситуации. Учащиеся должны выполнить задания, используя знания из различных предметных областей. Их последовательное выполнение способствует тому, что двигаясь от вопроса к вопросу, ученики погружаются в описанную историю (ситуацию) и приобретают как новые знания, так и функциональные навыки.</a:t>
            </a:r>
          </a:p>
          <a:p>
            <a:r>
              <a:rPr lang="ru-RU" dirty="0" smtClean="0"/>
              <a:t>Предложенные ситуации связаны с разнообразными аспектами окружающей жизни, наиболее близкими к личному миру учащихся и вызывающими у них интерес. Предложенные ситуации также связаны с профессиональной деятельностью, повседневной жизнью местного общества, проблемами окружающей среды. Могут быть предложены и ситуации, связанные с наукой.</a:t>
            </a:r>
          </a:p>
          <a:p>
            <a:endParaRPr lang="ru-RU" dirty="0" smtClean="0"/>
          </a:p>
          <a:p>
            <a:r>
              <a:rPr lang="ru-RU" dirty="0" smtClean="0"/>
              <a:t>Наличие контекста задания является важным условием задания на формирование и оценку функциональной грамотности. Ведь функциональная грамотность и предполагает способность применить знания в реальной ситуации, а не в привычной учебной. Именно наличие контекста, в который помещена проблемная ситуация, дает ответ на вопрос, </a:t>
            </a:r>
            <a:r>
              <a:rPr lang="ru-RU" i="1" dirty="0" smtClean="0"/>
              <a:t>зачем</a:t>
            </a:r>
            <a:r>
              <a:rPr lang="ru-RU" dirty="0" smtClean="0"/>
              <a:t> может понадобиться то или иное знание. Задания (задачи) вне контекста очень часто не мотивируют учащихся прикладывать усилия для их выполнения.</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r>
              <a:rPr lang="ru-RU" sz="1400" dirty="0" smtClean="0"/>
              <a:t>Как отличить  задания, направленные на  формирование и оценку функциональной грамотности?</a:t>
            </a:r>
          </a:p>
          <a:p>
            <a:endParaRPr lang="ru-RU" sz="1400" dirty="0" smtClean="0"/>
          </a:p>
          <a:p>
            <a:r>
              <a:rPr lang="ru-RU" sz="1400" dirty="0" smtClean="0"/>
              <a:t>Как оценить уровень </a:t>
            </a:r>
            <a:r>
              <a:rPr lang="ru-RU" sz="1400" dirty="0" err="1" smtClean="0"/>
              <a:t>сформированности</a:t>
            </a:r>
            <a:r>
              <a:rPr lang="ru-RU" sz="1400" dirty="0" smtClean="0"/>
              <a:t> функциональной  грамотности?</a:t>
            </a:r>
          </a:p>
          <a:p>
            <a:endParaRPr lang="ru-RU" sz="1400" dirty="0" smtClean="0"/>
          </a:p>
          <a:p>
            <a:r>
              <a:rPr lang="ru-RU" sz="1400" dirty="0" smtClean="0"/>
              <a:t>Чтобы оценить уровень функциональной грамотности своих учеников, учителю нужно дать им нетипичные задания, в которых предлагается рассмотреть некоторые проблемы из реальной жизни. Решение этих задач, как правило, требует применения знаний в незнакомой ситуации, поиска новых решений или способов действий, т.е. требует творческой активности.</a:t>
            </a:r>
          </a:p>
          <a:p>
            <a:r>
              <a:rPr lang="ru-RU" sz="1400" dirty="0" smtClean="0"/>
              <a:t> </a:t>
            </a:r>
          </a:p>
          <a:p>
            <a:endParaRPr lang="ru-RU" sz="1400"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miter lim="800000"/>
            <a:headEnd/>
            <a:tailEnd/>
          </a:ln>
        </p:spPr>
        <p:txBody>
          <a:bodyPr/>
          <a:lstStyle/>
          <a:p>
            <a:fld id="{3A67C25B-F44A-4D79-AFA0-A0AB29296C54}" type="slidenum">
              <a:rPr lang="ru-RU" altLang="ru-RU"/>
              <a:pPr/>
              <a:t>32</a:t>
            </a:fld>
            <a:endParaRPr lang="ru-RU" altLang="ru-RU"/>
          </a:p>
        </p:txBody>
      </p:sp>
      <p:sp>
        <p:nvSpPr>
          <p:cNvPr id="4099" name="Образ слайда 1"/>
          <p:cNvSpPr>
            <a:spLocks noGrp="1" noRot="1" noChangeAspect="1" noChangeArrowheads="1" noTextEdit="1"/>
          </p:cNvSpPr>
          <p:nvPr>
            <p:ph type="sldImg"/>
          </p:nvPr>
        </p:nvSpPr>
        <p:spPr>
          <a:xfrm>
            <a:off x="312738" y="744538"/>
            <a:ext cx="6172200" cy="3722687"/>
          </a:xfrm>
          <a:ln/>
        </p:spPr>
      </p:sp>
      <p:sp>
        <p:nvSpPr>
          <p:cNvPr id="4100" name="Заметки 2"/>
          <p:cNvSpPr>
            <a:spLocks noGrp="1" noChangeArrowheads="1"/>
          </p:cNvSpPr>
          <p:nvPr>
            <p:ph type="body" idx="1"/>
          </p:nvPr>
        </p:nvSpPr>
        <p:spPr>
          <a:noFill/>
        </p:spPr>
        <p:txBody>
          <a:bodyPr/>
          <a:lstStyle/>
          <a:p>
            <a:pPr defTabSz="912813" eaLnBrk="1" hangingPunct="1">
              <a:spcBef>
                <a:spcPct val="0"/>
              </a:spcBef>
            </a:pPr>
            <a:endParaRPr lang="ru-RU" altLang="ru-RU" smtClean="0">
              <a:latin typeface="Arial" charset="0"/>
            </a:endParaRPr>
          </a:p>
        </p:txBody>
      </p:sp>
      <p:sp>
        <p:nvSpPr>
          <p:cNvPr id="4101" name="Номер слайда 3"/>
          <p:cNvSpPr txBox="1">
            <a:spLocks noGrp="1"/>
          </p:cNvSpPr>
          <p:nvPr/>
        </p:nvSpPr>
        <p:spPr bwMode="auto">
          <a:xfrm>
            <a:off x="3850444" y="9428584"/>
            <a:ext cx="2945659" cy="496332"/>
          </a:xfrm>
          <a:prstGeom prst="rect">
            <a:avLst/>
          </a:prstGeom>
          <a:noFill/>
          <a:ln w="9525">
            <a:noFill/>
            <a:miter lim="800000"/>
            <a:headEnd/>
            <a:tailEnd/>
          </a:ln>
        </p:spPr>
        <p:txBody>
          <a:bodyPr anchor="b"/>
          <a:lstStyle/>
          <a:p>
            <a:pPr algn="r" defTabSz="1041400" eaLnBrk="1" hangingPunct="1"/>
            <a:fld id="{E021AC42-D2F8-454F-ABC0-9355A9A1FF0E}" type="slidenum">
              <a:rPr lang="ru-RU" altLang="ru-RU" sz="1200">
                <a:latin typeface="Calibri" pitchFamily="34" charset="0"/>
              </a:rPr>
              <a:pPr algn="r" defTabSz="1041400" eaLnBrk="1" hangingPunct="1"/>
              <a:t>32</a:t>
            </a:fld>
            <a:endParaRPr lang="ru-RU" altLang="ru-RU" sz="12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Оценка математической подготовки 15-летних учащихся в исследовании PISA основана на следующем определении математической грамотности: «Математическая грамотность — это способность индивидуума проводить математические рассуждения и формулировать, применять, интерпретировать математику для решения проблем в разнообразных контекстах реального мира»</a:t>
            </a:r>
          </a:p>
          <a:p>
            <a:r>
              <a:rPr lang="ru-RU" dirty="0" smtClean="0"/>
              <a:t>МГ включает использование математических понятий, процедур, фактов и инструментов, изученных в школе. А необходима она для того, чтобы помочь человеку понять роль математики в мире, научить высказывать хорошо обоснованные суждения и принимать решения, которые необходимы конструктивному, активному и размышляющему гражданину.</a:t>
            </a:r>
          </a:p>
          <a:p>
            <a:r>
              <a:rPr lang="ru-RU" dirty="0" smtClean="0"/>
              <a:t>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800" dirty="0" smtClean="0"/>
              <a:t>Приоритетным направлением PISA – 2021 будет МГ, поэтому концепция исследования была уточнена. Появилась новая точка зрения на связь между математическими рассуждениями и решением поставленной проблемы: </a:t>
            </a:r>
          </a:p>
          <a:p>
            <a:r>
              <a:rPr lang="ru-RU" sz="1800" dirty="0" smtClean="0"/>
              <a:t>Для решения проблемы математически грамотный учащийся сначала должен </a:t>
            </a:r>
            <a:r>
              <a:rPr lang="ru-RU" sz="1800" i="1" dirty="0" smtClean="0"/>
              <a:t>увидеть математическую природу проблемы, представленной в контексте  реального мира,  и сформулировать ее на языке математики</a:t>
            </a:r>
            <a:r>
              <a:rPr lang="ru-RU" sz="1800" dirty="0" smtClean="0"/>
              <a:t>. </a:t>
            </a:r>
          </a:p>
          <a:p>
            <a:r>
              <a:rPr lang="ru-RU" sz="1800" dirty="0" smtClean="0"/>
              <a:t>Это преобразование требует математических рассуждений и, возможно, является </a:t>
            </a:r>
            <a:r>
              <a:rPr lang="ru-RU" sz="1800" i="1" dirty="0" smtClean="0"/>
              <a:t>центральным  компонентом </a:t>
            </a:r>
            <a:r>
              <a:rPr lang="ru-RU" sz="1800" dirty="0" smtClean="0"/>
              <a:t>того, что значит быть математически грамотным.</a:t>
            </a:r>
          </a:p>
          <a:p>
            <a:r>
              <a:rPr lang="ru-RU" sz="1800" dirty="0" smtClean="0"/>
              <a:t>Отметим, что надо быть готовым к тому, что новым элементом станет и компьютерное моделирование. </a:t>
            </a:r>
          </a:p>
          <a:p>
            <a:r>
              <a:rPr lang="ru-RU" sz="1800" dirty="0" smtClean="0"/>
              <a:t>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dirty="0" smtClean="0"/>
              <a:t>Основа организации исследования математической грамотности включает три структурных компонента: </a:t>
            </a:r>
          </a:p>
          <a:p>
            <a:pPr lvl="0"/>
            <a:r>
              <a:rPr lang="ru-RU" i="1" dirty="0" smtClean="0"/>
              <a:t>контекст,</a:t>
            </a:r>
            <a:r>
              <a:rPr lang="ru-RU" dirty="0" smtClean="0"/>
              <a:t> в котором представлена проблема;</a:t>
            </a:r>
          </a:p>
          <a:p>
            <a:pPr lvl="0"/>
            <a:r>
              <a:rPr lang="ru-RU" i="1" dirty="0" smtClean="0"/>
              <a:t>содержание математического образования</a:t>
            </a:r>
            <a:r>
              <a:rPr lang="ru-RU" dirty="0" smtClean="0"/>
              <a:t>, которое используется в заданиях;</a:t>
            </a:r>
          </a:p>
          <a:p>
            <a:pPr lvl="0"/>
            <a:r>
              <a:rPr lang="ru-RU" i="1" dirty="0" smtClean="0"/>
              <a:t>мыслительная деятельность, </a:t>
            </a:r>
            <a:r>
              <a:rPr lang="ru-RU" dirty="0" smtClean="0"/>
              <a:t>необходимая для того, чтобы связать контекст, в котором представлена проблема, с математическим содержанием, необходимым для ее решения.</a:t>
            </a:r>
          </a:p>
          <a:p>
            <a:r>
              <a:rPr lang="ru-RU" b="1" dirty="0" smtClean="0"/>
              <a:t>Контекст задания —</a:t>
            </a:r>
            <a:r>
              <a:rPr lang="ru-RU" dirty="0" smtClean="0"/>
              <a:t> это особенности и элементы окружающей обстановки, представленные в задании в рамках предлагаемой ситуации. Выделены 4 категории контекстов, близкие учащимся: </a:t>
            </a:r>
            <a:r>
              <a:rPr lang="ru-RU" i="1" dirty="0" smtClean="0"/>
              <a:t>общественная жизнь, личная жизнь, образование / профессиональная деятельность, научная деятельность.</a:t>
            </a:r>
            <a:endParaRPr lang="ru-RU" dirty="0" smtClean="0"/>
          </a:p>
          <a:p>
            <a:r>
              <a:rPr lang="ru-RU" b="1" dirty="0" smtClean="0"/>
              <a:t>Математическое содержание</a:t>
            </a:r>
            <a:r>
              <a:rPr lang="ru-RU" dirty="0" smtClean="0"/>
              <a:t> заданий распределено по 4-м категориям, которые охватывают основные типы проблем, возникающих при взаимодействии с повседневными явлениями и изучаются в школьном курсе математики:</a:t>
            </a:r>
          </a:p>
          <a:p>
            <a:r>
              <a:rPr lang="ru-RU" i="1" dirty="0" smtClean="0"/>
              <a:t>– изменение и зависимости —</a:t>
            </a:r>
            <a:r>
              <a:rPr lang="ru-RU" dirty="0" smtClean="0"/>
              <a:t> задания, связанные с математическим описанием зависимости между переменными в различных процессах, т.е. с алгебраическим материалом;</a:t>
            </a:r>
          </a:p>
          <a:p>
            <a:r>
              <a:rPr lang="ru-RU" dirty="0" smtClean="0"/>
              <a:t>– </a:t>
            </a:r>
            <a:r>
              <a:rPr lang="ru-RU" i="1" dirty="0" smtClean="0"/>
              <a:t>пространство и форма —</a:t>
            </a:r>
            <a:r>
              <a:rPr lang="ru-RU" dirty="0" smtClean="0"/>
              <a:t> задания, относящиеся к пространственным и плоским геометрическим формам и отношениям, т.е. к геометрическому материалу; </a:t>
            </a:r>
          </a:p>
          <a:p>
            <a:r>
              <a:rPr lang="ru-RU" dirty="0" smtClean="0"/>
              <a:t>– к</a:t>
            </a:r>
            <a:r>
              <a:rPr lang="ru-RU" i="1" dirty="0" smtClean="0"/>
              <a:t>оличество —</a:t>
            </a:r>
            <a:r>
              <a:rPr lang="ru-RU" dirty="0" smtClean="0"/>
              <a:t> задания, связанные с числами и отношениями между ними, в программах по математике этот материал чаще всего относится к курсу арифметики; </a:t>
            </a:r>
          </a:p>
          <a:p>
            <a:r>
              <a:rPr lang="ru-RU" i="1" dirty="0" smtClean="0"/>
              <a:t>– неопределенность и данные —</a:t>
            </a:r>
            <a:r>
              <a:rPr lang="ru-RU" dirty="0" smtClean="0"/>
              <a:t> задания охватывают вероятностные и статистические явления и зависимости, которые являются предметом изучения разделов статистики и вероятности. </a:t>
            </a:r>
          </a:p>
          <a:p>
            <a:r>
              <a:rPr lang="ru-RU" dirty="0" smtClean="0"/>
              <a:t>Для описания </a:t>
            </a:r>
            <a:r>
              <a:rPr lang="ru-RU" b="1" dirty="0" smtClean="0"/>
              <a:t>мыслительной деятельности</a:t>
            </a:r>
            <a:r>
              <a:rPr lang="ru-RU" dirty="0" smtClean="0"/>
              <a:t> при разрешении предложенных проблем используются следующие виды действий: </a:t>
            </a:r>
          </a:p>
          <a:p>
            <a:pPr lvl="0"/>
            <a:r>
              <a:rPr lang="ru-RU" dirty="0" smtClean="0"/>
              <a:t> формулировать ситуацию на языке математики;</a:t>
            </a:r>
          </a:p>
          <a:p>
            <a:pPr lvl="0"/>
            <a:r>
              <a:rPr lang="ru-RU" dirty="0" smtClean="0"/>
              <a:t> применять математические понятия, факты, процедуры;</a:t>
            </a:r>
          </a:p>
          <a:p>
            <a:pPr lvl="0"/>
            <a:r>
              <a:rPr lang="ru-RU" dirty="0" smtClean="0"/>
              <a:t> интерпретировать, использовать и оценивать математические</a:t>
            </a:r>
          </a:p>
          <a:p>
            <a:pPr lvl="0"/>
            <a:r>
              <a:rPr lang="ru-RU" dirty="0" smtClean="0"/>
              <a:t> рассуждать: здесь учащимся потребуется продемонстрировать, как они умеют размышлять над аргументами, обоснованиями и выводами, над различными способами представления ситуации на языке математики, над рациональностью применяемого математического аппарата, над возможностями оценки и интерпретации полученных результатов с учетом особенностей предлагаемой ситуации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36</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dirty="0" smtClean="0"/>
              <a:t>С целью выделения основных элементов математической подготовки, актуальных для формирования и оценки МГ, а также уточнения предметных недочетов в математической подготовке российских учащихся, были проанализированы задания в исследованиях PISA-2015 и -2018, результаты выполнения которых оказались ниже средних международных и не превышали 40%. На выделенных предметных умениях делается акцент при разработке заданий.</a:t>
            </a:r>
          </a:p>
          <a:p>
            <a:r>
              <a:rPr lang="ru-RU" dirty="0" smtClean="0"/>
              <a:t>Сопоставление с ФГОС показало, что невысокие результаты российских учащихся связаны с недостаточным овладением некоторыми </a:t>
            </a:r>
            <a:r>
              <a:rPr lang="ru-RU" dirty="0" err="1" smtClean="0"/>
              <a:t>метапредметными</a:t>
            </a:r>
            <a:r>
              <a:rPr lang="ru-RU" dirty="0" smtClean="0"/>
              <a:t> умениями:</a:t>
            </a:r>
          </a:p>
          <a:p>
            <a:pPr lvl="0"/>
            <a:r>
              <a:rPr lang="ru-RU" dirty="0" smtClean="0"/>
              <a:t>принимать задачу, представленную в форме, отличной от формы, типичной для российских учебников;</a:t>
            </a:r>
          </a:p>
          <a:p>
            <a:pPr lvl="0"/>
            <a:r>
              <a:rPr lang="ru-RU" dirty="0" smtClean="0"/>
              <a:t>работать с информацией, представленной в различных формах: текстовой, табличной, графической, а также переходить от одной формы к другой;</a:t>
            </a:r>
          </a:p>
          <a:p>
            <a:pPr lvl="0"/>
            <a:r>
              <a:rPr lang="ru-RU" dirty="0" smtClean="0"/>
              <a:t>привлекать информацию, которая не содержится непосредственно в условии задачи, особенно в тех случаях, когда для этого требуется использовать бытовые сведения, личный жизненный опыт;</a:t>
            </a:r>
          </a:p>
          <a:p>
            <a:pPr lvl="0"/>
            <a:r>
              <a:rPr lang="ru-RU" dirty="0" smtClean="0"/>
              <a:t>отбирать информацию, необходимую для решения, в частности, если условие задачи содержит избыточную информацию; удерживать в процессе решения все условия, необходимые для решения проблемы; </a:t>
            </a:r>
          </a:p>
          <a:p>
            <a:pPr lvl="0"/>
            <a:r>
              <a:rPr lang="ru-RU" dirty="0" smtClean="0"/>
              <a:t>владеть навыками самоконтроля за выполнением условий (ограничений) при нахождении решения и интерпретации полученного результата в рамках ситуации;</a:t>
            </a:r>
          </a:p>
          <a:p>
            <a:pPr lvl="0"/>
            <a:r>
              <a:rPr lang="ru-RU" dirty="0" smtClean="0"/>
              <a:t>определять самостоятельно точность данных, требуемых для решения задачи;</a:t>
            </a:r>
          </a:p>
          <a:p>
            <a:pPr lvl="0"/>
            <a:r>
              <a:rPr lang="ru-RU" dirty="0" smtClean="0"/>
              <a:t> использовать здравый смысл, метод перебора возможных вариантов, метод проб и ошибок;</a:t>
            </a:r>
          </a:p>
          <a:p>
            <a:pPr lvl="0"/>
            <a:r>
              <a:rPr lang="ru-RU" dirty="0" smtClean="0"/>
              <a:t>представлять в свободной словесной форме обоснованный ответ, который определяется особенностями ситуации.</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37</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dirty="0" smtClean="0"/>
              <a:t>Принятое определение МГ</a:t>
            </a:r>
            <a:r>
              <a:rPr lang="ru-RU" b="1" dirty="0" smtClean="0"/>
              <a:t> </a:t>
            </a:r>
            <a:r>
              <a:rPr lang="ru-RU" dirty="0" smtClean="0"/>
              <a:t>повлекло за собой разработку особого инструментария: учащимся предлагаются не типичные учебные задачи, характерные для традиционных систем обучения и мониторинговых исследований математической подготовки, а </a:t>
            </a:r>
            <a:r>
              <a:rPr lang="ru-RU" i="1" dirty="0" smtClean="0"/>
              <a:t>близкие к реальным проблемные ситуации, представленные в некотором контексте </a:t>
            </a:r>
            <a:r>
              <a:rPr lang="ru-RU" dirty="0" smtClean="0"/>
              <a:t>и разрешаемые доступными учащемуся средствами математики. Подобные проблемы можно противопоставить заданиям, прежде всего текстовым задачам, характерным для школьных учебников математики, где главной целью является дидактическая — освоение математического аппарата, математической модели, которые в дальнейшем можно будет применять в различных целях, в том числе и на практике.</a:t>
            </a:r>
          </a:p>
          <a:p>
            <a:r>
              <a:rPr lang="ru-RU" dirty="0" smtClean="0"/>
              <a:t>Ситуация включает: </a:t>
            </a:r>
          </a:p>
          <a:p>
            <a:pPr lvl="0"/>
            <a:r>
              <a:rPr lang="ru-RU" dirty="0" smtClean="0"/>
              <a:t>Текст-описание – вербальный, с использованием графической информации (график, диаграмма, схема), информация может быть структурирована и представлена в виде таблицы. </a:t>
            </a:r>
          </a:p>
          <a:p>
            <a:pPr lvl="0"/>
            <a:r>
              <a:rPr lang="ru-RU" dirty="0" smtClean="0"/>
              <a:t>Обязательны иллюстрации, позволяющие визуализировать ситуацию, познакомиться с ней, вникнуть в детали </a:t>
            </a:r>
          </a:p>
          <a:p>
            <a:pPr lvl="0"/>
            <a:r>
              <a:rPr lang="ru-RU" dirty="0" smtClean="0"/>
              <a:t>Справочный материал, необходимый для решения задачи. Если описание содержит слова, которые могут быть неизвестны учащимся, то дается краткое пояснение, определение и / или иллюстрация.</a:t>
            </a:r>
          </a:p>
          <a:p>
            <a:pPr lvl="0"/>
            <a:r>
              <a:rPr lang="ru-RU" dirty="0" smtClean="0"/>
              <a:t>Вопрос – сложность варьируется от 1 до 3 баллов; оценивание осуществляется из 1 или 2-х  баллов. </a:t>
            </a:r>
          </a:p>
          <a:p>
            <a:r>
              <a:rPr lang="ru-RU" dirty="0" smtClean="0"/>
              <a:t>Для выполнения большинства заданий не требуется делать громоздкие вычисления, что позволяет значительно уменьшить влияние вычислительных ошибок на демонстрацию учащимся понимания изученных понятий, применение способов действий для решения поставленных задач. В целях оптимизации вычислений учащимся разрешается использовать калькулятор.</a:t>
            </a:r>
          </a:p>
          <a:p>
            <a:r>
              <a:rPr lang="ru-RU" dirty="0" smtClean="0"/>
              <a:t>Поставленная проблема должна быть нетривиальной, интересной и актуальной для возрастного развития учащихся. Предусматривается вариативность способов решения</a:t>
            </a:r>
          </a:p>
          <a:p>
            <a:r>
              <a:rPr lang="ru-RU" dirty="0" smtClean="0"/>
              <a:t>Задания составляются в соответствии с ФГОС и актуальностью мат. содержания для конкретного класса, но преимущественного из материала, уже хорошо усвоенного. Предусмотрено использование компьютера.</a:t>
            </a:r>
          </a:p>
          <a:p>
            <a:r>
              <a:rPr lang="ru-RU" dirty="0" smtClean="0"/>
              <a:t>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слайде показана структура блока на 20 минут, который составлен из 2-х ситуаций, в каждой из которых по 2 вопроса.</a:t>
            </a:r>
          </a:p>
          <a:p>
            <a:r>
              <a:rPr lang="ru-RU" dirty="0" smtClean="0"/>
              <a:t>Используются задания по форме ответа: </a:t>
            </a:r>
          </a:p>
          <a:p>
            <a:pPr lvl="0"/>
            <a:r>
              <a:rPr lang="ru-RU" dirty="0" smtClean="0"/>
              <a:t>с выбором одного или нескольких верных ответов из предложенных альтернатив; </a:t>
            </a:r>
          </a:p>
          <a:p>
            <a:pPr lvl="0"/>
            <a:r>
              <a:rPr lang="ru-RU" dirty="0" smtClean="0"/>
              <a:t>со свободным кратким ответом в форме конкретного числа, одного-двух слов; </a:t>
            </a:r>
          </a:p>
          <a:p>
            <a:pPr lvl="0"/>
            <a:r>
              <a:rPr lang="ru-RU" dirty="0" smtClean="0"/>
              <a:t>со свободным полным ответом, содержащим запись решения поставленной проблемы, построение заданного геометрического объекта, объяснение полученного ответа.</a:t>
            </a:r>
          </a:p>
          <a:p>
            <a:r>
              <a:rPr lang="ru-RU" dirty="0" smtClean="0"/>
              <a:t>Выполнение заданий с выбором ответа и свободным кратким ответом оценивается автоматически, задания со свободным полным ответом оцениваются экспертами.</a:t>
            </a:r>
          </a:p>
          <a:p>
            <a:r>
              <a:rPr lang="ru-RU" dirty="0" smtClean="0"/>
              <a:t>Суммарно в каждый блок входят задания: </a:t>
            </a:r>
          </a:p>
          <a:p>
            <a:pPr lvl="0"/>
            <a:r>
              <a:rPr lang="ru-RU" dirty="0" smtClean="0"/>
              <a:t>из двух-трех областей математического содержания, </a:t>
            </a:r>
          </a:p>
          <a:p>
            <a:pPr lvl="0"/>
            <a:r>
              <a:rPr lang="ru-RU" dirty="0" smtClean="0"/>
              <a:t>из двух контекстов, </a:t>
            </a:r>
          </a:p>
          <a:p>
            <a:pPr lvl="0"/>
            <a:r>
              <a:rPr lang="ru-RU" dirty="0" smtClean="0"/>
              <a:t>из трех-четырех мыслительных процессов; </a:t>
            </a:r>
          </a:p>
          <a:p>
            <a:pPr lvl="0"/>
            <a:r>
              <a:rPr lang="ru-RU" dirty="0" smtClean="0"/>
              <a:t>трех уровней сложности: 1 легкое, 2 средних, 1 сложное; </a:t>
            </a:r>
          </a:p>
          <a:p>
            <a:pPr lvl="0"/>
            <a:r>
              <a:rPr lang="ru-RU" dirty="0" smtClean="0"/>
              <a:t>по критериям оценивания: легкое задание оценивается одним баллом, остальные — двумя баллами; общая сумма баллов за верно выполненный блок заданий – 7.</a:t>
            </a:r>
          </a:p>
          <a:p>
            <a:r>
              <a:rPr lang="ru-RU" dirty="0" smtClean="0"/>
              <a:t> </a:t>
            </a:r>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40</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41</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42</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Положительный итог: учащиеся практически не пропускают задания, очень мало ответов «не знаю», «не могу решить», есть положительные отзывы о задачах («интересное задание»).</a:t>
            </a:r>
          </a:p>
          <a:p>
            <a:r>
              <a:rPr lang="ru-RU" dirty="0" smtClean="0"/>
              <a:t>Отрицательные моменты: </a:t>
            </a:r>
          </a:p>
          <a:p>
            <a:pPr lvl="0"/>
            <a:r>
              <a:rPr lang="ru-RU" dirty="0" smtClean="0"/>
              <a:t>Значительная часть демонстрирует </a:t>
            </a:r>
            <a:r>
              <a:rPr lang="ru-RU" i="1" dirty="0" smtClean="0"/>
              <a:t>неготовность вычленять математические аспекты из реальной ситуации</a:t>
            </a:r>
            <a:r>
              <a:rPr lang="ru-RU" dirty="0" smtClean="0"/>
              <a:t>, выбирать существенную информацию, обрабатывать, используя математический аппарат. Не понимают, когда надо привлекать жизненный опыт, а когда математические знания.</a:t>
            </a:r>
          </a:p>
          <a:p>
            <a:pPr lvl="0"/>
            <a:r>
              <a:rPr lang="ru-RU" dirty="0" smtClean="0"/>
              <a:t>Не понимают, что означает «доказать», «обосновать».</a:t>
            </a:r>
          </a:p>
          <a:p>
            <a:pPr lvl="0"/>
            <a:r>
              <a:rPr lang="ru-RU" dirty="0" smtClean="0"/>
              <a:t>Нет развития навыков смыслового чтения. Плохо читают условие, не сопоставляют текстовую и табличную, графическую информацию, не используют справочную информацию.</a:t>
            </a:r>
          </a:p>
          <a:p>
            <a:pPr lvl="0"/>
            <a:r>
              <a:rPr lang="ru-RU" dirty="0" smtClean="0"/>
              <a:t>Проявляют известные недостатки: </a:t>
            </a:r>
            <a:r>
              <a:rPr lang="ru-RU" dirty="0" err="1" smtClean="0"/>
              <a:t>несформированность</a:t>
            </a:r>
            <a:r>
              <a:rPr lang="ru-RU" dirty="0" smtClean="0"/>
              <a:t> чувства числа, недостаточность вычислительной подготовки, развития геометрических представлений, воображения, навыков измерения геометрических величин, неумение решать даже учебные задачи.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43</a:t>
            </a:fld>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Формирование МГ – задача, требующая комплексного решения. Следует помнить о необходимости:</a:t>
            </a:r>
          </a:p>
          <a:p>
            <a:pPr lvl="0"/>
            <a:r>
              <a:rPr lang="ru-RU" dirty="0" smtClean="0"/>
              <a:t>Формирования системных математических знаний, теоретической и практической предметной базы; ни в коем случае не допускать крена в сторону натаскивания на решение практико-ориентированных задач; не ломать традиционный процесс, а подстраивать его под решение новой задачи; </a:t>
            </a:r>
          </a:p>
          <a:p>
            <a:pPr lvl="0"/>
            <a:r>
              <a:rPr lang="ru-RU" dirty="0" smtClean="0"/>
              <a:t>формировать готовность к взаимодействию с мат. стороной окружающего мира, для этого - погружать в реальные ситуации (давать отдельные задания, цепочки заданий, объединенных ситуацией, превращать текстовые задачи в реальные ситуации; проектные работы);</a:t>
            </a:r>
          </a:p>
          <a:p>
            <a:pPr lvl="0"/>
            <a:r>
              <a:rPr lang="ru-RU" dirty="0" smtClean="0"/>
              <a:t>формировать опыт поиска путей решения жизненных задач, учить математическому моделированию реальных ситуаций и переносить способы решения учебных задач на реальные;</a:t>
            </a:r>
          </a:p>
          <a:p>
            <a:pPr lvl="0"/>
            <a:r>
              <a:rPr lang="ru-RU" dirty="0" smtClean="0"/>
              <a:t>развивать когнитивную сферу, учить познавать мир, решать задачи разными способами;</a:t>
            </a:r>
          </a:p>
          <a:p>
            <a:pPr lvl="0"/>
            <a:r>
              <a:rPr lang="ru-RU" dirty="0" smtClean="0"/>
              <a:t>формировать коммуникативную, читательскую, информационную, социальную компетенции;</a:t>
            </a:r>
          </a:p>
          <a:p>
            <a:pPr lvl="0"/>
            <a:r>
              <a:rPr lang="ru-RU" dirty="0" smtClean="0"/>
              <a:t>развивать регулятивную сферы и рефлексию: учить планировать деятельность, конструировать алгоритмы (вычисления, построения и пр.), контролировать процесс и результат, выполнять проверку на соответствие исходным данным и правдоподобие, коррекцию и оценку результата деятельности.</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44</a:t>
            </a:fld>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45</a:t>
            </a:fld>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Определение читательской грамотности, данное разработчиками </a:t>
            </a:r>
            <a:r>
              <a:rPr lang="en-US" dirty="0" smtClean="0"/>
              <a:t>PISA</a:t>
            </a:r>
            <a:endParaRPr lang="ru-RU" dirty="0" smtClean="0"/>
          </a:p>
          <a:p>
            <a:r>
              <a:rPr lang="ru-RU" dirty="0" smtClean="0"/>
              <a:t>В рамках Мониторинга по читательской грамотности разработаны 6 блоков заданий для 5 класса и 6 блоков для 7 класса. </a:t>
            </a:r>
          </a:p>
          <a:p>
            <a:r>
              <a:rPr lang="ru-RU" dirty="0" smtClean="0"/>
              <a:t>При разработке материалов были учтены факторы, изменившие характер чтения и передачи информации: распространение электронных текстов, чтение которых требует других стратегий, изменение ситуаций чтения, когда используются несколько различных источников информации одновременно, а сама информация может быть противоречивой и нуждаться в проверке. </a:t>
            </a:r>
          </a:p>
          <a:p>
            <a:r>
              <a:rPr lang="ru-RU" dirty="0" smtClean="0"/>
              <a:t>Тексты отбирались и создавались с учетом нескольких позиций. Прежде всего, это ориентация на круг социальных и личных интересов учащихся данного возраста. Тематика разнообразна: путешествия по родной земле, безопасность, школьная жизнь, человек и технический прогресс, человек и природа, научные открытия, великие люди нашей страны и др. Предпочтение было отдано текстам, расширяющим кругозор школьников и содержащим новые интересные для них факты. Еще одной важной особенностью отбора текстов была способность школьника воспринять данную тему и реалистичность использования полученной из текста информации в жизни. В предлагаемых материалах рассматривались такие ситуации, как участие в конкурсах проектов и сочинений, встреча с бездомными собаками на улице и т.д. Материал моделировался таким образом, чтобы из текста школьник узнал, как поступить в той или иной ситуации, и мог сам принимать решения, оказавшись в подобных условиях.</a:t>
            </a:r>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46</a:t>
            </a:fld>
            <a:endParaRPr 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b="1" dirty="0" smtClean="0"/>
              <a:t>В </a:t>
            </a:r>
            <a:r>
              <a:rPr lang="en-US" b="1" dirty="0" smtClean="0"/>
              <a:t>PISA</a:t>
            </a:r>
            <a:r>
              <a:rPr lang="ru-RU" b="1" dirty="0" smtClean="0"/>
              <a:t> оцениваются 3 группы читательских умений</a:t>
            </a:r>
            <a:endParaRPr lang="ru-RU" dirty="0" smtClean="0"/>
          </a:p>
          <a:p>
            <a:r>
              <a:rPr lang="ru-RU" b="1" dirty="0" smtClean="0"/>
              <a:t>1 группа умений – поиск и извлечение информации - </a:t>
            </a:r>
            <a:r>
              <a:rPr lang="ru-RU" dirty="0" smtClean="0"/>
              <a:t>(включает в себя общее понимание того, что говорится в тексте, понимание основной идеи, поиск и выявление в тексте информации, представленной в различном виде (ориентация в тексте), а также формулирование прямых выводов и заключений на основе фактов, имеющихся в тексте.</a:t>
            </a:r>
          </a:p>
          <a:p>
            <a:r>
              <a:rPr lang="ru-RU" dirty="0" smtClean="0"/>
              <a:t>При поиске информации в печатном тексте читатель может ориентироваться на подзаголовки и таким образом определить часть текста, содержащую искомое сообщение. В электронном тексте читателю при поиске информации зачастую приходится обращаться к гиперсвязям. Трудность поиска информации определяется числом страниц, которые надо просмотреть для определения нужного места в тексте, объемом сообщения, а также тем, содержится ли в вопросе косвенное указание на возможное место локализации искомой информации.</a:t>
            </a:r>
          </a:p>
          <a:p>
            <a:r>
              <a:rPr lang="ru-RU" b="1" dirty="0" smtClean="0"/>
              <a:t>2 группа умений – интеграция и интерпретация информации - </a:t>
            </a:r>
            <a:r>
              <a:rPr lang="ru-RU" dirty="0" smtClean="0"/>
              <a:t>включает в себя анализ, интерпретацию и обобщение информации, представленной в тексте, формулирование на ее основе сложных выводов и оценочных суждений. Эта группа умений предполагает извлечение из текста такой информации, которая не сообщается напрямую. Иногда для этого нужно установить скрытую связь, иногда понять подразумеваемое сообщение, осмыслить подтекст. И связывание отдельных сообщений текста, и их истолкование необходимы для того, чтобы построить общее, целостное понимание текста.</a:t>
            </a:r>
          </a:p>
          <a:p>
            <a:r>
              <a:rPr lang="ru-RU" dirty="0" smtClean="0"/>
              <a:t>Примеры вопросов на связывание и истолкование текста: учащихся просят придумать название или сочинить вступление к тексту, объяснить порядок  действий в простой инструкции, восстановить названия осей на графике или столбиков в таблице, дать характеристику герою повествования или объяснить назначение карты или рисунка.</a:t>
            </a:r>
          </a:p>
          <a:p>
            <a:r>
              <a:rPr lang="ru-RU" dirty="0" smtClean="0"/>
              <a:t>Как показала апробация, ученику непросто вычленить две и более информационные единицы, порой расположенные в разных местах текста, особенно если в формулировке задания отсутствуют указания на место запрашиваемой информации в тексте, а в тексте рядом с искомым фрагментом  содержится похожая, но не относящаяся к вопросу информации. </a:t>
            </a:r>
          </a:p>
          <a:p>
            <a:r>
              <a:rPr lang="ru-RU" b="1" dirty="0" smtClean="0"/>
              <a:t>3 группа умений – осмысление и оценка информации текста - </a:t>
            </a:r>
            <a:r>
              <a:rPr lang="ru-RU" dirty="0" smtClean="0"/>
              <a:t>Чтобы </a:t>
            </a:r>
            <a:r>
              <a:rPr lang="ru-RU" i="1" dirty="0" smtClean="0"/>
              <a:t>осмыслить и оценить содержание текста, </a:t>
            </a:r>
            <a:r>
              <a:rPr lang="ru-RU" dirty="0" smtClean="0"/>
              <a:t>читатель должен связать информацию текста с другими </a:t>
            </a:r>
            <a:r>
              <a:rPr lang="ru-RU" dirty="0" err="1" smtClean="0"/>
              <a:t>внетекстовыми</a:t>
            </a:r>
            <a:r>
              <a:rPr lang="ru-RU" dirty="0" smtClean="0"/>
              <a:t> источниками информации, например, согласиться или не согласиться с утверждением текста. Часто читателя просят высказать и обосновать свою собственную точку зрения на предмет, обсуждаемый в тексте. </a:t>
            </a:r>
            <a:r>
              <a:rPr lang="ru-RU" dirty="0" err="1" smtClean="0"/>
              <a:t>Внетекстовая</a:t>
            </a:r>
            <a:r>
              <a:rPr lang="ru-RU" dirty="0" smtClean="0"/>
              <a:t> информация может содержаться в явном виде в формулировке вопроса, но нередко в вопросе не содержится дополнительная информация, но читатель сам, на основе собственного опыта, понимает необходимость привлечения дополнительных знаний. </a:t>
            </a:r>
          </a:p>
          <a:p>
            <a:r>
              <a:rPr lang="ru-RU" dirty="0" smtClean="0"/>
              <a:t>Умение осмыслить и оценить текст особенно остро востребовано при чтении электронных сообщений, которые не проходят все инстанции рецензирования и редактирования, принятые в традиционных печатных изданиях. Критический анализ информации, разумеется, необходим и читателю печатных текстов, чтобы не стать легкой жертвой иных недобросовестных или чрезмерно предвзятых авторов.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47</a:t>
            </a:fld>
            <a:endParaRPr 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В Мониторинге мы выделяем ещё одну группу умений, 4-ую на использование информации из текста </a:t>
            </a:r>
            <a:endParaRPr lang="ru-RU" dirty="0" smtClean="0"/>
          </a:p>
          <a:p>
            <a:r>
              <a:rPr lang="ru-RU" dirty="0" smtClean="0"/>
              <a:t>Данная группа читательских действий предполагает умение читателя применять информацию, представленную в тексте для решения различных учебно-познавательных и практических задач; активную работу читателя по прогнозированию событий, дальнейшего развития процесса, последующих результатов эксперимента на основе информации текста.  </a:t>
            </a:r>
          </a:p>
          <a:p>
            <a:r>
              <a:rPr lang="ru-RU" b="1" dirty="0" smtClean="0"/>
              <a:t>Задания на использование информации</a:t>
            </a:r>
            <a:r>
              <a:rPr lang="ru-RU" dirty="0" smtClean="0"/>
              <a:t> строятся таким образом, чтобы ученик смог представить себя участником описанной ситуации и сделать осознанный выбор, опираясь на прочитанное.</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48</a:t>
            </a:fld>
            <a:endParaRPr 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На данном слайде представлена общая классификация текстов, принятая за основу разработчиками материалов по читательской грамотности. </a:t>
            </a:r>
          </a:p>
          <a:p>
            <a:r>
              <a:rPr lang="ru-RU" dirty="0" smtClean="0"/>
              <a:t>В связи с включением визуальных изображений тексты можно разделить на сплошные (без таких изображений), </a:t>
            </a:r>
            <a:r>
              <a:rPr lang="ru-RU" dirty="0" err="1" smtClean="0"/>
              <a:t>несплошные</a:t>
            </a:r>
            <a:r>
              <a:rPr lang="ru-RU" dirty="0" smtClean="0"/>
              <a:t> (включающие визуальные ряды, необходимые для понимания текста, с большей или меньшей степенью слияния с текстом). Вместе с тем визуальные изображения могут быть предложены для анализа как источник информации и отдельно, самостоятельно. Примерами сплошных текстов являются: 1) описание (художественное и техническое); 2) повествование (рассказ, репортаж); 3) объяснение (объяснительное сочинение, определение понятия, толкование слова, резюме/выводы, интерпретация); 4) аргументация (комментарий, обоснование); 5) инструкция (указание к выполнению работы; правила, законы). </a:t>
            </a:r>
            <a:r>
              <a:rPr lang="ru-RU" dirty="0" err="1" smtClean="0"/>
              <a:t>Несплошные</a:t>
            </a:r>
            <a:r>
              <a:rPr lang="ru-RU" dirty="0" smtClean="0"/>
              <a:t> тексты, кроме вербальных фрагментов, включают: 1) графики; 2) диаграммы; 3) таблицы; 4) карты, схемы; 5) рисунки, фотографии, 6) формы (анкеты и др.); 7) информационные листы и объявления. Спецификой проектирования заданий на оценку читательской грамотности в XXI веке является использование составных текстов, которые  включают в себя несколько текстов, каждый из которых был создан независимо от другого и является связным и законченным. Например, в составной текст объединяются тексты, содержащие взаимоисключающие или взаимодополняющие точки зрения их авторов. Некоторые из них включают несколько сплошных текстов, а другие составные тексты объединяют сплошные и </a:t>
            </a:r>
            <a:r>
              <a:rPr lang="ru-RU" dirty="0" err="1" smtClean="0"/>
              <a:t>несплошные</a:t>
            </a:r>
            <a:r>
              <a:rPr lang="ru-RU" dirty="0" smtClean="0"/>
              <a:t> (содержащие наряду с вербальным текстом карты, схемы, </a:t>
            </a:r>
            <a:r>
              <a:rPr lang="ru-RU" dirty="0" err="1" smtClean="0"/>
              <a:t>инфографику</a:t>
            </a:r>
            <a:r>
              <a:rPr lang="ru-RU" dirty="0" smtClean="0"/>
              <a:t> и т.п.) - это позволяет проверить умения осуществлять эффективный поиск и отбор информации, сопоставлять и оценивать информацию из разных источников, соединять информацию из разных предметных областей.</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49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При реализации поставленных задач важно учитывать международные тенденции  развития образования. Одной из главных тенденций  является ИЗМЕНЕНИЕ ЗАПРОСА НА КАЧЕСТВО ОБЩЕГО ОБРАЗОВАНИЯ.</a:t>
            </a:r>
          </a:p>
          <a:p>
            <a:endParaRPr lang="ru-RU" sz="1400" dirty="0" smtClean="0"/>
          </a:p>
          <a:p>
            <a:r>
              <a:rPr lang="ru-RU" sz="1400" dirty="0" smtClean="0"/>
              <a:t>Эта тенденция в основном проявляется по двум направлениям:</a:t>
            </a:r>
          </a:p>
          <a:p>
            <a:r>
              <a:rPr lang="ru-RU" sz="1400" dirty="0" smtClean="0"/>
              <a:t>Изменение приоритетных целей образования и качественное изменение образовательной среды.</a:t>
            </a:r>
          </a:p>
        </p:txBody>
      </p:sp>
      <p:sp>
        <p:nvSpPr>
          <p:cNvPr id="4" name="Номер слайда 3"/>
          <p:cNvSpPr>
            <a:spLocks noGrp="1"/>
          </p:cNvSpPr>
          <p:nvPr>
            <p:ph type="sldNum" sz="quarter" idx="10"/>
          </p:nvPr>
        </p:nvSpPr>
        <p:spPr/>
        <p:txBody>
          <a:bodyPr/>
          <a:lstStyle/>
          <a:p>
            <a:fld id="{856A05F3-21FD-48C2-919E-2C9ED22E481D}" type="slidenum">
              <a:rPr lang="ru-RU" smtClean="0"/>
              <a:pPr/>
              <a:t>5</a:t>
            </a:fld>
            <a:endParaRPr 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Тексты для оценки читательской грамотности отбирались на основе следующих принципов:</a:t>
            </a:r>
          </a:p>
          <a:p>
            <a:r>
              <a:rPr lang="ru-RU" dirty="0" smtClean="0"/>
              <a:t>1) необходимо оценивать умение читать и понимать как художественные, так и информационные тексты, поскольку чтение художественных текстов остается важным компонентом читательской грамотности, при этом основную долю составляют информационные (нехудожественные) тексты, что отражает и общую ситуацию чтения, и ситуацию чтения в образовательной практике;</a:t>
            </a:r>
          </a:p>
          <a:p>
            <a:r>
              <a:rPr lang="ru-RU" dirty="0" smtClean="0"/>
              <a:t>2) умение читать непрерывные (сплошные) тексты остается важным (особенно с учетом того, что в </a:t>
            </a:r>
            <a:r>
              <a:rPr lang="en-US" dirty="0" smtClean="0"/>
              <a:t>PISA</a:t>
            </a:r>
            <a:r>
              <a:rPr lang="ru-RU" dirty="0" smtClean="0"/>
              <a:t>-2009 российские школьники показали отрицательную динамику  именно по заданиям к сплошным текстам), поэтому такие тексты остались как объекты оценивания в мониторинге, но при этом всё же основной акцент сделан на оценивании понимания составных (множественных) текстов; </a:t>
            </a:r>
          </a:p>
          <a:p>
            <a:r>
              <a:rPr lang="ru-RU" dirty="0" smtClean="0"/>
              <a:t>3) выбирались тексты, с которыми школьник встречается в повседневной жизни: учебный текст, реальная статья из газеты, энциклопедии, подлинные фрагменты чата в интернете и т.д.;</a:t>
            </a:r>
          </a:p>
          <a:p>
            <a:r>
              <a:rPr lang="ru-RU" dirty="0" smtClean="0"/>
              <a:t>4) большинство отобранных текстов вводит школьника в ситуации общественной жизни, в которых ему нужно будет принимать решение или занять определенную позицию, либо затрагивает проблемы, с которыми он может столкнуться в общении с друзьями, в путешествии, при покупках и т.п. - в таких ситуациях тоже нужно научиться ориентироваться и принимать обоснованные решения.</a:t>
            </a:r>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50</a:t>
            </a:fld>
            <a:endParaRPr lang="ru-R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51</a:t>
            </a:fld>
            <a:endParaRPr 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Перед вами блок заданий по читательской грамотности для 5 класса, рассчитанный на 20 мин. Он представляет собой информационный текст «Необычный путешественник» и 9 заданий к нему.</a:t>
            </a:r>
          </a:p>
          <a:p>
            <a:r>
              <a:rPr lang="ru-RU" dirty="0" smtClean="0"/>
              <a:t>Этот текст рассказывает о нашем современнике, знаменитом путешественнике Н. </a:t>
            </a:r>
            <a:r>
              <a:rPr lang="ru-RU" dirty="0" err="1" smtClean="0"/>
              <a:t>Ванье</a:t>
            </a:r>
            <a:r>
              <a:rPr lang="ru-RU" dirty="0" smtClean="0"/>
              <a:t>, который часть своей жизни посвятил изучению Сибири, путешествуя по ней на собачьих упряжках. В составном тексте использованы несколько мини-текстов, соединённых на основе единой сюжетной линии, связанной с интересами школьника Максима, любящего путешествия. Среди этих мини-текстов – </a:t>
            </a:r>
            <a:r>
              <a:rPr lang="ru-RU" b="1" i="1" dirty="0" smtClean="0"/>
              <a:t>информация с сайта</a:t>
            </a:r>
            <a:r>
              <a:rPr lang="ru-RU" dirty="0" smtClean="0"/>
              <a:t> Русского географического общества, </a:t>
            </a:r>
            <a:r>
              <a:rPr lang="ru-RU" b="1" i="1" dirty="0" smtClean="0"/>
              <a:t>фрагмент интервью</a:t>
            </a:r>
            <a:r>
              <a:rPr lang="ru-RU" dirty="0" smtClean="0"/>
              <a:t> с Н. </a:t>
            </a:r>
            <a:r>
              <a:rPr lang="ru-RU" dirty="0" err="1" smtClean="0"/>
              <a:t>Ванье</a:t>
            </a:r>
            <a:r>
              <a:rPr lang="ru-RU" dirty="0" smtClean="0"/>
              <a:t>, в котором он раскрывает секреты мастерства управления собачьей упряжкой и описывает необыкновенные ощущения человека, путешествующего по бескрайним просторам; </a:t>
            </a:r>
            <a:r>
              <a:rPr lang="ru-RU" b="1" i="1" dirty="0" smtClean="0"/>
              <a:t>аннотация книги</a:t>
            </a:r>
            <a:r>
              <a:rPr lang="ru-RU" dirty="0" smtClean="0"/>
              <a:t>,  </a:t>
            </a:r>
            <a:r>
              <a:rPr lang="ru-RU" b="1" i="1" dirty="0" smtClean="0"/>
              <a:t>отзыв читательницы</a:t>
            </a:r>
            <a:r>
              <a:rPr lang="ru-RU" dirty="0" smtClean="0"/>
              <a:t>. При этом наряду с вербальной информацией дана визуальная (</a:t>
            </a:r>
            <a:r>
              <a:rPr lang="ru-RU" b="1" i="1" dirty="0" smtClean="0"/>
              <a:t>карта</a:t>
            </a:r>
            <a:r>
              <a:rPr lang="ru-RU" dirty="0" smtClean="0"/>
              <a:t> с нанесенной на нее информацией о трёх путешествиях). Разработанные задания предполагают «считывание» информации карты, соотнесение визуальной информации и вербальных отрывков текста, сравнение информации из фрагментов различных текстов (информационное сообщение, интервью, аннотация книги, отзыв читателя о книге).</a:t>
            </a:r>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52</a:t>
            </a:fld>
            <a:endParaRPr 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Чтобы выполнить это задание необходимо соотнести данные в тексте самого задания изображения с фрагментом вербального текста, где рассказчик описывает, что представляет собой «веерный способ расстановки собак в упряжке». Необходимый отрывок текста, который ученик должен найти сам, расположен на слайде внизу. Внимательно прочитав его, мы выбираем правильный ответ Г. Смогли его выполнить только 28% учащихся. Таким образом, выявлен дефицит умения соотносить изображение с вербальным текстом.</a:t>
            </a:r>
          </a:p>
          <a:p>
            <a:endParaRPr lang="ru-RU" dirty="0"/>
          </a:p>
        </p:txBody>
      </p:sp>
      <p:sp>
        <p:nvSpPr>
          <p:cNvPr id="4" name="Номер слайда 3"/>
          <p:cNvSpPr>
            <a:spLocks noGrp="1"/>
          </p:cNvSpPr>
          <p:nvPr>
            <p:ph type="sldNum" sz="quarter" idx="5"/>
          </p:nvPr>
        </p:nvSpPr>
        <p:spPr/>
        <p:txBody>
          <a:bodyPr/>
          <a:lstStyle/>
          <a:p>
            <a:fld id="{C66E0C06-5FE1-4F23-A7EB-1A222EB9CE1A}" type="slidenum">
              <a:rPr lang="ru-RU" smtClean="0"/>
              <a:pPr/>
              <a:t>53</a:t>
            </a:fld>
            <a:endParaRPr lang="ru-RU"/>
          </a:p>
        </p:txBody>
      </p:sp>
    </p:spTree>
    <p:extLst>
      <p:ext uri="{BB962C8B-B14F-4D97-AF65-F5344CB8AC3E}">
        <p14:creationId xmlns:p14="http://schemas.microsoft.com/office/powerpoint/2010/main" val="27724346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Перед вами текст задания для 7 класса, где большая часть информации представлена в виде </a:t>
            </a:r>
            <a:r>
              <a:rPr lang="ru-RU" dirty="0" err="1" smtClean="0"/>
              <a:t>инфографики</a:t>
            </a:r>
            <a:r>
              <a:rPr lang="ru-RU" dirty="0" smtClean="0"/>
              <a:t>. Такие тексты непривычны для российских школьников, как правило, они вызывают затруднения.  Очевидно, что в основной школе опыт работы с графической информацией надо расширять, поэтому в материалы мониторинга функциональной грамотности была включена задача такого типа. Материал взят из статьи в газете «Аргументы и факты» от  4 апреля 2012 г. Она содержит </a:t>
            </a:r>
            <a:r>
              <a:rPr lang="ru-RU" dirty="0" err="1" smtClean="0"/>
              <a:t>инфографику</a:t>
            </a:r>
            <a:r>
              <a:rPr lang="ru-RU" dirty="0" smtClean="0"/>
              <a:t>, посвященную  погружению известного режиссера Джеймса </a:t>
            </a:r>
            <a:r>
              <a:rPr lang="ru-RU" dirty="0" err="1" smtClean="0"/>
              <a:t>Кэмерона</a:t>
            </a:r>
            <a:r>
              <a:rPr lang="ru-RU" dirty="0" smtClean="0"/>
              <a:t> в глубочайшую точку Мирового океана, и интервью режиссера, где он говорит о судьбоносной роли в его глубоководных погружениях российской науки. Интервью приведено фрагментарно, а </a:t>
            </a:r>
            <a:r>
              <a:rPr lang="ru-RU" dirty="0" err="1" smtClean="0"/>
              <a:t>инфографика</a:t>
            </a:r>
            <a:r>
              <a:rPr lang="ru-RU" dirty="0" smtClean="0"/>
              <a:t> была включена полностью. Использование этого материала позволило создать проблему из реальной жизни. Способен ли семиклассник разобраться в статье из обычной российской газеты, которая адресована самой широкой аудитории, в основной своей массе изучавшей географию материков и океанов очень давно? </a:t>
            </a:r>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54</a:t>
            </a:fld>
            <a:endParaRPr lang="ru-R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dirty="0" smtClean="0"/>
              <a:t>Задание адресует ученика к графической информации, а именно к квадрату, расположенному на схеме слева вверху. На схеме ученик видит два географических названия «Марианская впадина» и «Бездна </a:t>
            </a:r>
            <a:r>
              <a:rPr lang="ru-RU" dirty="0" err="1" smtClean="0"/>
              <a:t>Челледжера</a:t>
            </a:r>
            <a:r>
              <a:rPr lang="ru-RU" dirty="0" smtClean="0"/>
              <a:t>». Марианскую впадину знают все, а вот имя «Бездна Челленджера», читатель скорее всего, встречает первый раз. Естественно задаться вопросом, что же это такое. Первая версия:   Бездна Челленджера – второе название Марианской впадины, как Джомолунгма и Эверест. И если рассматривать только большую схему, такой вывод и напрашивается, поскольку обозначенные глубины одинаковы. Более 60% учеников пришли именно к такому выводу: Бездна Челленджера и Марианская впадина – это одно и то же, либо Бездна Челленджера – это нижняя часть Марианской впадины, ее дно. Но если посмотреть на крупномасштабную карту в верхнем левом углу, становится ясно, что это не так. Бездна Челленджера обозначена там как одна из точек на левом краю </a:t>
            </a:r>
            <a:r>
              <a:rPr lang="ru-RU" dirty="0" err="1" smtClean="0"/>
              <a:t>Марианского</a:t>
            </a:r>
            <a:r>
              <a:rPr lang="ru-RU" dirty="0" smtClean="0"/>
              <a:t> желоба, и глубина желоба, судя по тому, что он по-разному закрашен, неоднородна. То есть и в Марианской впадине есть места поглубже, и «помельче». Стало быть, Бездна </a:t>
            </a:r>
            <a:r>
              <a:rPr lang="ru-RU" dirty="0" err="1" smtClean="0"/>
              <a:t>Челледжера</a:t>
            </a:r>
            <a:r>
              <a:rPr lang="ru-RU" dirty="0" smtClean="0"/>
              <a:t> – это сравнительно небольшой участок впадины, где и фиксируется максимальная глубина. Именно поэтому туда и совершалось погружение на одноименном аппарате.  К выводу о том, что Бездна </a:t>
            </a:r>
            <a:r>
              <a:rPr lang="ru-RU" dirty="0" err="1" smtClean="0"/>
              <a:t>Челледжера</a:t>
            </a:r>
            <a:r>
              <a:rPr lang="ru-RU" dirty="0" smtClean="0"/>
              <a:t> –  не вся Марианская впадина, а лишь ее участок,  пришли 44% учеников. Но обосновать этот вывод на основе карты смогли лишь  2%. Пример: </a:t>
            </a:r>
            <a:r>
              <a:rPr lang="ru-RU" i="1" dirty="0" smtClean="0"/>
              <a:t>«…бездна Челленджера отмечена точкой на карте, а не линией (дном впадины или самой впадиной)».</a:t>
            </a:r>
            <a:r>
              <a:rPr lang="ru-RU" dirty="0" smtClean="0"/>
              <a:t> </a:t>
            </a:r>
          </a:p>
          <a:p>
            <a:r>
              <a:rPr lang="ru-RU" dirty="0" smtClean="0"/>
              <a:t>Задание оценивалось 2 баллами</a:t>
            </a:r>
          </a:p>
          <a:p>
            <a:r>
              <a:rPr lang="ru-RU" dirty="0" smtClean="0"/>
              <a:t>Ответ принимался полностью, если выбран ответ Артема, при этом в обосновании указывалось на то, что на карте Марианской впадины в левом верхнем углу схемы Бездна Челленджера отмечена как одна из точек.</a:t>
            </a:r>
          </a:p>
          <a:p>
            <a:r>
              <a:rPr lang="ru-RU" dirty="0" smtClean="0"/>
              <a:t>1 балл ставился, если был выбран ответ Артем, при этом обоснование не дано или неверно.</a:t>
            </a:r>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55</a:t>
            </a:fld>
            <a:endParaRPr lang="ru-R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dirty="0" smtClean="0"/>
              <a:t>Результаты апробации разработанных заданий позволяют говорить и о проблемных областях читательской грамотности, связанных с недостаточным уровнем </a:t>
            </a:r>
            <a:r>
              <a:rPr lang="ru-RU" dirty="0" err="1" smtClean="0"/>
              <a:t>сформированности</a:t>
            </a:r>
            <a:r>
              <a:rPr lang="ru-RU" dirty="0" smtClean="0"/>
              <a:t> ведущих читательских действий при работе с текстом.</a:t>
            </a:r>
          </a:p>
          <a:p>
            <a:r>
              <a:rPr lang="ru-RU" b="1" dirty="0" smtClean="0"/>
              <a:t> </a:t>
            </a:r>
            <a:endParaRPr lang="ru-RU" dirty="0" smtClean="0"/>
          </a:p>
          <a:p>
            <a:r>
              <a:rPr lang="ru-RU" b="1" dirty="0" smtClean="0"/>
              <a:t>Предварительные выводы по результатам апробации.</a:t>
            </a:r>
            <a:endParaRPr lang="ru-RU" dirty="0" smtClean="0"/>
          </a:p>
          <a:p>
            <a:r>
              <a:rPr lang="ru-RU" dirty="0" smtClean="0"/>
              <a:t> </a:t>
            </a:r>
          </a:p>
          <a:p>
            <a:r>
              <a:rPr lang="ru-RU" dirty="0" smtClean="0"/>
              <a:t>Проблема</a:t>
            </a:r>
          </a:p>
          <a:p>
            <a:r>
              <a:rPr lang="ru-RU" dirty="0" smtClean="0"/>
              <a:t>Рекомендации</a:t>
            </a:r>
          </a:p>
          <a:p>
            <a:r>
              <a:rPr lang="ru-RU" dirty="0" smtClean="0"/>
              <a:t>1) </a:t>
            </a:r>
            <a:r>
              <a:rPr lang="ru-RU" b="1" dirty="0" err="1" smtClean="0"/>
              <a:t>Неразличение</a:t>
            </a:r>
            <a:r>
              <a:rPr lang="ru-RU" b="1" dirty="0" smtClean="0"/>
              <a:t> источников</a:t>
            </a:r>
            <a:r>
              <a:rPr lang="ru-RU" dirty="0" smtClean="0"/>
              <a:t>: при работе с множественным текстом (например, статья и чат) ученики не могут определить, в каком тексте (из двух или трёх) находится информация, соответствующая содержанию вопроса, поэтому выбирают любую, хоть чем-то похожую, из другого текста.</a:t>
            </a:r>
          </a:p>
          <a:p>
            <a:r>
              <a:rPr lang="ru-RU" dirty="0" smtClean="0"/>
              <a:t> </a:t>
            </a:r>
          </a:p>
          <a:p>
            <a:r>
              <a:rPr lang="ru-RU" dirty="0" smtClean="0"/>
              <a:t>Работа с множественным электронным и печатным текстом должна стать нормой для уроков по всем предметам, в которых ученики работают с текстами.</a:t>
            </a:r>
          </a:p>
          <a:p>
            <a:r>
              <a:rPr lang="ru-RU" dirty="0" smtClean="0"/>
              <a:t> </a:t>
            </a:r>
          </a:p>
          <a:p>
            <a:r>
              <a:rPr lang="ru-RU" dirty="0" smtClean="0"/>
              <a:t>2) </a:t>
            </a:r>
            <a:r>
              <a:rPr lang="ru-RU" b="1" dirty="0" smtClean="0"/>
              <a:t>Следование стереотипам</a:t>
            </a:r>
            <a:r>
              <a:rPr lang="ru-RU" dirty="0" smtClean="0"/>
              <a:t>: подменяют авторскую идею расхожими суждениями. </a:t>
            </a:r>
          </a:p>
          <a:p>
            <a:r>
              <a:rPr lang="ru-RU" dirty="0" smtClean="0"/>
              <a:t>Работать с полемическими текстами, с разными точками зрения и интерпретациями</a:t>
            </a:r>
          </a:p>
          <a:p>
            <a:r>
              <a:rPr lang="ru-RU" dirty="0" smtClean="0"/>
              <a:t> </a:t>
            </a:r>
          </a:p>
          <a:p>
            <a:r>
              <a:rPr lang="ru-RU" dirty="0" smtClean="0"/>
              <a:t>3) </a:t>
            </a:r>
            <a:r>
              <a:rPr lang="ru-RU" b="1" dirty="0" smtClean="0"/>
              <a:t>«Потеря» границ вопроса</a:t>
            </a:r>
            <a:r>
              <a:rPr lang="ru-RU" dirty="0" smtClean="0"/>
              <a:t>: если в тексте описывается ситуация, хорошо знакомая ученикам, то многие не обращают внимание на рамки (границы вопроса). Например, спрашивается о том, каково мнение об описанной  проблеме </a:t>
            </a:r>
            <a:r>
              <a:rPr lang="ru-RU" u="sng" dirty="0" smtClean="0"/>
              <a:t>одной из участниц диалога,</a:t>
            </a:r>
            <a:r>
              <a:rPr lang="ru-RU" dirty="0" smtClean="0"/>
              <a:t> представленного </a:t>
            </a:r>
            <a:r>
              <a:rPr lang="ru-RU" u="sng" dirty="0" smtClean="0"/>
              <a:t>в тексте</a:t>
            </a:r>
            <a:r>
              <a:rPr lang="ru-RU" dirty="0" smtClean="0"/>
              <a:t>, а многие ученики пишут о своём мнении.</a:t>
            </a:r>
          </a:p>
          <a:p>
            <a:r>
              <a:rPr lang="ru-RU" dirty="0" smtClean="0"/>
              <a:t> </a:t>
            </a:r>
          </a:p>
          <a:p>
            <a:r>
              <a:rPr lang="ru-RU" dirty="0" smtClean="0"/>
              <a:t>Ученикам необходимо чаще давать задания на </a:t>
            </a:r>
            <a:r>
              <a:rPr lang="ru-RU" dirty="0" err="1" smtClean="0"/>
              <a:t>переформулирование</a:t>
            </a:r>
            <a:r>
              <a:rPr lang="ru-RU" dirty="0" smtClean="0"/>
              <a:t> вопросов, их небуквальный пересказ, на анализ вопроса и наборов ответов к нему, давать разные формулировки одного и того же задания.</a:t>
            </a:r>
          </a:p>
          <a:p>
            <a:r>
              <a:rPr lang="ru-RU" dirty="0" smtClean="0"/>
              <a:t>4) </a:t>
            </a:r>
            <a:r>
              <a:rPr lang="ru-RU" b="1" dirty="0" smtClean="0"/>
              <a:t>Сосредоточение на более явном элементе вопроса: </a:t>
            </a:r>
            <a:r>
              <a:rPr lang="ru-RU" dirty="0" smtClean="0"/>
              <a:t>при двухкомпонентной структуре вопроса, ученики часто выделяют в вопросе ту информационную единицу, которую легче найти, и «упускают» второй, менее явный элемент информации, который необходимо вычленить. </a:t>
            </a:r>
          </a:p>
          <a:p>
            <a:r>
              <a:rPr lang="ru-RU" dirty="0" smtClean="0"/>
              <a:t> </a:t>
            </a:r>
          </a:p>
          <a:p>
            <a:r>
              <a:rPr lang="ru-RU" dirty="0" smtClean="0"/>
              <a:t>Включать в учебный процесс такие задания с текстом, где требуется извлечь несколько элементов информации. Вырабатывать навык «фиксировать» содержательные элементы в формулировке вопроса и контролировать их наличие в своем ответе. </a:t>
            </a:r>
          </a:p>
          <a:p>
            <a:r>
              <a:rPr lang="ru-RU" dirty="0" smtClean="0"/>
              <a:t> </a:t>
            </a:r>
          </a:p>
          <a:p>
            <a:r>
              <a:rPr lang="ru-RU" b="1" dirty="0" smtClean="0"/>
              <a:t>Неумение работать с графической информацией в тексте</a:t>
            </a:r>
            <a:endParaRPr lang="ru-RU" dirty="0" smtClean="0"/>
          </a:p>
          <a:p>
            <a:r>
              <a:rPr lang="ru-RU" dirty="0" smtClean="0"/>
              <a:t>Нашим школьникам в их учебном опыте не хватает видов работы, когда нужно не просто извлекать информацию или запоминать (как при раскрашивании контурных карт), а интерпретировать, разбираться в том, что нового содержит карта, чего не содержит текст параграфа, что удается, а что не удается объяснить. Недостает опыта самостоятельного перевода текстовой информации в нетривиальную графическую, хотя визуализация окружает подростка повсюду – от инструкций к бытовым приборам до выпусков федеральных новостей. Напомним один из выводов, сделанных по результатам PISA-2000: «В том же случае, когда учащимся предлагалось несколько текстов разного характера, тексты, включающие диаграммы, таблицы, схемы и пр., они затруднялись даже в выполнении заданий репродуктивного характера, а именно: найти информацию, данную в явном виде, соотнести информацию из различных источников и объединить ее. Все это еще раз указывает на то, что сам процесс обучения в отечественной школе недостаточно </a:t>
            </a:r>
            <a:r>
              <a:rPr lang="ru-RU" dirty="0" err="1" smtClean="0"/>
              <a:t>практикоориентирован</a:t>
            </a:r>
            <a:r>
              <a:rPr lang="ru-RU" dirty="0" smtClean="0"/>
              <a:t>, как бы отгорожен от реалий окружающей жизни» [1]. Но проблема в том, что в современных учебниках по разным предметам доля таких задач ничтожна, а педагоги не владеют необходимыми умениями, чтобы конструировать их самостоятельно. Кроме того, работа с читательской грамотностью невозможна без кооперации педагогов, преподающих разные предметы. Но прежде всего образовательное сообщество должно изменить ценностные установки, понять важность формирования новых результатов – «учить для жизни». </a:t>
            </a:r>
          </a:p>
          <a:p>
            <a:r>
              <a:rPr lang="ru-RU" dirty="0" smtClean="0"/>
              <a:t> </a:t>
            </a:r>
          </a:p>
          <a:p>
            <a:r>
              <a:rPr lang="ru-RU" b="1" dirty="0" smtClean="0"/>
              <a:t> </a:t>
            </a:r>
            <a:endParaRPr lang="ru-RU" dirty="0" smtClean="0"/>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56</a:t>
            </a:fld>
            <a:endParaRPr lang="ru-R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57</a:t>
            </a:fld>
            <a:endParaRPr lang="ru-R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58</a:t>
            </a:fld>
            <a:endParaRPr lang="ru-R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Это определение из </a:t>
            </a:r>
            <a:r>
              <a:rPr lang="en-US" dirty="0" smtClean="0"/>
              <a:t>PISA</a:t>
            </a:r>
            <a:r>
              <a:rPr lang="ru-RU" dirty="0" smtClean="0"/>
              <a:t>,</a:t>
            </a:r>
            <a:r>
              <a:rPr lang="en-US" dirty="0" smtClean="0"/>
              <a:t> </a:t>
            </a:r>
            <a:r>
              <a:rPr lang="ru-RU" dirty="0" smtClean="0"/>
              <a:t>из которого следует, что ЕНГ </a:t>
            </a:r>
            <a:r>
              <a:rPr lang="mr-IN" dirty="0" smtClean="0"/>
              <a:t>–</a:t>
            </a:r>
            <a:r>
              <a:rPr lang="ru-RU" dirty="0" smtClean="0"/>
              <a:t> это фактически гражданское качество, т.е. свойство просвещенного</a:t>
            </a:r>
            <a:r>
              <a:rPr lang="ru-RU" baseline="0" dirty="0" smtClean="0"/>
              <a:t> активного члена общества (см. верхнюю часть), а измеряемая часть в этом определении три основные компетентности (нижняя часть). На их оценку нацелены задания.</a:t>
            </a:r>
            <a:r>
              <a:rPr lang="ru-RU" dirty="0" smtClean="0"/>
              <a:t> </a:t>
            </a:r>
            <a:endParaRPr lang="en-US" dirty="0"/>
          </a:p>
        </p:txBody>
      </p:sp>
      <p:sp>
        <p:nvSpPr>
          <p:cNvPr id="4" name="Slide Number Placeholder 3"/>
          <p:cNvSpPr>
            <a:spLocks noGrp="1"/>
          </p:cNvSpPr>
          <p:nvPr>
            <p:ph type="sldNum" sz="quarter" idx="10"/>
          </p:nvPr>
        </p:nvSpPr>
        <p:spPr/>
        <p:txBody>
          <a:bodyPr/>
          <a:lstStyle/>
          <a:p>
            <a:fld id="{C66E0C06-5FE1-4F23-A7EB-1A222EB9CE1A}" type="slidenum">
              <a:rPr lang="ru-RU" smtClean="0"/>
              <a:pPr/>
              <a:t>59</a:t>
            </a:fld>
            <a:endParaRPr lang="ru-RU"/>
          </a:p>
        </p:txBody>
      </p:sp>
    </p:spTree>
    <p:extLst>
      <p:ext uri="{BB962C8B-B14F-4D97-AF65-F5344CB8AC3E}">
        <p14:creationId xmlns:p14="http://schemas.microsoft.com/office/powerpoint/2010/main" val="13332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В качестве основных ориентиров при обсуждении вопросов, связанных с функциональной грамотностью учащихся будем использовать работы отечественных ученых и положения международного исследования </a:t>
            </a:r>
            <a:r>
              <a:rPr lang="en-US" sz="1400" dirty="0" smtClean="0"/>
              <a:t>PISA</a:t>
            </a:r>
            <a:r>
              <a:rPr lang="ru-RU" sz="1400" dirty="0" smtClean="0"/>
              <a:t>, в рамках которого впервые были разработаны подходы к оценке функциональной грамотности и получены данные об уровне функциональной грамотности школьников в странах мира. </a:t>
            </a:r>
          </a:p>
          <a:p>
            <a:endParaRPr lang="ru-RU" sz="1400" dirty="0" smtClean="0"/>
          </a:p>
          <a:p>
            <a:r>
              <a:rPr lang="ru-RU" sz="1400" dirty="0" smtClean="0"/>
              <a:t>Приведем несколько определений, которые раскрывают основной смысл данного понятия.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6</a:t>
            </a:fld>
            <a:endParaRPr lang="ru-R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400" dirty="0" smtClean="0"/>
              <a:t>Здесь еще раз подчеркивается, что задания </a:t>
            </a:r>
            <a:r>
              <a:rPr lang="mr-IN" sz="1400" dirty="0" smtClean="0"/>
              <a:t>–</a:t>
            </a:r>
            <a:r>
              <a:rPr lang="ru-RU" sz="1400" dirty="0" smtClean="0"/>
              <a:t> инструмент оценки и формирования компетентностей естественнонаучной грамотности. </a:t>
            </a:r>
          </a:p>
          <a:p>
            <a:endParaRPr lang="ru-RU" sz="1400" dirty="0" smtClean="0"/>
          </a:p>
          <a:p>
            <a:r>
              <a:rPr lang="ru-RU" sz="1400" dirty="0" smtClean="0"/>
              <a:t>Тут надо подчеркнуть, что стандарт и существующие программы для 5-6 классов дают крайне мало материала для составления заданий: только материал биологии и географии, причем в основном повествовательный, а не </a:t>
            </a:r>
            <a:r>
              <a:rPr lang="ru-RU" sz="1400" dirty="0" err="1" smtClean="0"/>
              <a:t>деятельностный</a:t>
            </a:r>
            <a:r>
              <a:rPr lang="ru-RU" sz="1400" dirty="0" smtClean="0"/>
              <a:t>. Результаты же наших 4-классников в </a:t>
            </a:r>
            <a:r>
              <a:rPr lang="en-US" sz="1400" dirty="0" smtClean="0"/>
              <a:t>TIMSS</a:t>
            </a:r>
            <a:r>
              <a:rPr lang="ru-RU" sz="1400" dirty="0" smtClean="0"/>
              <a:t> (3-4 место среди всех стран) показывают, что наши дети могут и знают намного больше, чем дают школьные программы по естествознанию. Мы хотим использовать этот потенциал и сориентировать нашу систему образования на реальные возможности наших школьников (младший и ранний подростковый возраст), т.е. На соответствующее изменение стандартов и программ.    </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C66E0C06-5FE1-4F23-A7EB-1A222EB9CE1A}" type="slidenum">
              <a:rPr lang="ru-RU" smtClean="0"/>
              <a:pPr/>
              <a:t>60</a:t>
            </a:fld>
            <a:endParaRPr lang="ru-RU"/>
          </a:p>
        </p:txBody>
      </p:sp>
    </p:spTree>
    <p:extLst>
      <p:ext uri="{BB962C8B-B14F-4D97-AF65-F5344CB8AC3E}">
        <p14:creationId xmlns:p14="http://schemas.microsoft.com/office/powerpoint/2010/main" val="5495599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Здесь обосновывается: почему используются</a:t>
            </a:r>
            <a:r>
              <a:rPr lang="ru-RU" baseline="0" dirty="0" smtClean="0"/>
              <a:t> данные </a:t>
            </a:r>
            <a:r>
              <a:rPr lang="en-US" baseline="0" dirty="0" smtClean="0"/>
              <a:t>TIMSS.</a:t>
            </a:r>
            <a:endParaRPr lang="en-US" dirty="0"/>
          </a:p>
        </p:txBody>
      </p:sp>
      <p:sp>
        <p:nvSpPr>
          <p:cNvPr id="4" name="Slide Number Placeholder 3"/>
          <p:cNvSpPr>
            <a:spLocks noGrp="1"/>
          </p:cNvSpPr>
          <p:nvPr>
            <p:ph type="sldNum" sz="quarter" idx="10"/>
          </p:nvPr>
        </p:nvSpPr>
        <p:spPr/>
        <p:txBody>
          <a:bodyPr/>
          <a:lstStyle/>
          <a:p>
            <a:fld id="{C66E0C06-5FE1-4F23-A7EB-1A222EB9CE1A}" type="slidenum">
              <a:rPr lang="ru-RU" smtClean="0"/>
              <a:pPr/>
              <a:t>61</a:t>
            </a:fld>
            <a:endParaRPr lang="ru-RU"/>
          </a:p>
        </p:txBody>
      </p:sp>
    </p:spTree>
    <p:extLst>
      <p:ext uri="{BB962C8B-B14F-4D97-AF65-F5344CB8AC3E}">
        <p14:creationId xmlns:p14="http://schemas.microsoft.com/office/powerpoint/2010/main" val="245763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Тут в основном должно быть все понятно.</a:t>
            </a:r>
            <a:endParaRPr lang="en-US" dirty="0"/>
          </a:p>
        </p:txBody>
      </p:sp>
      <p:sp>
        <p:nvSpPr>
          <p:cNvPr id="4" name="Slide Number Placeholder 3"/>
          <p:cNvSpPr>
            <a:spLocks noGrp="1"/>
          </p:cNvSpPr>
          <p:nvPr>
            <p:ph type="sldNum" sz="quarter" idx="10"/>
          </p:nvPr>
        </p:nvSpPr>
        <p:spPr/>
        <p:txBody>
          <a:bodyPr/>
          <a:lstStyle/>
          <a:p>
            <a:fld id="{C66E0C06-5FE1-4F23-A7EB-1A222EB9CE1A}" type="slidenum">
              <a:rPr lang="ru-RU" smtClean="0"/>
              <a:pPr/>
              <a:t>62</a:t>
            </a:fld>
            <a:endParaRPr lang="ru-RU"/>
          </a:p>
        </p:txBody>
      </p:sp>
    </p:spTree>
    <p:extLst>
      <p:ext uri="{BB962C8B-B14F-4D97-AF65-F5344CB8AC3E}">
        <p14:creationId xmlns:p14="http://schemas.microsoft.com/office/powerpoint/2010/main" val="9708295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Тут тоже должно быть все понятно. Впрочем, это касается всех видов ФГ. Но еще раз подчеркнуть: надо понимать, </a:t>
            </a:r>
            <a:r>
              <a:rPr lang="ru-RU" u="sng" dirty="0" smtClean="0"/>
              <a:t>как</a:t>
            </a:r>
            <a:r>
              <a:rPr lang="ru-RU" dirty="0" smtClean="0"/>
              <a:t> мы хотим использовать задания? </a:t>
            </a:r>
            <a:endParaRPr lang="en-US" dirty="0"/>
          </a:p>
        </p:txBody>
      </p:sp>
      <p:sp>
        <p:nvSpPr>
          <p:cNvPr id="4" name="Slide Number Placeholder 3"/>
          <p:cNvSpPr>
            <a:spLocks noGrp="1"/>
          </p:cNvSpPr>
          <p:nvPr>
            <p:ph type="sldNum" sz="quarter" idx="10"/>
          </p:nvPr>
        </p:nvSpPr>
        <p:spPr/>
        <p:txBody>
          <a:bodyPr/>
          <a:lstStyle/>
          <a:p>
            <a:fld id="{C66E0C06-5FE1-4F23-A7EB-1A222EB9CE1A}" type="slidenum">
              <a:rPr lang="ru-RU" smtClean="0"/>
              <a:pPr/>
              <a:t>63</a:t>
            </a:fld>
            <a:endParaRPr lang="ru-RU"/>
          </a:p>
        </p:txBody>
      </p:sp>
    </p:spTree>
    <p:extLst>
      <p:ext uri="{BB962C8B-B14F-4D97-AF65-F5344CB8AC3E}">
        <p14:creationId xmlns:p14="http://schemas.microsoft.com/office/powerpoint/2010/main" val="19958906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64</a:t>
            </a:fld>
            <a:endParaRPr lang="ru-R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Слева и справа на слайде – примеры названий ситуаций, предложенных в качестве основы заданий для 5 и 7 класса.</a:t>
            </a:r>
          </a:p>
          <a:p>
            <a:r>
              <a:rPr lang="ru-RU" dirty="0" smtClean="0"/>
              <a:t>В центре – предложенные исследованием  </a:t>
            </a:r>
            <a:r>
              <a:rPr lang="en-US" dirty="0" smtClean="0"/>
              <a:t>PISA</a:t>
            </a:r>
            <a:r>
              <a:rPr lang="ru-RU" dirty="0" smtClean="0"/>
              <a:t> три области оценки финансовой грамотности: содержание, познавательная деятельность и контексты. </a:t>
            </a:r>
          </a:p>
          <a:p>
            <a:r>
              <a:rPr lang="ru-RU" dirty="0" smtClean="0"/>
              <a:t>В каждой из них четыре составляющих.</a:t>
            </a:r>
          </a:p>
          <a:p>
            <a:r>
              <a:rPr lang="ru-RU" dirty="0" smtClean="0"/>
              <a:t> </a:t>
            </a:r>
          </a:p>
          <a:p>
            <a:r>
              <a:rPr lang="ru-RU" dirty="0" smtClean="0"/>
              <a:t>Содержание:</a:t>
            </a:r>
          </a:p>
          <a:p>
            <a:r>
              <a:rPr lang="ru-RU" dirty="0" smtClean="0"/>
              <a:t>- деньги и операции с ними</a:t>
            </a:r>
          </a:p>
          <a:p>
            <a:r>
              <a:rPr lang="ru-RU" dirty="0" smtClean="0"/>
              <a:t>- планирование и управление финансами</a:t>
            </a:r>
          </a:p>
          <a:p>
            <a:r>
              <a:rPr lang="ru-RU" dirty="0" smtClean="0"/>
              <a:t>- риски и выгоды</a:t>
            </a:r>
          </a:p>
          <a:p>
            <a:r>
              <a:rPr lang="ru-RU" dirty="0" smtClean="0"/>
              <a:t>- финансовая среда</a:t>
            </a:r>
          </a:p>
          <a:p>
            <a:r>
              <a:rPr lang="ru-RU" dirty="0" smtClean="0"/>
              <a:t> </a:t>
            </a:r>
          </a:p>
          <a:p>
            <a:r>
              <a:rPr lang="ru-RU" dirty="0" smtClean="0"/>
              <a:t>Контексты:</a:t>
            </a:r>
          </a:p>
          <a:p>
            <a:r>
              <a:rPr lang="ru-RU" dirty="0" smtClean="0"/>
              <a:t>- образование и работа</a:t>
            </a:r>
          </a:p>
          <a:p>
            <a:r>
              <a:rPr lang="ru-RU" dirty="0" smtClean="0"/>
              <a:t>- дом и семья</a:t>
            </a:r>
          </a:p>
          <a:p>
            <a:r>
              <a:rPr lang="ru-RU" dirty="0" smtClean="0"/>
              <a:t>- личные траты, досуг и отдых</a:t>
            </a:r>
          </a:p>
          <a:p>
            <a:r>
              <a:rPr lang="ru-RU" dirty="0" smtClean="0"/>
              <a:t>- общество и гражданин</a:t>
            </a:r>
          </a:p>
          <a:p>
            <a:r>
              <a:rPr lang="ru-RU" dirty="0" smtClean="0"/>
              <a:t> </a:t>
            </a:r>
          </a:p>
          <a:p>
            <a:r>
              <a:rPr lang="ru-RU" dirty="0" smtClean="0"/>
              <a:t>Познавательные умения</a:t>
            </a:r>
          </a:p>
          <a:p>
            <a:r>
              <a:rPr lang="ru-RU" dirty="0" smtClean="0"/>
              <a:t>- выявление финансовой информации</a:t>
            </a:r>
          </a:p>
          <a:p>
            <a:r>
              <a:rPr lang="ru-RU" dirty="0" smtClean="0"/>
              <a:t>- анализ информации в финансовом контексте</a:t>
            </a:r>
          </a:p>
          <a:p>
            <a:r>
              <a:rPr lang="ru-RU" dirty="0" smtClean="0"/>
              <a:t>- оценка финансовых проблем</a:t>
            </a:r>
          </a:p>
          <a:p>
            <a:r>
              <a:rPr lang="ru-RU" dirty="0" smtClean="0"/>
              <a:t>- применение финансовых знаний и понимания</a:t>
            </a:r>
          </a:p>
          <a:p>
            <a:r>
              <a:rPr lang="ru-RU" dirty="0" smtClean="0"/>
              <a:t>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65</a:t>
            </a:fld>
            <a:endParaRPr lang="ru-RU"/>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слайде приведены  определение финансовой грамотности, принятое в исследовании </a:t>
            </a:r>
            <a:r>
              <a:rPr lang="en-US" dirty="0" smtClean="0"/>
              <a:t>PISA </a:t>
            </a:r>
            <a:r>
              <a:rPr lang="ru-RU" dirty="0" smtClean="0"/>
              <a:t>и</a:t>
            </a:r>
            <a:r>
              <a:rPr lang="en-US" dirty="0" smtClean="0"/>
              <a:t> </a:t>
            </a:r>
            <a:r>
              <a:rPr lang="ru-RU" dirty="0" smtClean="0"/>
              <a:t>слова из ФГОС – требований к предметным результатам по обществознанию. Содержание этого предмета в большей степени, чем другие, касается и содержания, и контекстов финансовой грамотности.</a:t>
            </a:r>
          </a:p>
          <a:p>
            <a:r>
              <a:rPr lang="ru-RU" dirty="0" smtClean="0"/>
              <a:t>В соответствии с этим требованием даются три ожидаемых образовательных результата, которые могут обеспечить разрабатываемые материалы мониторинга.</a:t>
            </a:r>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66</a:t>
            </a:fld>
            <a:endParaRPr lang="ru-RU"/>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Рассматриваются типичные повседневные ситуации финансовых отношений, многие из которых актуальны для семей обучающихся, их родных и знакомых.</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67</a:t>
            </a:fld>
            <a:endParaRPr lang="ru-RU"/>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68</a:t>
            </a:fld>
            <a:endParaRPr lang="ru-RU"/>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69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7</a:t>
            </a:fld>
            <a:endParaRPr lang="ru-RU"/>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70</a:t>
            </a:fld>
            <a:endParaRPr lang="ru-RU"/>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dirty="0" smtClean="0"/>
              <a:t>«Глобальные компетенции» и «глобальная компетентность» – взаимозаменяемые понятия</a:t>
            </a:r>
          </a:p>
          <a:p>
            <a:pPr lvl="0"/>
            <a:r>
              <a:rPr lang="ru-RU" dirty="0" smtClean="0"/>
              <a:t>Подчеркиваем новизну и новаторский характер, говорим, что это направление развивается и многие параметры международного исследования корректируются, уточняются.</a:t>
            </a:r>
          </a:p>
          <a:p>
            <a:pPr lvl="0"/>
            <a:r>
              <a:rPr lang="ru-RU" dirty="0" smtClean="0"/>
              <a:t>Это относится, например, к модели на слайде 71.</a:t>
            </a:r>
          </a:p>
          <a:p>
            <a:r>
              <a:rPr lang="ru-RU" dirty="0" smtClean="0"/>
              <a:t>При показе слайда 71 обратите, пожалуйста, внимание, что центральное изображение – модель, показанная на слайде – относится ко времени начала разработки данного направления функциональной грамотности</a:t>
            </a:r>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71</a:t>
            </a:fld>
            <a:endParaRPr lang="ru-R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e7fc15f0f_0_49:notes"/>
          <p:cNvSpPr>
            <a:spLocks noGrp="1" noRot="1" noChangeAspect="1"/>
          </p:cNvSpPr>
          <p:nvPr>
            <p:ph type="sldImg" idx="2"/>
          </p:nvPr>
        </p:nvSpPr>
        <p:spPr>
          <a:xfrm>
            <a:off x="312738" y="744538"/>
            <a:ext cx="61722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e7fc15f0f_0_4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94662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e7fc15f0f_0_49:notes"/>
          <p:cNvSpPr>
            <a:spLocks noGrp="1" noRot="1" noChangeAspect="1"/>
          </p:cNvSpPr>
          <p:nvPr>
            <p:ph type="sldImg" idx="2"/>
          </p:nvPr>
        </p:nvSpPr>
        <p:spPr>
          <a:xfrm>
            <a:off x="312738" y="744538"/>
            <a:ext cx="61722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e7fc15f0f_0_4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r>
              <a:rPr lang="ru-RU" dirty="0" smtClean="0"/>
              <a:t>В настоящее время при сохранении общей структуры (знания, умения, отношения, ценности)  скорректирована модель и уточнены и конкретизированы компоненты «знания» и «умения».</a:t>
            </a:r>
            <a:endParaRPr lang="ru-RU" dirty="0"/>
          </a:p>
        </p:txBody>
      </p:sp>
    </p:spTree>
    <p:extLst>
      <p:ext uri="{BB962C8B-B14F-4D97-AF65-F5344CB8AC3E}">
        <p14:creationId xmlns:p14="http://schemas.microsoft.com/office/powerpoint/2010/main" val="28126740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e7fc15f0f_0_49:notes"/>
          <p:cNvSpPr>
            <a:spLocks noGrp="1" noRot="1" noChangeAspect="1"/>
          </p:cNvSpPr>
          <p:nvPr>
            <p:ph type="sldImg" idx="2"/>
          </p:nvPr>
        </p:nvSpPr>
        <p:spPr>
          <a:xfrm>
            <a:off x="312738" y="744538"/>
            <a:ext cx="61722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e7fc15f0f_0_4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40888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e7fc15f0f_0_49:notes"/>
          <p:cNvSpPr>
            <a:spLocks noGrp="1" noRot="1" noChangeAspect="1"/>
          </p:cNvSpPr>
          <p:nvPr>
            <p:ph type="sldImg" idx="2"/>
          </p:nvPr>
        </p:nvSpPr>
        <p:spPr>
          <a:xfrm>
            <a:off x="312738" y="744538"/>
            <a:ext cx="61722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e7fc15f0f_0_4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56752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76</a:t>
            </a:fld>
            <a:endParaRPr lang="ru-RU"/>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e7fc15f0f_0_49:notes"/>
          <p:cNvSpPr>
            <a:spLocks noGrp="1" noRot="1" noChangeAspect="1"/>
          </p:cNvSpPr>
          <p:nvPr>
            <p:ph type="sldImg" idx="2"/>
          </p:nvPr>
        </p:nvSpPr>
        <p:spPr>
          <a:xfrm>
            <a:off x="312738" y="744538"/>
            <a:ext cx="61722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e7fc15f0f_0_4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13782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e7fc15f0f_0_49:notes"/>
          <p:cNvSpPr>
            <a:spLocks noGrp="1" noRot="1" noChangeAspect="1"/>
          </p:cNvSpPr>
          <p:nvPr>
            <p:ph type="sldImg" idx="2"/>
          </p:nvPr>
        </p:nvSpPr>
        <p:spPr>
          <a:xfrm>
            <a:off x="312738" y="744538"/>
            <a:ext cx="61722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e7fc15f0f_0_4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1260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e7fc15f0f_0_49:notes"/>
          <p:cNvSpPr>
            <a:spLocks noGrp="1" noRot="1" noChangeAspect="1"/>
          </p:cNvSpPr>
          <p:nvPr>
            <p:ph type="sldImg" idx="2"/>
          </p:nvPr>
        </p:nvSpPr>
        <p:spPr>
          <a:xfrm>
            <a:off x="312738" y="744538"/>
            <a:ext cx="61722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e7fc15f0f_0_4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77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8</a:t>
            </a:fld>
            <a:endParaRPr lang="ru-RU"/>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80</a:t>
            </a:fld>
            <a:endParaRPr lang="ru-RU"/>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81</a:t>
            </a:fld>
            <a:endParaRPr lang="ru-RU"/>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82</a:t>
            </a:fld>
            <a:endParaRPr lang="ru-RU"/>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Модель оценки креативного мышления включает два основных компонента:</a:t>
            </a:r>
          </a:p>
          <a:p>
            <a:r>
              <a:rPr lang="ru-RU" dirty="0" smtClean="0"/>
              <a:t>	тематический, в котором выделяются содержательные области, используемые при конструировании измерительных материалов;  </a:t>
            </a:r>
          </a:p>
          <a:p>
            <a:endParaRPr lang="ru-RU" dirty="0" smtClean="0"/>
          </a:p>
          <a:p>
            <a:r>
              <a:rPr lang="ru-RU" dirty="0" smtClean="0"/>
              <a:t>	</a:t>
            </a:r>
            <a:r>
              <a:rPr lang="ru-RU" dirty="0" err="1" smtClean="0"/>
              <a:t>компетентностный</a:t>
            </a:r>
            <a:r>
              <a:rPr lang="ru-RU" dirty="0" smtClean="0"/>
              <a:t>, определяющий мыслительные процессы, используемые при разработке заданий.</a:t>
            </a:r>
          </a:p>
          <a:p>
            <a:endParaRPr lang="ru-RU" dirty="0" smtClean="0"/>
          </a:p>
          <a:p>
            <a:r>
              <a:rPr lang="ru-RU" dirty="0" smtClean="0"/>
              <a:t>Основные содержательные</a:t>
            </a:r>
            <a:r>
              <a:rPr lang="ru-RU" baseline="0" dirty="0" smtClean="0"/>
              <a:t> области  - это </a:t>
            </a:r>
            <a:r>
              <a:rPr lang="ru-RU" b="1" baseline="0" dirty="0" smtClean="0"/>
              <a:t>Креативное самовыражение </a:t>
            </a:r>
            <a:r>
              <a:rPr lang="ru-RU" baseline="0" dirty="0" smtClean="0"/>
              <a:t>(словестное или с помощью рисунков и других визуальных средств) и </a:t>
            </a:r>
            <a:r>
              <a:rPr lang="ru-RU" b="1" baseline="0" dirty="0" smtClean="0"/>
              <a:t>Решение проблем </a:t>
            </a:r>
            <a:r>
              <a:rPr lang="ru-RU" b="0" baseline="0" dirty="0" smtClean="0"/>
              <a:t>(научных или социальных)</a:t>
            </a:r>
          </a:p>
          <a:p>
            <a:endParaRPr lang="ru-RU" b="0" baseline="0" dirty="0" smtClean="0"/>
          </a:p>
          <a:p>
            <a:r>
              <a:rPr lang="ru-RU" b="0" baseline="0" dirty="0" err="1" smtClean="0"/>
              <a:t>Компетентностная</a:t>
            </a:r>
            <a:r>
              <a:rPr lang="ru-RU" b="0" baseline="0" dirty="0" smtClean="0"/>
              <a:t> модель включает все естественные этапы творческого процесса: </a:t>
            </a:r>
            <a:r>
              <a:rPr lang="ru-RU" b="1" baseline="0" dirty="0" smtClean="0"/>
              <a:t>Выдвижение</a:t>
            </a:r>
            <a:r>
              <a:rPr lang="ru-RU" b="0" baseline="0" dirty="0" smtClean="0"/>
              <a:t> разнообразных идей, их </a:t>
            </a:r>
            <a:r>
              <a:rPr lang="ru-RU" b="1" baseline="0" dirty="0" smtClean="0"/>
              <a:t>Оценка и отбор</a:t>
            </a:r>
            <a:r>
              <a:rPr lang="ru-RU" b="0" baseline="0" dirty="0" smtClean="0"/>
              <a:t>, и </a:t>
            </a:r>
            <a:r>
              <a:rPr lang="ru-RU" b="1" baseline="0" dirty="0" smtClean="0"/>
              <a:t>Доработка</a:t>
            </a:r>
            <a:r>
              <a:rPr lang="ru-RU" b="0" baseline="0" dirty="0" smtClean="0"/>
              <a:t> выбранной идеи</a:t>
            </a:r>
          </a:p>
          <a:p>
            <a:r>
              <a:rPr lang="ru-RU" b="0" baseline="0" dirty="0" smtClean="0"/>
              <a:t> </a:t>
            </a:r>
          </a:p>
          <a:p>
            <a:r>
              <a:rPr lang="ru-RU" baseline="0" dirty="0" smtClean="0"/>
              <a:t> </a:t>
            </a:r>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83</a:t>
            </a:fld>
            <a:endParaRPr lang="ru-RU"/>
          </a:p>
        </p:txBody>
      </p:sp>
    </p:spTree>
    <p:extLst>
      <p:ext uri="{BB962C8B-B14F-4D97-AF65-F5344CB8AC3E}">
        <p14:creationId xmlns:p14="http://schemas.microsoft.com/office/powerpoint/2010/main" val="60611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84</a:t>
            </a:fld>
            <a:endParaRPr lang="ru-RU"/>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85</a:t>
            </a:fld>
            <a:endParaRPr lang="ru-RU"/>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86</a:t>
            </a:fld>
            <a:endParaRPr lang="ru-RU"/>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52016" y="9430783"/>
            <a:ext cx="2945659" cy="4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35CF35D-1303-4B66-B074-34C2880E3D9C}" type="slidenum">
              <a:rPr lang="ru-RU" altLang="ru-RU" sz="1200">
                <a:latin typeface="Times New Roman" panose="02020603050405020304" pitchFamily="18" charset="0"/>
              </a:rPr>
              <a:pPr algn="r"/>
              <a:t>87</a:t>
            </a:fld>
            <a:endParaRPr lang="ru-RU" altLang="ru-RU" sz="120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679767" y="4715153"/>
            <a:ext cx="5887421" cy="5072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ru-RU" altLang="ru-RU" dirty="0" smtClean="0"/>
          </a:p>
          <a:p>
            <a:pPr eaLnBrk="1" hangingPunct="1"/>
            <a:r>
              <a:rPr lang="ru-RU" altLang="ru-RU" dirty="0" smtClean="0"/>
              <a:t>Квалификация учителя в формировании функциональной грамотности определяется:</a:t>
            </a:r>
          </a:p>
          <a:p>
            <a:r>
              <a:rPr lang="ru-RU" b="1" dirty="0" smtClean="0"/>
              <a:t>(1)</a:t>
            </a:r>
            <a:r>
              <a:rPr lang="ru-RU" dirty="0" smtClean="0"/>
              <a:t> какую часть учащихся – всех, подавляющее большинство или только отдельных детей – учитель может </a:t>
            </a:r>
            <a:r>
              <a:rPr lang="ru-RU" b="1" dirty="0" smtClean="0"/>
              <a:t>включить </a:t>
            </a:r>
            <a:r>
              <a:rPr lang="ru-RU" dirty="0" smtClean="0"/>
              <a:t>в учебный процесс, насколько умело может </a:t>
            </a:r>
            <a:r>
              <a:rPr lang="ru-RU" b="1" dirty="0" smtClean="0"/>
              <a:t>инициировать (</a:t>
            </a:r>
            <a:r>
              <a:rPr lang="ru-RU" dirty="0" smtClean="0"/>
              <a:t>или даже </a:t>
            </a:r>
            <a:r>
              <a:rPr lang="ru-RU" b="1" dirty="0" smtClean="0"/>
              <a:t>спровоцировать) учебную деятельность</a:t>
            </a:r>
            <a:r>
              <a:rPr lang="ru-RU" dirty="0" smtClean="0"/>
              <a:t> детей, появление у них образовательного запроса;</a:t>
            </a:r>
            <a:endParaRPr lang="ru-RU" altLang="ru-RU" b="1" dirty="0" smtClean="0">
              <a:latin typeface="Arial" panose="020B0604020202020204" pitchFamily="34" charset="0"/>
              <a:cs typeface="Arial" panose="020B0604020202020204" pitchFamily="34" charset="0"/>
            </a:endParaRPr>
          </a:p>
          <a:p>
            <a:r>
              <a:rPr lang="ru-RU" dirty="0" smtClean="0"/>
              <a:t>(2) даёт ли учитель возможность детям обмениваться мнениями по поводу учебного задания, обсуждать пути его решения, полученные результаты, сравнивать эффективность различных способов решения и поощряет ли системой оценки такого рода деятельность (называемую обычно </a:t>
            </a:r>
            <a:r>
              <a:rPr lang="ru-RU" b="1" dirty="0" smtClean="0"/>
              <a:t>учебным сотрудничеством</a:t>
            </a:r>
            <a:r>
              <a:rPr lang="ru-RU" dirty="0" smtClean="0"/>
              <a:t>, позиционным сотрудничеством или </a:t>
            </a:r>
            <a:r>
              <a:rPr lang="ru-RU" b="1" dirty="0" smtClean="0"/>
              <a:t>учением в общении</a:t>
            </a:r>
            <a:r>
              <a:rPr lang="ru-RU" dirty="0" smtClean="0"/>
              <a:t>);</a:t>
            </a:r>
          </a:p>
          <a:p>
            <a:r>
              <a:rPr lang="ru-RU" b="1" dirty="0" smtClean="0"/>
              <a:t>(3)</a:t>
            </a:r>
            <a:r>
              <a:rPr lang="ru-RU" dirty="0" smtClean="0"/>
              <a:t> организует ли учитель </a:t>
            </a:r>
            <a:r>
              <a:rPr lang="ru-RU" b="1" dirty="0" smtClean="0"/>
              <a:t>поисковую активность </a:t>
            </a:r>
            <a:r>
              <a:rPr lang="ru-RU" dirty="0" smtClean="0"/>
              <a:t>детей или тренирует только их исполнительскую дисциплину. </a:t>
            </a:r>
          </a:p>
          <a:p>
            <a:r>
              <a:rPr lang="ru-RU" b="1" dirty="0" smtClean="0"/>
              <a:t>(4)</a:t>
            </a:r>
            <a:r>
              <a:rPr lang="ru-RU" dirty="0" smtClean="0"/>
              <a:t> стимулирует ли учитель становление и развитие </a:t>
            </a:r>
            <a:r>
              <a:rPr lang="ru-RU" b="1" dirty="0" smtClean="0"/>
              <a:t>самостоятельной оценочной деятельности </a:t>
            </a:r>
            <a:r>
              <a:rPr lang="ru-RU" dirty="0" smtClean="0"/>
              <a:t>детей или полностью присваивает себе все функции контроля и оценки. </a:t>
            </a:r>
            <a:endParaRPr lang="ru-RU" altLang="ru-RU" b="1" dirty="0" smtClean="0">
              <a:latin typeface="Arial" panose="020B0604020202020204" pitchFamily="34" charset="0"/>
              <a:cs typeface="Arial" panose="020B0604020202020204" pitchFamily="34" charset="0"/>
            </a:endParaRPr>
          </a:p>
          <a:p>
            <a:endParaRPr lang="ru-RU" dirty="0" smtClean="0"/>
          </a:p>
          <a:p>
            <a:r>
              <a:rPr lang="ru-RU" dirty="0" smtClean="0"/>
              <a:t>Главным направлением повышения квалификации учителей в области формирования функциональной грамотности становится разработка различных классов учебных задач и методика формирования различных стратегий их решения.</a:t>
            </a:r>
          </a:p>
          <a:p>
            <a:endParaRPr lang="ru-RU" dirty="0" smtClean="0"/>
          </a:p>
          <a:p>
            <a:r>
              <a:rPr lang="ru-RU" dirty="0" smtClean="0"/>
              <a:t>Каждый учитель  должен проанализировать систему заданий, которые он планирует использовать в учебном процессе. Он должен помнить, что результат его работы заложен им в тех материалах, с которыми он пришел на урок и теми материалами, с которыми дети работают дома при подготовке к уроку. Важно задать вопрос: Какие задания работают на формирование функциональной грамотности? Сколько таких заданий в учебниках и задачниках, по которым работает учитель? Достаточно ли их количества для формирования прочного уровня функциональной грамотности? </a:t>
            </a:r>
          </a:p>
          <a:p>
            <a:endParaRPr lang="ru-RU" altLang="ru-RU" dirty="0" smtClean="0"/>
          </a:p>
        </p:txBody>
      </p:sp>
    </p:spTree>
    <p:extLst>
      <p:ext uri="{BB962C8B-B14F-4D97-AF65-F5344CB8AC3E}">
        <p14:creationId xmlns:p14="http://schemas.microsoft.com/office/powerpoint/2010/main" val="9144705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88</a:t>
            </a:fld>
            <a:endParaRPr lang="ru-RU"/>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89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Анализ приведенных определений показывает, что основными составляющими функциональной грамотности являются способность человека действовать в современном обществе, решать различные задачи, используя при этом определенные знания, умения и компетенции. </a:t>
            </a:r>
          </a:p>
          <a:p>
            <a:endParaRPr lang="ru-RU" sz="1400" dirty="0" smtClean="0"/>
          </a:p>
          <a:p>
            <a:r>
              <a:rPr lang="ru-RU" sz="1400" dirty="0" smtClean="0"/>
              <a:t>На практике функциональная грамотность проявляется в действиях учащихся, а оценка </a:t>
            </a:r>
            <a:r>
              <a:rPr lang="ru-RU" sz="1400" dirty="0" err="1" smtClean="0"/>
              <a:t>сформированности</a:t>
            </a:r>
            <a:r>
              <a:rPr lang="ru-RU" sz="1400" dirty="0" smtClean="0"/>
              <a:t> функциональной грамотности может осуществляться через оценку определенных стратегий действий, поведения учащихся, которые они могли бы продемонстрировать в различных ситуациях реальной жизни.</a:t>
            </a:r>
          </a:p>
          <a:p>
            <a:endParaRPr lang="ru-RU" sz="1400"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9</a:t>
            </a:fld>
            <a:endParaRPr lang="ru-RU"/>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Отзывы, комментарии и предложения по совершенствованию материалов направлять по адресу: </a:t>
            </a:r>
            <a:r>
              <a:rPr lang="ru-RU" dirty="0" err="1" smtClean="0">
                <a:hlinkClick r:id="rId3"/>
              </a:rPr>
              <a:t>centeroko@mail.ru</a:t>
            </a:r>
            <a:r>
              <a:rPr lang="ru-RU" dirty="0" smtClean="0"/>
              <a:t> с темой «Федеральный мониторинг» ИЛИ оставить на странице "ФОРУМ"(В разработке).</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90</a:t>
            </a:fld>
            <a:endParaRPr lang="ru-RU"/>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Московский центр качества образования обеспечил апробацию измерительных материалов., разработанных в ИСРОЛ РАО. </a:t>
            </a:r>
          </a:p>
          <a:p>
            <a:endParaRPr lang="ru-RU" dirty="0" smtClean="0"/>
          </a:p>
          <a:p>
            <a:endParaRPr lang="ru-RU" dirty="0" smtClean="0"/>
          </a:p>
          <a:p>
            <a:r>
              <a:rPr lang="ru-RU" dirty="0" smtClean="0"/>
              <a:t>С электронной версией измерительных материалов можно познакомиться на сайте МЦКО </a:t>
            </a:r>
            <a:r>
              <a:rPr lang="ru-RU" dirty="0" smtClean="0">
                <a:hlinkClick r:id="rId3"/>
              </a:rPr>
              <a:t>https://myskills.ru/account/login</a:t>
            </a:r>
            <a:r>
              <a:rPr lang="ru-RU" dirty="0" smtClean="0"/>
              <a:t>.</a:t>
            </a:r>
          </a:p>
          <a:p>
            <a:r>
              <a:rPr lang="ru-RU" dirty="0" smtClean="0"/>
              <a:t>Для входа используйте:</a:t>
            </a:r>
          </a:p>
          <a:p>
            <a:r>
              <a:rPr lang="ru-RU" dirty="0" smtClean="0"/>
              <a:t>Логин: </a:t>
            </a:r>
            <a:r>
              <a:rPr lang="ru-RU" dirty="0" err="1" smtClean="0"/>
              <a:t>monitoring_demo</a:t>
            </a:r>
            <a:endParaRPr lang="ru-RU" dirty="0" smtClean="0"/>
          </a:p>
          <a:p>
            <a:r>
              <a:rPr lang="ru-RU" dirty="0" smtClean="0"/>
              <a:t>Пароль: MFG2019</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91</a:t>
            </a:fld>
            <a:endParaRPr lang="ru-RU"/>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92</a:t>
            </a:fld>
            <a:endParaRPr lang="ru-RU"/>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287970"/>
            <a:r>
              <a:rPr lang="ru-RU" dirty="0" smtClean="0"/>
              <a:t>Серия Функциональная грамотность. Эталонные задания» представляет собой </a:t>
            </a:r>
            <a:r>
              <a:rPr lang="ru-RU" b="1" dirty="0" smtClean="0"/>
              <a:t>уникальную серию пособий</a:t>
            </a:r>
            <a:r>
              <a:rPr lang="ru-RU" dirty="0" smtClean="0"/>
              <a:t>, предназначенных для формирования и оценки </a:t>
            </a:r>
            <a:r>
              <a:rPr lang="ru-RU" b="1" dirty="0" smtClean="0"/>
              <a:t>всех шести аспектов функциональной грамотности</a:t>
            </a:r>
            <a:r>
              <a:rPr lang="ru-RU" dirty="0" smtClean="0"/>
              <a:t>, которые изучаются в международном сравнительном исследовании PISA.</a:t>
            </a:r>
          </a:p>
          <a:p>
            <a:pPr indent="287970"/>
            <a:r>
              <a:rPr lang="ru-RU" dirty="0" smtClean="0"/>
              <a:t>Как известно, в ближайшем</a:t>
            </a:r>
            <a:r>
              <a:rPr lang="ru-RU" baseline="0" dirty="0" smtClean="0"/>
              <a:t> </a:t>
            </a:r>
            <a:r>
              <a:rPr lang="ru-RU" dirty="0" smtClean="0"/>
              <a:t>исследовании </a:t>
            </a:r>
            <a:r>
              <a:rPr lang="en-US" dirty="0" smtClean="0"/>
              <a:t>PISA</a:t>
            </a:r>
            <a:r>
              <a:rPr lang="ru-RU" dirty="0" smtClean="0"/>
              <a:t>, которое будет проводиться в апреле </a:t>
            </a:r>
            <a:r>
              <a:rPr lang="en-US" dirty="0" smtClean="0"/>
              <a:t>2021</a:t>
            </a:r>
            <a:r>
              <a:rPr lang="ru-RU" dirty="0" smtClean="0"/>
              <a:t> года, ведущим компонентом будет </a:t>
            </a:r>
            <a:r>
              <a:rPr lang="ru-RU" b="1" dirty="0" smtClean="0"/>
              <a:t>Математическая грамотность</a:t>
            </a:r>
            <a:r>
              <a:rPr lang="ru-RU" dirty="0" smtClean="0"/>
              <a:t>. В 2021 г. впервые в исследование будут включены</a:t>
            </a:r>
            <a:r>
              <a:rPr lang="ru-RU" baseline="0" dirty="0" smtClean="0"/>
              <a:t> материалы для оценки </a:t>
            </a:r>
            <a:r>
              <a:rPr lang="ru-RU" b="1" baseline="0" dirty="0" smtClean="0"/>
              <a:t>креативного мышления</a:t>
            </a:r>
            <a:r>
              <a:rPr lang="ru-RU" baseline="0" dirty="0" smtClean="0"/>
              <a:t>.</a:t>
            </a:r>
          </a:p>
          <a:p>
            <a:pPr indent="287970"/>
            <a:r>
              <a:rPr lang="ru-RU" baseline="0" dirty="0" smtClean="0"/>
              <a:t>Все материалы серии разработаны на основе методологии  и инструментария международных исследований качества подготовки обучающихся, что поможет учителю выявлять и предотвращать возможные затруднения учащихся при выполнении заданий в исследованиях PISA. Выход пособий ожидается в октябре этого года.</a:t>
            </a:r>
          </a:p>
          <a:p>
            <a:pPr indent="287970"/>
            <a:endParaRPr lang="ru-RU" dirty="0" smtClean="0"/>
          </a:p>
          <a:p>
            <a:pPr indent="287970"/>
            <a:r>
              <a:rPr lang="ru-RU" sz="1000" b="1" dirty="0" smtClean="0"/>
              <a:t>Более подробно о пособиях:</a:t>
            </a:r>
          </a:p>
          <a:p>
            <a:pPr indent="287970"/>
            <a:r>
              <a:rPr lang="ru-RU" sz="1000" dirty="0" smtClean="0"/>
              <a:t>В пособиях описаны общие подходы к оценке функциональной грамотности учащихся основной школы, предложены измерительные материалы, которые могут быть использованы в обучающих целях педагогами на уроках и во внеурочной деятельности, а также администрацией школы для организации </a:t>
            </a:r>
            <a:r>
              <a:rPr lang="ru-RU" sz="1000" dirty="0" err="1" smtClean="0"/>
              <a:t>внутришкольного</a:t>
            </a:r>
            <a:r>
              <a:rPr lang="ru-RU" sz="1000" dirty="0" smtClean="0"/>
              <a:t> мониторинга по оценке функциональной грамотности учащихся 5 и 7 классов.</a:t>
            </a:r>
          </a:p>
          <a:p>
            <a:pPr indent="287970"/>
            <a:r>
              <a:rPr lang="ru-RU" sz="1000" dirty="0" smtClean="0"/>
              <a:t>Пособия содержат развернутое описание особенностей оценки заданий, рекомендации по использованию системы заданий и их оценки.</a:t>
            </a:r>
          </a:p>
        </p:txBody>
      </p:sp>
      <p:sp>
        <p:nvSpPr>
          <p:cNvPr id="4" name="Номер слайда 3"/>
          <p:cNvSpPr>
            <a:spLocks noGrp="1"/>
          </p:cNvSpPr>
          <p:nvPr>
            <p:ph type="sldNum" sz="quarter" idx="10"/>
          </p:nvPr>
        </p:nvSpPr>
        <p:spPr/>
        <p:txBody>
          <a:bodyPr/>
          <a:lstStyle/>
          <a:p>
            <a:fld id="{9447256E-483B-4BC1-BFF8-D2418426C52D}" type="slidenum">
              <a:rPr lang="ru-RU" smtClean="0"/>
              <a:pPr/>
              <a:t>93</a:t>
            </a:fld>
            <a:endParaRPr lang="ru-RU"/>
          </a:p>
        </p:txBody>
      </p:sp>
    </p:spTree>
    <p:extLst>
      <p:ext uri="{BB962C8B-B14F-4D97-AF65-F5344CB8AC3E}">
        <p14:creationId xmlns:p14="http://schemas.microsoft.com/office/powerpoint/2010/main" val="1493041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ФГБНУ «Институт стратегии развития образования РАО» разработана программа повышения квалификации «Формирование и оценка функциональной грамотности школьников», которая адресована специалистам органов управления образованием, службы надзора и контроля в сфере образования, центров оценки качества образования, методистам, преподавателям педагогических вузов, институтов развития образования, руководителям и учителям образовательных организаций.</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94</a:t>
            </a:fld>
            <a:endParaRPr lang="ru-RU"/>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региональном уровне для подготовки к участию в мониторинге формирования функциональной грамотности необходимо: </a:t>
            </a:r>
          </a:p>
          <a:p>
            <a:r>
              <a:rPr lang="ru-RU" dirty="0" smtClean="0"/>
              <a:t>1. Техническое обеспечение образовательных организаций современными компьютерами, позволяющими использовать новые ИКТ-ресурсы, и доступом в Интернет;</a:t>
            </a:r>
          </a:p>
          <a:p>
            <a:r>
              <a:rPr lang="ru-RU" dirty="0" smtClean="0"/>
              <a:t>2. Методическое обеспечение формирования у обучающихся навигационных навыков быстрого и надежного поиска информации с помощью компьютеров (по данным исследования </a:t>
            </a:r>
            <a:r>
              <a:rPr lang="en-US" dirty="0" smtClean="0"/>
              <a:t>PISA</a:t>
            </a:r>
            <a:r>
              <a:rPr lang="ru-RU" dirty="0" smtClean="0"/>
              <a:t>, российские школьники значительно уступают своим </a:t>
            </a:r>
            <a:r>
              <a:rPr lang="ru-RU" u="sng" dirty="0" smtClean="0"/>
              <a:t>зарубежным </a:t>
            </a:r>
            <a:r>
              <a:rPr lang="ru-RU" dirty="0" smtClean="0"/>
              <a:t>сверстникам </a:t>
            </a:r>
            <a:r>
              <a:rPr lang="ru-RU" u="sng" dirty="0" smtClean="0"/>
              <a:t>во владении этими навыками</a:t>
            </a:r>
            <a:r>
              <a:rPr lang="ru-RU" dirty="0" smtClean="0"/>
              <a:t>);</a:t>
            </a:r>
          </a:p>
          <a:p>
            <a:r>
              <a:rPr lang="ru-RU" dirty="0" smtClean="0"/>
              <a:t>3. Повышение квалификации педагогических кадров через ознакомление методических служб и учителей с разрабатываемыми в проекте подходами к формированию и оценке функциональной грамотности и банком открытых заданий для обучающихся 5 и 7 классов;</a:t>
            </a:r>
          </a:p>
          <a:p>
            <a:r>
              <a:rPr lang="ru-RU" dirty="0" smtClean="0"/>
              <a:t>4. Организационная поддержка участия образовательных организаций региона в апробации заданий для обучающихся 6, 8 и 9 классов.</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95</a:t>
            </a:fld>
            <a:endParaRPr lang="ru-RU"/>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96</a:t>
            </a:fld>
            <a:endParaRPr lang="ru-RU"/>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97</a:t>
            </a:fld>
            <a:endParaRPr lang="ru-RU"/>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a:ln/>
        </p:spPr>
      </p:sp>
      <p:sp>
        <p:nvSpPr>
          <p:cNvPr id="78851" name="Заметки 2"/>
          <p:cNvSpPr>
            <a:spLocks noGrp="1"/>
          </p:cNvSpPr>
          <p:nvPr>
            <p:ph type="body" idx="1"/>
          </p:nvPr>
        </p:nvSpPr>
        <p:spPr>
          <a:noFill/>
          <a:ln/>
        </p:spPr>
        <p:txBody>
          <a:bodyPr/>
          <a:lstStyle/>
          <a:p>
            <a:endParaRPr lang="ru-RU" smtClean="0"/>
          </a:p>
        </p:txBody>
      </p:sp>
      <p:sp>
        <p:nvSpPr>
          <p:cNvPr id="78852" name="Номер слайда 3"/>
          <p:cNvSpPr>
            <a:spLocks noGrp="1"/>
          </p:cNvSpPr>
          <p:nvPr>
            <p:ph type="sldNum" sz="quarter" idx="5"/>
          </p:nvPr>
        </p:nvSpPr>
        <p:spPr>
          <a:noFill/>
        </p:spPr>
        <p:txBody>
          <a:bodyPr/>
          <a:lstStyle/>
          <a:p>
            <a:fld id="{876606BA-0030-4ECF-A0B2-1D221DE62FE0}" type="slidenum">
              <a:rPr lang="ru-RU" smtClean="0"/>
              <a:pPr/>
              <a:t>98</a:t>
            </a:fld>
            <a:endParaRPr lang="ru-RU" smtClean="0"/>
          </a:p>
        </p:txBody>
      </p:sp>
    </p:spTree>
    <p:extLst>
      <p:ext uri="{BB962C8B-B14F-4D97-AF65-F5344CB8AC3E}">
        <p14:creationId xmlns:p14="http://schemas.microsoft.com/office/powerpoint/2010/main" val="29695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1066" y="2225605"/>
            <a:ext cx="10098723" cy="153570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782130" y="4059820"/>
            <a:ext cx="8316595" cy="1830899"/>
          </a:xfrm>
        </p:spPr>
        <p:txBody>
          <a:bodyPr/>
          <a:lstStyle>
            <a:lvl1pPr marL="0" indent="0" algn="ctr">
              <a:buNone/>
              <a:defRPr>
                <a:solidFill>
                  <a:schemeClr val="tx1">
                    <a:tint val="75000"/>
                  </a:schemeClr>
                </a:solidFill>
              </a:defRPr>
            </a:lvl1pPr>
            <a:lvl2pPr marL="521284" indent="0" algn="ctr">
              <a:buNone/>
              <a:defRPr>
                <a:solidFill>
                  <a:schemeClr val="tx1">
                    <a:tint val="75000"/>
                  </a:schemeClr>
                </a:solidFill>
              </a:defRPr>
            </a:lvl2pPr>
            <a:lvl3pPr marL="1042569" indent="0" algn="ctr">
              <a:buNone/>
              <a:defRPr>
                <a:solidFill>
                  <a:schemeClr val="tx1">
                    <a:tint val="75000"/>
                  </a:schemeClr>
                </a:solidFill>
              </a:defRPr>
            </a:lvl3pPr>
            <a:lvl4pPr marL="1563853" indent="0" algn="ctr">
              <a:buNone/>
              <a:defRPr>
                <a:solidFill>
                  <a:schemeClr val="tx1">
                    <a:tint val="75000"/>
                  </a:schemeClr>
                </a:solidFill>
              </a:defRPr>
            </a:lvl4pPr>
            <a:lvl5pPr marL="2085137" indent="0" algn="ctr">
              <a:buNone/>
              <a:defRPr>
                <a:solidFill>
                  <a:schemeClr val="tx1">
                    <a:tint val="75000"/>
                  </a:schemeClr>
                </a:solidFill>
              </a:defRPr>
            </a:lvl5pPr>
            <a:lvl6pPr marL="2606422" indent="0" algn="ctr">
              <a:buNone/>
              <a:defRPr>
                <a:solidFill>
                  <a:schemeClr val="tx1">
                    <a:tint val="75000"/>
                  </a:schemeClr>
                </a:solidFill>
              </a:defRPr>
            </a:lvl6pPr>
            <a:lvl7pPr marL="3127706" indent="0" algn="ctr">
              <a:buNone/>
              <a:defRPr>
                <a:solidFill>
                  <a:schemeClr val="tx1">
                    <a:tint val="75000"/>
                  </a:schemeClr>
                </a:solidFill>
              </a:defRPr>
            </a:lvl7pPr>
            <a:lvl8pPr marL="3648990" indent="0" algn="ctr">
              <a:buNone/>
              <a:defRPr>
                <a:solidFill>
                  <a:schemeClr val="tx1">
                    <a:tint val="75000"/>
                  </a:schemeClr>
                </a:solidFill>
              </a:defRPr>
            </a:lvl8pPr>
            <a:lvl9pPr marL="4170275"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60BE020-E3D2-4B40-A05B-7CD782450F67}" type="datetimeFigureOut">
              <a:rPr lang="ru-RU" smtClean="0"/>
              <a:pPr/>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0BE020-E3D2-4B40-A05B-7CD782450F67}" type="datetimeFigureOut">
              <a:rPr lang="ru-RU" smtClean="0"/>
              <a:pPr/>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613618" y="286908"/>
            <a:ext cx="2673191" cy="611294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94044" y="286908"/>
            <a:ext cx="7821560" cy="611294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0BE020-E3D2-4B40-A05B-7CD782450F67}" type="datetimeFigureOut">
              <a:rPr lang="ru-RU" smtClean="0"/>
              <a:pPr/>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04994" y="619876"/>
            <a:ext cx="11070863" cy="797715"/>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04994" y="1605284"/>
            <a:ext cx="11070863" cy="4758708"/>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11008312" y="6495401"/>
            <a:ext cx="712929" cy="54824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ru" smtClean="0"/>
              <a:pPr algn="r"/>
              <a:t>‹#›</a:t>
            </a:fld>
            <a:endParaRPr lang="ru"/>
          </a:p>
        </p:txBody>
      </p:sp>
    </p:spTree>
    <p:extLst>
      <p:ext uri="{BB962C8B-B14F-4D97-AF65-F5344CB8AC3E}">
        <p14:creationId xmlns:p14="http://schemas.microsoft.com/office/powerpoint/2010/main" val="280442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286910"/>
            <a:ext cx="10692765" cy="775005"/>
          </a:xfrm>
        </p:spPr>
        <p:txBody>
          <a:bodyPr>
            <a:normAutofit/>
          </a:bodyPr>
          <a:lstStyle>
            <a:lvl1pPr>
              <a:defRPr sz="4000" b="1"/>
            </a:lvl1p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0BE020-E3D2-4B40-A05B-7CD782450F67}" type="datetimeFigureOut">
              <a:rPr lang="ru-RU" smtClean="0"/>
              <a:pPr/>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8508" y="4603785"/>
            <a:ext cx="10098723" cy="1422928"/>
          </a:xfrm>
        </p:spPr>
        <p:txBody>
          <a:bodyPr anchor="t"/>
          <a:lstStyle>
            <a:lvl1pPr algn="l">
              <a:defRPr sz="4700" b="1" cap="all"/>
            </a:lvl1pPr>
          </a:lstStyle>
          <a:p>
            <a:r>
              <a:rPr lang="ru-RU" smtClean="0"/>
              <a:t>Образец заголовка</a:t>
            </a:r>
            <a:endParaRPr lang="ru-RU"/>
          </a:p>
        </p:txBody>
      </p:sp>
      <p:sp>
        <p:nvSpPr>
          <p:cNvPr id="3" name="Текст 2"/>
          <p:cNvSpPr>
            <a:spLocks noGrp="1"/>
          </p:cNvSpPr>
          <p:nvPr>
            <p:ph type="body" idx="1"/>
          </p:nvPr>
        </p:nvSpPr>
        <p:spPr>
          <a:xfrm>
            <a:off x="938508" y="3036576"/>
            <a:ext cx="10098723" cy="1567210"/>
          </a:xfrm>
        </p:spPr>
        <p:txBody>
          <a:bodyPr anchor="b"/>
          <a:lstStyle>
            <a:lvl1pPr marL="0" indent="0">
              <a:buNone/>
              <a:defRPr sz="2300">
                <a:solidFill>
                  <a:schemeClr val="tx1">
                    <a:tint val="75000"/>
                  </a:schemeClr>
                </a:solidFill>
              </a:defRPr>
            </a:lvl1pPr>
            <a:lvl2pPr marL="521284" indent="0">
              <a:buNone/>
              <a:defRPr sz="2100">
                <a:solidFill>
                  <a:schemeClr val="tx1">
                    <a:tint val="75000"/>
                  </a:schemeClr>
                </a:solidFill>
              </a:defRPr>
            </a:lvl2pPr>
            <a:lvl3pPr marL="1042569" indent="0">
              <a:buNone/>
              <a:defRPr sz="1900">
                <a:solidFill>
                  <a:schemeClr val="tx1">
                    <a:tint val="75000"/>
                  </a:schemeClr>
                </a:solidFill>
              </a:defRPr>
            </a:lvl3pPr>
            <a:lvl4pPr marL="1563853" indent="0">
              <a:buNone/>
              <a:defRPr sz="1600">
                <a:solidFill>
                  <a:schemeClr val="tx1">
                    <a:tint val="75000"/>
                  </a:schemeClr>
                </a:solidFill>
              </a:defRPr>
            </a:lvl4pPr>
            <a:lvl5pPr marL="2085137" indent="0">
              <a:buNone/>
              <a:defRPr sz="1600">
                <a:solidFill>
                  <a:schemeClr val="tx1">
                    <a:tint val="75000"/>
                  </a:schemeClr>
                </a:solidFill>
              </a:defRPr>
            </a:lvl5pPr>
            <a:lvl6pPr marL="2606422" indent="0">
              <a:buNone/>
              <a:defRPr sz="1600">
                <a:solidFill>
                  <a:schemeClr val="tx1">
                    <a:tint val="75000"/>
                  </a:schemeClr>
                </a:solidFill>
              </a:defRPr>
            </a:lvl6pPr>
            <a:lvl7pPr marL="3127706" indent="0">
              <a:buNone/>
              <a:defRPr sz="1600">
                <a:solidFill>
                  <a:schemeClr val="tx1">
                    <a:tint val="75000"/>
                  </a:schemeClr>
                </a:solidFill>
              </a:defRPr>
            </a:lvl7pPr>
            <a:lvl8pPr marL="3648990" indent="0">
              <a:buNone/>
              <a:defRPr sz="1600">
                <a:solidFill>
                  <a:schemeClr val="tx1">
                    <a:tint val="75000"/>
                  </a:schemeClr>
                </a:solidFill>
              </a:defRPr>
            </a:lvl8pPr>
            <a:lvl9pPr marL="4170275"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0BE020-E3D2-4B40-A05B-7CD782450F67}" type="datetimeFigureOut">
              <a:rPr lang="ru-RU" smtClean="0"/>
              <a:pPr/>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94047" y="1671693"/>
            <a:ext cx="5247375" cy="472816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39435" y="1671693"/>
            <a:ext cx="5247375" cy="472816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0BE020-E3D2-4B40-A05B-7CD782450F67}" type="datetimeFigureOut">
              <a:rPr lang="ru-RU" smtClean="0"/>
              <a:pPr/>
              <a:t>06.03.2023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94045" y="1603698"/>
            <a:ext cx="5249437" cy="668343"/>
          </a:xfrm>
        </p:spPr>
        <p:txBody>
          <a:bodyPr anchor="b"/>
          <a:lstStyle>
            <a:lvl1pPr marL="0" indent="0">
              <a:buNone/>
              <a:defRPr sz="2700" b="1"/>
            </a:lvl1pPr>
            <a:lvl2pPr marL="521284" indent="0">
              <a:buNone/>
              <a:defRPr sz="2300" b="1"/>
            </a:lvl2pPr>
            <a:lvl3pPr marL="1042569" indent="0">
              <a:buNone/>
              <a:defRPr sz="2100" b="1"/>
            </a:lvl3pPr>
            <a:lvl4pPr marL="1563853" indent="0">
              <a:buNone/>
              <a:defRPr sz="1900" b="1"/>
            </a:lvl4pPr>
            <a:lvl5pPr marL="2085137" indent="0">
              <a:buNone/>
              <a:defRPr sz="1900" b="1"/>
            </a:lvl5pPr>
            <a:lvl6pPr marL="2606422" indent="0">
              <a:buNone/>
              <a:defRPr sz="1900" b="1"/>
            </a:lvl6pPr>
            <a:lvl7pPr marL="3127706" indent="0">
              <a:buNone/>
              <a:defRPr sz="1900" b="1"/>
            </a:lvl7pPr>
            <a:lvl8pPr marL="3648990" indent="0">
              <a:buNone/>
              <a:defRPr sz="1900" b="1"/>
            </a:lvl8pPr>
            <a:lvl9pPr marL="4170275" indent="0">
              <a:buNone/>
              <a:defRPr sz="1900" b="1"/>
            </a:lvl9pPr>
          </a:lstStyle>
          <a:p>
            <a:pPr lvl="0"/>
            <a:r>
              <a:rPr lang="ru-RU" smtClean="0"/>
              <a:t>Образец текста</a:t>
            </a:r>
          </a:p>
        </p:txBody>
      </p:sp>
      <p:sp>
        <p:nvSpPr>
          <p:cNvPr id="4" name="Содержимое 3"/>
          <p:cNvSpPr>
            <a:spLocks noGrp="1"/>
          </p:cNvSpPr>
          <p:nvPr>
            <p:ph sz="half" idx="2"/>
          </p:nvPr>
        </p:nvSpPr>
        <p:spPr>
          <a:xfrm>
            <a:off x="594045" y="2272043"/>
            <a:ext cx="5249437" cy="4127814"/>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035309" y="1603698"/>
            <a:ext cx="5251501" cy="668343"/>
          </a:xfrm>
        </p:spPr>
        <p:txBody>
          <a:bodyPr anchor="b"/>
          <a:lstStyle>
            <a:lvl1pPr marL="0" indent="0">
              <a:buNone/>
              <a:defRPr sz="2700" b="1"/>
            </a:lvl1pPr>
            <a:lvl2pPr marL="521284" indent="0">
              <a:buNone/>
              <a:defRPr sz="2300" b="1"/>
            </a:lvl2pPr>
            <a:lvl3pPr marL="1042569" indent="0">
              <a:buNone/>
              <a:defRPr sz="2100" b="1"/>
            </a:lvl3pPr>
            <a:lvl4pPr marL="1563853" indent="0">
              <a:buNone/>
              <a:defRPr sz="1900" b="1"/>
            </a:lvl4pPr>
            <a:lvl5pPr marL="2085137" indent="0">
              <a:buNone/>
              <a:defRPr sz="1900" b="1"/>
            </a:lvl5pPr>
            <a:lvl6pPr marL="2606422" indent="0">
              <a:buNone/>
              <a:defRPr sz="1900" b="1"/>
            </a:lvl6pPr>
            <a:lvl7pPr marL="3127706" indent="0">
              <a:buNone/>
              <a:defRPr sz="1900" b="1"/>
            </a:lvl7pPr>
            <a:lvl8pPr marL="3648990" indent="0">
              <a:buNone/>
              <a:defRPr sz="1900" b="1"/>
            </a:lvl8pPr>
            <a:lvl9pPr marL="4170275" indent="0">
              <a:buNone/>
              <a:defRPr sz="1900" b="1"/>
            </a:lvl9pPr>
          </a:lstStyle>
          <a:p>
            <a:pPr lvl="0"/>
            <a:r>
              <a:rPr lang="ru-RU" smtClean="0"/>
              <a:t>Образец текста</a:t>
            </a:r>
          </a:p>
        </p:txBody>
      </p:sp>
      <p:sp>
        <p:nvSpPr>
          <p:cNvPr id="6" name="Содержимое 5"/>
          <p:cNvSpPr>
            <a:spLocks noGrp="1"/>
          </p:cNvSpPr>
          <p:nvPr>
            <p:ph sz="quarter" idx="4"/>
          </p:nvPr>
        </p:nvSpPr>
        <p:spPr>
          <a:xfrm>
            <a:off x="6035309" y="2272043"/>
            <a:ext cx="5251501" cy="4127814"/>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0BE020-E3D2-4B40-A05B-7CD782450F67}" type="datetimeFigureOut">
              <a:rPr lang="ru-RU" smtClean="0"/>
              <a:pPr/>
              <a:t>06.03.2023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0BE020-E3D2-4B40-A05B-7CD782450F67}" type="datetimeFigureOut">
              <a:rPr lang="ru-RU" smtClean="0"/>
              <a:pPr/>
              <a:t>06.03.2023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0BE020-E3D2-4B40-A05B-7CD782450F67}" type="datetimeFigureOut">
              <a:rPr lang="ru-RU" smtClean="0"/>
              <a:pPr/>
              <a:t>06.03.2023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6" y="285251"/>
            <a:ext cx="3908718" cy="1213966"/>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645084" y="285251"/>
            <a:ext cx="6641725" cy="6114606"/>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94046" y="1499216"/>
            <a:ext cx="3908718" cy="4900641"/>
          </a:xfrm>
        </p:spPr>
        <p:txBody>
          <a:bodyPr/>
          <a:lstStyle>
            <a:lvl1pPr marL="0" indent="0">
              <a:buNone/>
              <a:defRPr sz="1600"/>
            </a:lvl1pPr>
            <a:lvl2pPr marL="521284" indent="0">
              <a:buNone/>
              <a:defRPr sz="1500"/>
            </a:lvl2pPr>
            <a:lvl3pPr marL="1042569" indent="0">
              <a:buNone/>
              <a:defRPr sz="1100"/>
            </a:lvl3pPr>
            <a:lvl4pPr marL="1563853" indent="0">
              <a:buNone/>
              <a:defRPr sz="1100"/>
            </a:lvl4pPr>
            <a:lvl5pPr marL="2085137" indent="0">
              <a:buNone/>
              <a:defRPr sz="1100"/>
            </a:lvl5pPr>
            <a:lvl6pPr marL="2606422" indent="0">
              <a:buNone/>
              <a:defRPr sz="1100"/>
            </a:lvl6pPr>
            <a:lvl7pPr marL="3127706" indent="0">
              <a:buNone/>
              <a:defRPr sz="1100"/>
            </a:lvl7pPr>
            <a:lvl8pPr marL="3648990" indent="0">
              <a:buNone/>
              <a:defRPr sz="1100"/>
            </a:lvl8pPr>
            <a:lvl9pPr marL="4170275"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60BE020-E3D2-4B40-A05B-7CD782450F67}" type="datetimeFigureOut">
              <a:rPr lang="ru-RU" smtClean="0"/>
              <a:pPr/>
              <a:t>06.03.2023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8730" y="5015073"/>
            <a:ext cx="7128510" cy="592058"/>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328730" y="640151"/>
            <a:ext cx="7128510" cy="4298633"/>
          </a:xfrm>
        </p:spPr>
        <p:txBody>
          <a:bodyPr/>
          <a:lstStyle>
            <a:lvl1pPr marL="0" indent="0">
              <a:buNone/>
              <a:defRPr sz="3600"/>
            </a:lvl1pPr>
            <a:lvl2pPr marL="521284" indent="0">
              <a:buNone/>
              <a:defRPr sz="3200"/>
            </a:lvl2pPr>
            <a:lvl3pPr marL="1042569" indent="0">
              <a:buNone/>
              <a:defRPr sz="2700"/>
            </a:lvl3pPr>
            <a:lvl4pPr marL="1563853" indent="0">
              <a:buNone/>
              <a:defRPr sz="2300"/>
            </a:lvl4pPr>
            <a:lvl5pPr marL="2085137" indent="0">
              <a:buNone/>
              <a:defRPr sz="2300"/>
            </a:lvl5pPr>
            <a:lvl6pPr marL="2606422" indent="0">
              <a:buNone/>
              <a:defRPr sz="2300"/>
            </a:lvl6pPr>
            <a:lvl7pPr marL="3127706" indent="0">
              <a:buNone/>
              <a:defRPr sz="2300"/>
            </a:lvl7pPr>
            <a:lvl8pPr marL="3648990" indent="0">
              <a:buNone/>
              <a:defRPr sz="2300"/>
            </a:lvl8pPr>
            <a:lvl9pPr marL="4170275" indent="0">
              <a:buNone/>
              <a:defRPr sz="2300"/>
            </a:lvl9pPr>
          </a:lstStyle>
          <a:p>
            <a:endParaRPr lang="ru-RU"/>
          </a:p>
        </p:txBody>
      </p:sp>
      <p:sp>
        <p:nvSpPr>
          <p:cNvPr id="4" name="Текст 3"/>
          <p:cNvSpPr>
            <a:spLocks noGrp="1"/>
          </p:cNvSpPr>
          <p:nvPr>
            <p:ph type="body" sz="half" idx="2"/>
          </p:nvPr>
        </p:nvSpPr>
        <p:spPr>
          <a:xfrm>
            <a:off x="2328730" y="5607131"/>
            <a:ext cx="7128510" cy="840819"/>
          </a:xfrm>
        </p:spPr>
        <p:txBody>
          <a:bodyPr/>
          <a:lstStyle>
            <a:lvl1pPr marL="0" indent="0">
              <a:buNone/>
              <a:defRPr sz="1600"/>
            </a:lvl1pPr>
            <a:lvl2pPr marL="521284" indent="0">
              <a:buNone/>
              <a:defRPr sz="1500"/>
            </a:lvl2pPr>
            <a:lvl3pPr marL="1042569" indent="0">
              <a:buNone/>
              <a:defRPr sz="1100"/>
            </a:lvl3pPr>
            <a:lvl4pPr marL="1563853" indent="0">
              <a:buNone/>
              <a:defRPr sz="1100"/>
            </a:lvl4pPr>
            <a:lvl5pPr marL="2085137" indent="0">
              <a:buNone/>
              <a:defRPr sz="1100"/>
            </a:lvl5pPr>
            <a:lvl6pPr marL="2606422" indent="0">
              <a:buNone/>
              <a:defRPr sz="1100"/>
            </a:lvl6pPr>
            <a:lvl7pPr marL="3127706" indent="0">
              <a:buNone/>
              <a:defRPr sz="1100"/>
            </a:lvl7pPr>
            <a:lvl8pPr marL="3648990" indent="0">
              <a:buNone/>
              <a:defRPr sz="1100"/>
            </a:lvl8pPr>
            <a:lvl9pPr marL="4170275"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60BE020-E3D2-4B40-A05B-7CD782450F67}" type="datetimeFigureOut">
              <a:rPr lang="ru-RU" smtClean="0"/>
              <a:pPr/>
              <a:t>06.03.2023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286910"/>
            <a:ext cx="10692765" cy="1194065"/>
          </a:xfrm>
          <a:prstGeom prst="rect">
            <a:avLst/>
          </a:prstGeom>
        </p:spPr>
        <p:txBody>
          <a:bodyPr vert="horz" lIns="104257" tIns="52128" rIns="104257" bIns="5212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94044" y="1671693"/>
            <a:ext cx="10692765" cy="4728165"/>
          </a:xfrm>
          <a:prstGeom prst="rect">
            <a:avLst/>
          </a:prstGeom>
        </p:spPr>
        <p:txBody>
          <a:bodyPr vert="horz" lIns="104257" tIns="52128" rIns="104257" bIns="5212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94043" y="6640325"/>
            <a:ext cx="2772198" cy="381438"/>
          </a:xfrm>
          <a:prstGeom prst="rect">
            <a:avLst/>
          </a:prstGeom>
        </p:spPr>
        <p:txBody>
          <a:bodyPr vert="horz" lIns="104257" tIns="52128" rIns="104257" bIns="52128" rtlCol="0" anchor="ctr"/>
          <a:lstStyle>
            <a:lvl1pPr algn="l">
              <a:defRPr sz="1500">
                <a:solidFill>
                  <a:schemeClr val="tx1">
                    <a:tint val="75000"/>
                  </a:schemeClr>
                </a:solidFill>
              </a:defRPr>
            </a:lvl1pPr>
          </a:lstStyle>
          <a:p>
            <a:fld id="{460BE020-E3D2-4B40-A05B-7CD782450F67}" type="datetimeFigureOut">
              <a:rPr lang="ru-RU" smtClean="0"/>
              <a:pPr/>
              <a:t>06.03.2023</a:t>
            </a:fld>
            <a:endParaRPr lang="ru-RU"/>
          </a:p>
        </p:txBody>
      </p:sp>
      <p:sp>
        <p:nvSpPr>
          <p:cNvPr id="5" name="Нижний колонтитул 4"/>
          <p:cNvSpPr>
            <a:spLocks noGrp="1"/>
          </p:cNvSpPr>
          <p:nvPr>
            <p:ph type="ftr" sz="quarter" idx="3"/>
          </p:nvPr>
        </p:nvSpPr>
        <p:spPr>
          <a:xfrm>
            <a:off x="4059292" y="6640325"/>
            <a:ext cx="3762269" cy="381438"/>
          </a:xfrm>
          <a:prstGeom prst="rect">
            <a:avLst/>
          </a:prstGeom>
        </p:spPr>
        <p:txBody>
          <a:bodyPr vert="horz" lIns="104257" tIns="52128" rIns="104257" bIns="52128" rtlCol="0" anchor="ctr"/>
          <a:lstStyle>
            <a:lvl1pPr algn="ctr">
              <a:defRPr sz="15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514611" y="6640325"/>
            <a:ext cx="2772198" cy="381438"/>
          </a:xfrm>
          <a:prstGeom prst="rect">
            <a:avLst/>
          </a:prstGeom>
        </p:spPr>
        <p:txBody>
          <a:bodyPr vert="horz" lIns="104257" tIns="52128" rIns="104257" bIns="52128" rtlCol="0" anchor="ctr"/>
          <a:lstStyle>
            <a:lvl1pPr algn="r">
              <a:defRPr sz="1500">
                <a:solidFill>
                  <a:schemeClr val="tx1">
                    <a:tint val="75000"/>
                  </a:schemeClr>
                </a:solidFill>
              </a:defRPr>
            </a:lvl1pPr>
          </a:lstStyle>
          <a:p>
            <a:fld id="{D2BAD091-9B88-4E15-8364-95918717355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42569" rtl="0" eaLnBrk="1" latinLnBrk="0" hangingPunct="1">
        <a:spcBef>
          <a:spcPct val="0"/>
        </a:spcBef>
        <a:buNone/>
        <a:defRPr sz="5100" kern="1200">
          <a:solidFill>
            <a:schemeClr val="tx1"/>
          </a:solidFill>
          <a:latin typeface="+mj-lt"/>
          <a:ea typeface="+mj-ea"/>
          <a:cs typeface="+mj-cs"/>
        </a:defRPr>
      </a:lvl1pPr>
    </p:titleStyle>
    <p:bodyStyle>
      <a:lvl1pPr marL="390964" indent="-390964" algn="l" defTabSz="104256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7087" indent="-325803" algn="l" defTabSz="104256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211" indent="-260643" algn="l" defTabSz="104256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4494"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5779"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7063"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349"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9633"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0917"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2569" rtl="0" eaLnBrk="1" latinLnBrk="0" hangingPunct="1">
        <a:defRPr sz="2100" kern="1200">
          <a:solidFill>
            <a:schemeClr val="tx1"/>
          </a:solidFill>
          <a:latin typeface="+mn-lt"/>
          <a:ea typeface="+mn-ea"/>
          <a:cs typeface="+mn-cs"/>
        </a:defRPr>
      </a:lvl1pPr>
      <a:lvl2pPr marL="521284" algn="l" defTabSz="1042569" rtl="0" eaLnBrk="1" latinLnBrk="0" hangingPunct="1">
        <a:defRPr sz="2100" kern="1200">
          <a:solidFill>
            <a:schemeClr val="tx1"/>
          </a:solidFill>
          <a:latin typeface="+mn-lt"/>
          <a:ea typeface="+mn-ea"/>
          <a:cs typeface="+mn-cs"/>
        </a:defRPr>
      </a:lvl2pPr>
      <a:lvl3pPr marL="1042569" algn="l" defTabSz="1042569" rtl="0" eaLnBrk="1" latinLnBrk="0" hangingPunct="1">
        <a:defRPr sz="2100" kern="1200">
          <a:solidFill>
            <a:schemeClr val="tx1"/>
          </a:solidFill>
          <a:latin typeface="+mn-lt"/>
          <a:ea typeface="+mn-ea"/>
          <a:cs typeface="+mn-cs"/>
        </a:defRPr>
      </a:lvl3pPr>
      <a:lvl4pPr marL="1563853" algn="l" defTabSz="1042569" rtl="0" eaLnBrk="1" latinLnBrk="0" hangingPunct="1">
        <a:defRPr sz="2100" kern="1200">
          <a:solidFill>
            <a:schemeClr val="tx1"/>
          </a:solidFill>
          <a:latin typeface="+mn-lt"/>
          <a:ea typeface="+mn-ea"/>
          <a:cs typeface="+mn-cs"/>
        </a:defRPr>
      </a:lvl4pPr>
      <a:lvl5pPr marL="2085137" algn="l" defTabSz="1042569" rtl="0" eaLnBrk="1" latinLnBrk="0" hangingPunct="1">
        <a:defRPr sz="2100" kern="1200">
          <a:solidFill>
            <a:schemeClr val="tx1"/>
          </a:solidFill>
          <a:latin typeface="+mn-lt"/>
          <a:ea typeface="+mn-ea"/>
          <a:cs typeface="+mn-cs"/>
        </a:defRPr>
      </a:lvl5pPr>
      <a:lvl6pPr marL="2606422" algn="l" defTabSz="1042569" rtl="0" eaLnBrk="1" latinLnBrk="0" hangingPunct="1">
        <a:defRPr sz="2100" kern="1200">
          <a:solidFill>
            <a:schemeClr val="tx1"/>
          </a:solidFill>
          <a:latin typeface="+mn-lt"/>
          <a:ea typeface="+mn-ea"/>
          <a:cs typeface="+mn-cs"/>
        </a:defRPr>
      </a:lvl6pPr>
      <a:lvl7pPr marL="3127706" algn="l" defTabSz="1042569" rtl="0" eaLnBrk="1" latinLnBrk="0" hangingPunct="1">
        <a:defRPr sz="2100" kern="1200">
          <a:solidFill>
            <a:schemeClr val="tx1"/>
          </a:solidFill>
          <a:latin typeface="+mn-lt"/>
          <a:ea typeface="+mn-ea"/>
          <a:cs typeface="+mn-cs"/>
        </a:defRPr>
      </a:lvl7pPr>
      <a:lvl8pPr marL="3648990" algn="l" defTabSz="1042569" rtl="0" eaLnBrk="1" latinLnBrk="0" hangingPunct="1">
        <a:defRPr sz="2100" kern="1200">
          <a:solidFill>
            <a:schemeClr val="tx1"/>
          </a:solidFill>
          <a:latin typeface="+mn-lt"/>
          <a:ea typeface="+mn-ea"/>
          <a:cs typeface="+mn-cs"/>
        </a:defRPr>
      </a:lvl8pPr>
      <a:lvl9pPr marL="4170275" algn="l" defTabSz="104256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png"/><Relationship Id="rId7" Type="http://schemas.openxmlformats.org/officeDocument/2006/relationships/image" Target="../media/image46.emf"/><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emf"/><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53.xml"/><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9.emf"/><Relationship Id="rId4" Type="http://schemas.openxmlformats.org/officeDocument/2006/relationships/image" Target="../media/image58.emf"/></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61.emf"/></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56.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rana-oz.ru/2012/4/funkcionalnaya--gramotnost-shkolnikov-i-problemy-vysshey-shkol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6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84.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29.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91.xml.rels><?xml version="1.0" encoding="UTF-8" standalone="yes"?>
<Relationships xmlns="http://schemas.openxmlformats.org/package/2006/relationships"><Relationship Id="rId3" Type="http://schemas.openxmlformats.org/officeDocument/2006/relationships/hyperlink" Target="https://myskills.ru/account/login" TargetMode="External"/><Relationship Id="rId7" Type="http://schemas.openxmlformats.org/officeDocument/2006/relationships/image" Target="../media/image110.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slideLayout" Target="../slideLayouts/slideLayout1.xml"/><Relationship Id="rId7" Type="http://schemas.openxmlformats.org/officeDocument/2006/relationships/image" Target="../media/image112.png"/><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111.emf"/><Relationship Id="rId5" Type="http://schemas.openxmlformats.org/officeDocument/2006/relationships/oleObject" Target="../embeddings/oleObject2.bin"/><Relationship Id="rId4"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3" Type="http://schemas.openxmlformats.org/officeDocument/2006/relationships/hyperlink" Target="http://www.instrao.ru/"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mailto:dpo@instrao.ru"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hyperlink" Target="http://www.oecd.org/edu/pisa" TargetMode="External"/><Relationship Id="rId3" Type="http://schemas.openxmlformats.org/officeDocument/2006/relationships/hyperlink" Target="http://timss2015.org/" TargetMode="External"/><Relationship Id="rId7" Type="http://schemas.openxmlformats.org/officeDocument/2006/relationships/hyperlink" Target="mailto:pirls@bc.edu" TargetMode="External"/><Relationship Id="rId12" Type="http://schemas.openxmlformats.org/officeDocument/2006/relationships/image" Target="../media/image116.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hyperlink" Target="mailto:timss@bc.edu" TargetMode="External"/><Relationship Id="rId11" Type="http://schemas.openxmlformats.org/officeDocument/2006/relationships/image" Target="../media/image115.png"/><Relationship Id="rId5" Type="http://schemas.openxmlformats.org/officeDocument/2006/relationships/hyperlink" Target="mailto:%20timsspirls@bc.edu" TargetMode="External"/><Relationship Id="rId10" Type="http://schemas.openxmlformats.org/officeDocument/2006/relationships/hyperlink" Target="mailto:centeroko@mail.ru" TargetMode="External"/><Relationship Id="rId4" Type="http://schemas.openxmlformats.org/officeDocument/2006/relationships/hyperlink" Target="http://pirls2016.org/" TargetMode="External"/><Relationship Id="rId9" Type="http://schemas.openxmlformats.org/officeDocument/2006/relationships/hyperlink" Target="http://centeroko.ru/"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hyperlink" Target="mailto:centeroko@mail.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kniga-na-veka.ru/images/companies/2/%D0%9A%D0%B0%D1%80%D1%82%D0%B0%20%D0%A0%D0%BE%D1%81%D1%81%D0%B8%D0%B8.jpg?1553624992501"/>
          <p:cNvPicPr>
            <a:picLocks noGrp="1" noChangeAspect="1" noChangeArrowheads="1"/>
          </p:cNvPicPr>
          <p:nvPr>
            <p:ph idx="1"/>
          </p:nvPr>
        </p:nvPicPr>
        <p:blipFill>
          <a:blip r:embed="rId3" cstate="email">
            <a:clrChange>
              <a:clrFrom>
                <a:srgbClr val="FFFFFF"/>
              </a:clrFrom>
              <a:clrTo>
                <a:srgbClr val="FFFFFF">
                  <a:alpha val="0"/>
                </a:srgbClr>
              </a:clrTo>
            </a:clrChange>
            <a:duotone>
              <a:schemeClr val="accent3">
                <a:shade val="45000"/>
                <a:satMod val="135000"/>
              </a:schemeClr>
              <a:prstClr val="white"/>
            </a:duotone>
            <a:lum bright="-40000"/>
            <a:extLst>
              <a:ext uri="{28A0092B-C50C-407E-A947-70E740481C1C}">
                <a14:useLocalDpi xmlns:a14="http://schemas.microsoft.com/office/drawing/2010/main"/>
              </a:ext>
            </a:extLst>
          </a:blip>
          <a:stretch>
            <a:fillRect/>
          </a:stretch>
        </p:blipFill>
        <p:spPr bwMode="auto">
          <a:xfrm>
            <a:off x="6038850" y="341834"/>
            <a:ext cx="5842000" cy="1872208"/>
          </a:xfrm>
          <a:prstGeom prst="rect">
            <a:avLst/>
          </a:prstGeom>
          <a:noFill/>
          <a:ln>
            <a:noFill/>
          </a:ln>
        </p:spPr>
      </p:pic>
      <p:sp>
        <p:nvSpPr>
          <p:cNvPr id="5" name="Прямоугольник 4"/>
          <p:cNvSpPr/>
          <p:nvPr/>
        </p:nvSpPr>
        <p:spPr>
          <a:xfrm>
            <a:off x="827857" y="2574082"/>
            <a:ext cx="9721080" cy="2077492"/>
          </a:xfrm>
          <a:prstGeom prst="rect">
            <a:avLst/>
          </a:prstGeom>
        </p:spPr>
        <p:txBody>
          <a:bodyPr wrap="square">
            <a:spAutoFit/>
          </a:bodyPr>
          <a:lstStyle/>
          <a:p>
            <a:pPr algn="ctr"/>
            <a:r>
              <a:rPr lang="ru-RU" sz="3600" b="1" dirty="0" smtClean="0"/>
              <a:t>Формирование функциональной грамотности – одна из основных задач ФГОС</a:t>
            </a:r>
            <a:r>
              <a:rPr lang="ru-RU" sz="3600" b="1" i="1" dirty="0" smtClean="0"/>
              <a:t/>
            </a:r>
            <a:br>
              <a:rPr lang="ru-RU" sz="3600" b="1" i="1" dirty="0" smtClean="0"/>
            </a:br>
            <a:r>
              <a:rPr lang="ru-RU" sz="3600" i="1" dirty="0" smtClean="0"/>
              <a:t/>
            </a:r>
            <a:br>
              <a:rPr lang="ru-RU" sz="3600" i="1" dirty="0" smtClean="0"/>
            </a:br>
            <a:endParaRPr lang="ru-RU" dirty="0"/>
          </a:p>
        </p:txBody>
      </p:sp>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3852193" cy="1277938"/>
          </a:xfrm>
          <a:prstGeom prst="rect">
            <a:avLst/>
          </a:prstGeom>
        </p:spPr>
      </p:pic>
      <p:sp>
        <p:nvSpPr>
          <p:cNvPr id="7" name="Прямоугольник 6"/>
          <p:cNvSpPr/>
          <p:nvPr/>
        </p:nvSpPr>
        <p:spPr>
          <a:xfrm>
            <a:off x="2916089" y="5382394"/>
            <a:ext cx="5994549" cy="600164"/>
          </a:xfrm>
          <a:prstGeom prst="rect">
            <a:avLst/>
          </a:prstGeom>
        </p:spPr>
        <p:txBody>
          <a:bodyPr wrap="square">
            <a:spAutoFit/>
          </a:bodyPr>
          <a:lstStyle/>
          <a:p>
            <a:pPr algn="ctr"/>
            <a:r>
              <a:rPr lang="ru-RU" sz="2400" dirty="0" smtClean="0"/>
              <a:t>2019 год</a:t>
            </a:r>
            <a:endParaRPr lang="en-US" sz="2400" dirty="0" smtClean="0"/>
          </a:p>
          <a:p>
            <a:pPr algn="ctr"/>
            <a:endParaRPr lang="ru-RU"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2"/>
          <p:cNvSpPr>
            <a:spLocks noGrp="1"/>
          </p:cNvSpPr>
          <p:nvPr>
            <p:ph type="sldNum" idx="4294967295"/>
          </p:nvPr>
        </p:nvSpPr>
        <p:spPr>
          <a:xfrm>
            <a:off x="10992688" y="5860401"/>
            <a:ext cx="701043" cy="279445"/>
          </a:xfrm>
          <a:prstGeom prst="rect">
            <a:avLst/>
          </a:prstGeom>
        </p:spPr>
        <p:txBody>
          <a:bodyPr/>
          <a:lstStyle/>
          <a:p>
            <a:fld id="{00000000-1234-1234-1234-123412341234}" type="slidenum">
              <a:rPr lang="en" sz="1400">
                <a:solidFill>
                  <a:schemeClr val="tx1">
                    <a:lumMod val="65000"/>
                    <a:lumOff val="35000"/>
                  </a:schemeClr>
                </a:solidFill>
                <a:latin typeface="Calibri" pitchFamily="34" charset="0"/>
              </a:rPr>
              <a:pPr/>
              <a:t>10</a:t>
            </a:fld>
            <a:endParaRPr lang="en" sz="1400" dirty="0">
              <a:solidFill>
                <a:schemeClr val="tx1">
                  <a:lumMod val="65000"/>
                  <a:lumOff val="35000"/>
                </a:schemeClr>
              </a:solidFill>
              <a:latin typeface="Calibri" pitchFamily="34" charset="0"/>
            </a:endParaRPr>
          </a:p>
        </p:txBody>
      </p:sp>
      <p:cxnSp>
        <p:nvCxnSpPr>
          <p:cNvPr id="35" name="Прямая соединительная линия 34"/>
          <p:cNvCxnSpPr/>
          <p:nvPr/>
        </p:nvCxnSpPr>
        <p:spPr>
          <a:xfrm>
            <a:off x="2015501" y="1046317"/>
            <a:ext cx="1998" cy="490709"/>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grpSp>
        <p:nvGrpSpPr>
          <p:cNvPr id="2" name="Группа 77"/>
          <p:cNvGrpSpPr/>
          <p:nvPr/>
        </p:nvGrpSpPr>
        <p:grpSpPr>
          <a:xfrm>
            <a:off x="219585" y="845890"/>
            <a:ext cx="11511062" cy="6044001"/>
            <a:chOff x="0" y="745850"/>
            <a:chExt cx="12274488" cy="5597131"/>
          </a:xfrm>
        </p:grpSpPr>
        <p:sp>
          <p:nvSpPr>
            <p:cNvPr id="57" name="Прямоугольник 56"/>
            <p:cNvSpPr/>
            <p:nvPr/>
          </p:nvSpPr>
          <p:spPr>
            <a:xfrm>
              <a:off x="8666480" y="4717380"/>
              <a:ext cx="3525520" cy="1531020"/>
            </a:xfrm>
            <a:prstGeom prst="rect">
              <a:avLst/>
            </a:prstGeom>
            <a:solidFill>
              <a:srgbClr val="17506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35000" tIns="45719" rIns="91438" bIns="45719" rtlCol="0" anchor="ctr"/>
            <a:lstStyle/>
            <a:p>
              <a:pPr lvl="0">
                <a:spcBef>
                  <a:spcPct val="0"/>
                </a:spcBef>
                <a:defRPr/>
              </a:pPr>
              <a:r>
                <a:rPr lang="en-US" sz="1700" b="1" dirty="0"/>
                <a:t>PISA</a:t>
              </a:r>
              <a:r>
                <a:rPr lang="ru-RU" sz="1700" b="1" dirty="0"/>
                <a:t> </a:t>
              </a:r>
              <a:r>
                <a:rPr lang="ru-RU" sz="1700" dirty="0"/>
                <a:t>–</a:t>
              </a:r>
              <a:r>
                <a:rPr lang="en-US" sz="1700" dirty="0"/>
                <a:t> </a:t>
              </a:r>
              <a:endParaRPr lang="ru-RU" sz="1700" dirty="0"/>
            </a:p>
            <a:p>
              <a:pPr lvl="0">
                <a:spcBef>
                  <a:spcPct val="0"/>
                </a:spcBef>
                <a:defRPr/>
              </a:pPr>
              <a:r>
                <a:rPr lang="en-US" sz="1700" dirty="0" err="1"/>
                <a:t>Programme</a:t>
              </a:r>
              <a:r>
                <a:rPr lang="en-US" sz="1700" dirty="0"/>
                <a:t> for International Student Assessment</a:t>
              </a:r>
              <a:r>
                <a:rPr lang="ru-RU" sz="1700" dirty="0"/>
                <a:t>, 15-летние школьники</a:t>
              </a:r>
            </a:p>
            <a:p>
              <a:pPr lvl="0">
                <a:spcBef>
                  <a:spcPct val="0"/>
                </a:spcBef>
                <a:defRPr/>
              </a:pPr>
              <a:r>
                <a:rPr lang="ru-RU" sz="1700" b="1" dirty="0"/>
                <a:t>9</a:t>
              </a:r>
              <a:r>
                <a:rPr lang="ru-RU" sz="1700" dirty="0"/>
                <a:t> и </a:t>
              </a:r>
              <a:r>
                <a:rPr lang="ru-RU" sz="1700" b="1" dirty="0"/>
                <a:t>10</a:t>
              </a:r>
              <a:r>
                <a:rPr lang="ru-RU" sz="1700" dirty="0"/>
                <a:t> классы</a:t>
              </a:r>
              <a:endParaRPr lang="ru-RU" sz="1700" dirty="0">
                <a:latin typeface="Verdana" pitchFamily="34" charset="0"/>
                <a:ea typeface="Verdana" pitchFamily="34" charset="0"/>
                <a:cs typeface="Verdana" pitchFamily="34" charset="0"/>
              </a:endParaRPr>
            </a:p>
          </p:txBody>
        </p:sp>
        <p:sp>
          <p:nvSpPr>
            <p:cNvPr id="58" name="Прямоугольник 57"/>
            <p:cNvSpPr/>
            <p:nvPr/>
          </p:nvSpPr>
          <p:spPr>
            <a:xfrm>
              <a:off x="8656320" y="2202103"/>
              <a:ext cx="3535680" cy="1146000"/>
            </a:xfrm>
            <a:prstGeom prst="rect">
              <a:avLst/>
            </a:prstGeom>
            <a:solidFill>
              <a:srgbClr val="007382"/>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45719" rIns="91438" bIns="45719" rtlCol="0" anchor="ctr"/>
            <a:lstStyle/>
            <a:p>
              <a:pPr lvl="0">
                <a:spcBef>
                  <a:spcPct val="0"/>
                </a:spcBef>
                <a:defRPr/>
              </a:pPr>
              <a:r>
                <a:rPr lang="en-US" sz="1700" b="1" dirty="0"/>
                <a:t>PIRLS</a:t>
              </a:r>
              <a:r>
                <a:rPr lang="ru-RU" sz="1700" b="1" dirty="0"/>
                <a:t> </a:t>
              </a:r>
              <a:r>
                <a:rPr lang="ru-RU" sz="1700" dirty="0"/>
                <a:t>–</a:t>
              </a:r>
              <a:r>
                <a:rPr lang="en-US" sz="1700" dirty="0"/>
                <a:t> </a:t>
              </a:r>
              <a:endParaRPr lang="ru-RU" sz="1700" dirty="0"/>
            </a:p>
            <a:p>
              <a:pPr lvl="0">
                <a:spcBef>
                  <a:spcPct val="0"/>
                </a:spcBef>
                <a:defRPr/>
              </a:pPr>
              <a:r>
                <a:rPr lang="en-US" sz="1700" dirty="0"/>
                <a:t>Progress in International Reading Literacy Study</a:t>
              </a:r>
              <a:r>
                <a:rPr lang="ru-RU" sz="1700" dirty="0"/>
                <a:t>, </a:t>
              </a:r>
              <a:r>
                <a:rPr lang="ru-RU" sz="1700" b="1" dirty="0"/>
                <a:t>4</a:t>
              </a:r>
              <a:r>
                <a:rPr lang="ru-RU" sz="1700" dirty="0"/>
                <a:t> класс</a:t>
              </a:r>
            </a:p>
          </p:txBody>
        </p:sp>
        <p:sp>
          <p:nvSpPr>
            <p:cNvPr id="61" name="Прямоугольник 60"/>
            <p:cNvSpPr/>
            <p:nvPr/>
          </p:nvSpPr>
          <p:spPr>
            <a:xfrm>
              <a:off x="8656320" y="3469243"/>
              <a:ext cx="3535680" cy="1146000"/>
            </a:xfrm>
            <a:prstGeom prst="rect">
              <a:avLst/>
            </a:prstGeom>
            <a:solidFill>
              <a:srgbClr val="425A82"/>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45719" rIns="91438" bIns="45719" rtlCol="0" anchor="ctr"/>
            <a:lstStyle/>
            <a:p>
              <a:pPr lvl="0">
                <a:spcBef>
                  <a:spcPct val="0"/>
                </a:spcBef>
                <a:defRPr/>
              </a:pPr>
              <a:r>
                <a:rPr lang="en-US" sz="1700" b="1" dirty="0"/>
                <a:t>TIMSS</a:t>
              </a:r>
              <a:r>
                <a:rPr lang="ru-RU" sz="1700" b="1" dirty="0"/>
                <a:t> </a:t>
              </a:r>
              <a:r>
                <a:rPr lang="ru-RU" sz="1700" dirty="0"/>
                <a:t>–</a:t>
              </a:r>
            </a:p>
            <a:p>
              <a:pPr lvl="0">
                <a:spcBef>
                  <a:spcPct val="0"/>
                </a:spcBef>
                <a:defRPr/>
              </a:pPr>
              <a:r>
                <a:rPr lang="en-US" sz="1700" dirty="0"/>
                <a:t>Trends in Mathematics and Science Study</a:t>
              </a:r>
              <a:r>
                <a:rPr lang="ru-RU" sz="1700" dirty="0"/>
                <a:t>, </a:t>
              </a:r>
              <a:r>
                <a:rPr lang="ru-RU" sz="1700" b="1" dirty="0"/>
                <a:t>4</a:t>
              </a:r>
              <a:r>
                <a:rPr lang="ru-RU" sz="1700" dirty="0"/>
                <a:t>, </a:t>
              </a:r>
              <a:r>
                <a:rPr lang="ru-RU" sz="1700" b="1" dirty="0"/>
                <a:t>8</a:t>
              </a:r>
              <a:r>
                <a:rPr lang="ru-RU" sz="1700" dirty="0"/>
                <a:t> и </a:t>
              </a:r>
              <a:r>
                <a:rPr lang="ru-RU" sz="1700" b="1" dirty="0"/>
                <a:t>11</a:t>
              </a:r>
              <a:r>
                <a:rPr lang="ru-RU" sz="1700" dirty="0"/>
                <a:t> классы</a:t>
              </a:r>
              <a:endParaRPr lang="ru-RU" sz="1700" dirty="0">
                <a:latin typeface="Verdana" pitchFamily="34" charset="0"/>
                <a:ea typeface="Verdana" pitchFamily="34" charset="0"/>
                <a:cs typeface="Verdana" pitchFamily="34" charset="0"/>
              </a:endParaRPr>
            </a:p>
          </p:txBody>
        </p:sp>
        <p:sp>
          <p:nvSpPr>
            <p:cNvPr id="67" name="Прямоугольник 66"/>
            <p:cNvSpPr/>
            <p:nvPr/>
          </p:nvSpPr>
          <p:spPr>
            <a:xfrm>
              <a:off x="0" y="4717380"/>
              <a:ext cx="8666480" cy="1531020"/>
            </a:xfrm>
            <a:prstGeom prst="rect">
              <a:avLst/>
            </a:prstGeom>
            <a:solidFill>
              <a:srgbClr val="2184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68" name="Прямоугольник 67"/>
            <p:cNvSpPr/>
            <p:nvPr/>
          </p:nvSpPr>
          <p:spPr>
            <a:xfrm>
              <a:off x="0" y="2202103"/>
              <a:ext cx="8666480" cy="1146000"/>
            </a:xfrm>
            <a:prstGeom prst="rect">
              <a:avLst/>
            </a:prstGeom>
            <a:solidFill>
              <a:srgbClr val="00ACB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69" name="Прямоугольник 68"/>
            <p:cNvSpPr/>
            <p:nvPr/>
          </p:nvSpPr>
          <p:spPr>
            <a:xfrm>
              <a:off x="0" y="3469243"/>
              <a:ext cx="8666480" cy="1146000"/>
            </a:xfrm>
            <a:prstGeom prst="rect">
              <a:avLst/>
            </a:prstGeom>
            <a:solidFill>
              <a:srgbClr val="6D88B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70" name="Прямоугольник 69"/>
            <p:cNvSpPr/>
            <p:nvPr/>
          </p:nvSpPr>
          <p:spPr>
            <a:xfrm>
              <a:off x="0" y="4717380"/>
              <a:ext cx="1775520" cy="1531020"/>
            </a:xfrm>
            <a:prstGeom prst="rect">
              <a:avLst/>
            </a:prstGeom>
            <a:solidFill>
              <a:srgbClr val="6AB6D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71" name="Прямоугольник 70"/>
            <p:cNvSpPr/>
            <p:nvPr/>
          </p:nvSpPr>
          <p:spPr>
            <a:xfrm>
              <a:off x="0" y="2202103"/>
              <a:ext cx="1775520" cy="1146000"/>
            </a:xfrm>
            <a:prstGeom prst="rect">
              <a:avLst/>
            </a:prstGeom>
            <a:solidFill>
              <a:srgbClr val="33E1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72" name="Прямоугольник 71"/>
            <p:cNvSpPr/>
            <p:nvPr/>
          </p:nvSpPr>
          <p:spPr>
            <a:xfrm>
              <a:off x="0" y="3469243"/>
              <a:ext cx="1775520" cy="1146000"/>
            </a:xfrm>
            <a:prstGeom prst="rect">
              <a:avLst/>
            </a:prstGeom>
            <a:solidFill>
              <a:srgbClr val="A8BAE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73" name="TextBox 72"/>
            <p:cNvSpPr txBox="1"/>
            <p:nvPr/>
          </p:nvSpPr>
          <p:spPr>
            <a:xfrm>
              <a:off x="1883747" y="2376819"/>
              <a:ext cx="6772573" cy="788080"/>
            </a:xfrm>
            <a:prstGeom prst="rect">
              <a:avLst/>
            </a:prstGeom>
            <a:noFill/>
          </p:spPr>
          <p:txBody>
            <a:bodyPr wrap="square" lIns="91438" tIns="45719" rIns="91438" bIns="45719" rtlCol="0">
              <a:spAutoFit/>
            </a:bodyPr>
            <a:lstStyle/>
            <a:p>
              <a:pPr>
                <a:lnSpc>
                  <a:spcPct val="90000"/>
                </a:lnSpc>
              </a:pPr>
              <a:r>
                <a:rPr lang="ru-RU" sz="1700" b="1" dirty="0"/>
                <a:t>ОСВОЕНИЕ ОСНОВ </a:t>
              </a:r>
              <a:r>
                <a:rPr lang="ru-RU" sz="1700" b="1" dirty="0" smtClean="0"/>
                <a:t>ЧТЕНИЯ </a:t>
              </a:r>
              <a:r>
                <a:rPr lang="ru-RU" sz="1700" dirty="0"/>
                <a:t>С ЦЕЛЬЮ</a:t>
              </a:r>
            </a:p>
            <a:p>
              <a:pPr marL="160664" indent="-160664">
                <a:buFont typeface="Arial" panose="020B0604020202020204" pitchFamily="34" charset="0"/>
                <a:buChar char="•"/>
              </a:pPr>
              <a:r>
                <a:rPr lang="ru-RU" sz="1700" dirty="0"/>
                <a:t>приобретения читательского литературного опыта</a:t>
              </a:r>
            </a:p>
            <a:p>
              <a:pPr marL="160664" indent="-160664">
                <a:buFont typeface="Arial" panose="020B0604020202020204" pitchFamily="34" charset="0"/>
                <a:buChar char="•"/>
              </a:pPr>
              <a:r>
                <a:rPr lang="ru-RU" sz="1700" dirty="0"/>
                <a:t>освоения и использования информации</a:t>
              </a:r>
            </a:p>
          </p:txBody>
        </p:sp>
        <p:sp>
          <p:nvSpPr>
            <p:cNvPr id="74" name="TextBox 73"/>
            <p:cNvSpPr txBox="1"/>
            <p:nvPr/>
          </p:nvSpPr>
          <p:spPr>
            <a:xfrm>
              <a:off x="1841502" y="3546532"/>
              <a:ext cx="6782731" cy="1054575"/>
            </a:xfrm>
            <a:prstGeom prst="rect">
              <a:avLst/>
            </a:prstGeom>
            <a:noFill/>
          </p:spPr>
          <p:txBody>
            <a:bodyPr wrap="square" lIns="91438" tIns="45719" rIns="91438" bIns="45719" rtlCol="0">
              <a:spAutoFit/>
            </a:bodyPr>
            <a:lstStyle/>
            <a:p>
              <a:pPr lvl="0">
                <a:spcBef>
                  <a:spcPct val="0"/>
                </a:spcBef>
                <a:defRPr/>
              </a:pPr>
              <a:r>
                <a:rPr lang="ru-RU" sz="1700" b="1" dirty="0"/>
                <a:t>ОСВОЕНИЕ ОСНОВ МАТЕМАТИКИ И ЕСТЕСТВЕННО-НАУЧНЫХ ПРЕДМЕТОВ:</a:t>
              </a:r>
            </a:p>
            <a:p>
              <a:pPr marL="160664" indent="-160664">
                <a:buFont typeface="Arial" panose="020B0604020202020204" pitchFamily="34" charset="0"/>
                <a:buChar char="•"/>
                <a:defRPr/>
              </a:pPr>
              <a:r>
                <a:rPr lang="ru-RU" sz="1700" dirty="0"/>
                <a:t>всех общеобразовательных курсов (4, 8 классы)</a:t>
              </a:r>
            </a:p>
            <a:p>
              <a:pPr marL="160664" indent="-160664">
                <a:buFont typeface="Arial" panose="020B0604020202020204" pitchFamily="34" charset="0"/>
                <a:buChar char="•"/>
                <a:defRPr/>
              </a:pPr>
              <a:r>
                <a:rPr lang="ru-RU" sz="1700" dirty="0"/>
                <a:t>углублённых курсов математики и физики (11 класс)</a:t>
              </a:r>
            </a:p>
          </p:txBody>
        </p:sp>
        <p:sp>
          <p:nvSpPr>
            <p:cNvPr id="75" name="TextBox 74"/>
            <p:cNvSpPr txBox="1"/>
            <p:nvPr/>
          </p:nvSpPr>
          <p:spPr>
            <a:xfrm>
              <a:off x="1883747" y="4904739"/>
              <a:ext cx="6803053" cy="769554"/>
            </a:xfrm>
            <a:prstGeom prst="rect">
              <a:avLst/>
            </a:prstGeom>
            <a:noFill/>
          </p:spPr>
          <p:txBody>
            <a:bodyPr wrap="square" lIns="91438" tIns="45719" rIns="91438" bIns="45719" rtlCol="0">
              <a:spAutoFit/>
            </a:bodyPr>
            <a:lstStyle/>
            <a:p>
              <a:pPr lvl="0">
                <a:spcBef>
                  <a:spcPct val="0"/>
                </a:spcBef>
                <a:defRPr/>
              </a:pPr>
              <a:r>
                <a:rPr lang="ru-RU" sz="1700" b="1" dirty="0"/>
                <a:t>СФОРМИРОВАННОСТЬ ФУНКЦИОНАЛЬНОЙ ГРАМОТНОСТИ:</a:t>
              </a:r>
            </a:p>
            <a:p>
              <a:pPr marL="160664" indent="-160664">
                <a:buFont typeface="Arial" panose="020B0604020202020204" pitchFamily="34" charset="0"/>
                <a:buChar char="•"/>
                <a:defRPr/>
              </a:pPr>
              <a:r>
                <a:rPr lang="ru-RU" sz="1700" dirty="0"/>
                <a:t>читательской</a:t>
              </a:r>
            </a:p>
            <a:p>
              <a:pPr marL="160664" indent="-160664">
                <a:buFont typeface="Arial" panose="020B0604020202020204" pitchFamily="34" charset="0"/>
                <a:buChar char="•"/>
                <a:defRPr/>
              </a:pPr>
              <a:r>
                <a:rPr lang="ru-RU" sz="1400" dirty="0"/>
                <a:t>математической</a:t>
              </a:r>
            </a:p>
          </p:txBody>
        </p:sp>
        <p:sp>
          <p:nvSpPr>
            <p:cNvPr id="76" name="TextBox 75"/>
            <p:cNvSpPr txBox="1"/>
            <p:nvPr/>
          </p:nvSpPr>
          <p:spPr>
            <a:xfrm>
              <a:off x="4395216" y="5260488"/>
              <a:ext cx="3135293" cy="570040"/>
            </a:xfrm>
            <a:prstGeom prst="rect">
              <a:avLst/>
            </a:prstGeom>
            <a:noFill/>
          </p:spPr>
          <p:txBody>
            <a:bodyPr wrap="square" lIns="91438" tIns="45719" rIns="91438" bIns="45719" rtlCol="0">
              <a:spAutoFit/>
            </a:bodyPr>
            <a:lstStyle/>
            <a:p>
              <a:pPr marL="160664" indent="-160664">
                <a:buFont typeface="Arial" panose="020B0604020202020204" pitchFamily="34" charset="0"/>
                <a:buChar char="•"/>
                <a:defRPr/>
              </a:pPr>
              <a:r>
                <a:rPr lang="ru-RU" sz="1700" dirty="0" err="1"/>
                <a:t>естественно-научной</a:t>
              </a:r>
              <a:endParaRPr lang="ru-RU" sz="1700" dirty="0"/>
            </a:p>
            <a:p>
              <a:pPr marL="160664" indent="-160664">
                <a:buFont typeface="Arial" panose="020B0604020202020204" pitchFamily="34" charset="0"/>
                <a:buChar char="•"/>
                <a:defRPr/>
              </a:pPr>
              <a:r>
                <a:rPr lang="ru-RU" sz="1700" dirty="0"/>
                <a:t>финансовой</a:t>
              </a:r>
            </a:p>
          </p:txBody>
        </p:sp>
        <p:sp>
          <p:nvSpPr>
            <p:cNvPr id="77" name="TextBox 76"/>
            <p:cNvSpPr txBox="1"/>
            <p:nvPr/>
          </p:nvSpPr>
          <p:spPr>
            <a:xfrm>
              <a:off x="1890307" y="5772941"/>
              <a:ext cx="6803053" cy="570040"/>
            </a:xfrm>
            <a:prstGeom prst="rect">
              <a:avLst/>
            </a:prstGeom>
            <a:noFill/>
          </p:spPr>
          <p:txBody>
            <a:bodyPr wrap="square" lIns="91438" tIns="45719" rIns="91438" bIns="45719" rtlCol="0">
              <a:spAutoFit/>
            </a:bodyPr>
            <a:lstStyle/>
            <a:p>
              <a:pPr lvl="0">
                <a:spcBef>
                  <a:spcPct val="0"/>
                </a:spcBef>
                <a:defRPr/>
              </a:pPr>
              <a:r>
                <a:rPr lang="ru-RU" sz="1700" b="1" dirty="0"/>
                <a:t>СФОРМИРОВАННОСТЬ НАВЫКОВ РАЗРЕШЕНИЯ </a:t>
              </a:r>
              <a:r>
                <a:rPr lang="ru-RU" sz="1700" b="1" dirty="0" smtClean="0"/>
                <a:t>ПРОБЛЕМ, КРЕАТИВНОГО МЫШЛЕНИЯ</a:t>
              </a:r>
              <a:endParaRPr lang="ru-RU" sz="1700" b="1" dirty="0"/>
            </a:p>
          </p:txBody>
        </p:sp>
        <p:sp>
          <p:nvSpPr>
            <p:cNvPr id="337" name="TextBox 336"/>
            <p:cNvSpPr txBox="1"/>
            <p:nvPr/>
          </p:nvSpPr>
          <p:spPr>
            <a:xfrm>
              <a:off x="34344" y="745850"/>
              <a:ext cx="12240144" cy="701149"/>
            </a:xfrm>
            <a:prstGeom prst="rect">
              <a:avLst/>
            </a:prstGeom>
            <a:noFill/>
          </p:spPr>
          <p:txBody>
            <a:bodyPr wrap="square" lIns="91438" tIns="45719" rIns="91438" bIns="45719" rtlCol="0">
              <a:spAutoFit/>
            </a:bodyPr>
            <a:lstStyle/>
            <a:p>
              <a:pPr algn="ctr">
                <a:lnSpc>
                  <a:spcPct val="90000"/>
                </a:lnSpc>
              </a:pPr>
              <a:r>
                <a:rPr lang="ru-RU" sz="2400" b="1" dirty="0" smtClean="0">
                  <a:solidFill>
                    <a:schemeClr val="tx2"/>
                  </a:solidFill>
                </a:rPr>
                <a:t>Оценка качества образования в международных рейтингах опирается на данные международных исследований </a:t>
              </a:r>
              <a:r>
                <a:rPr lang="en-US" sz="2400" b="1" dirty="0" smtClean="0">
                  <a:solidFill>
                    <a:schemeClr val="tx2"/>
                  </a:solidFill>
                </a:rPr>
                <a:t>PIRLS</a:t>
              </a:r>
              <a:r>
                <a:rPr lang="en-US" sz="2400" b="1" dirty="0">
                  <a:solidFill>
                    <a:schemeClr val="tx2"/>
                  </a:solidFill>
                </a:rPr>
                <a:t>, TIMSS </a:t>
              </a:r>
              <a:r>
                <a:rPr lang="ru-RU" sz="2400" b="1" dirty="0">
                  <a:solidFill>
                    <a:schemeClr val="tx2"/>
                  </a:solidFill>
                </a:rPr>
                <a:t>и </a:t>
              </a:r>
              <a:r>
                <a:rPr lang="en-US" sz="2400" b="1" dirty="0">
                  <a:solidFill>
                    <a:schemeClr val="tx2"/>
                  </a:solidFill>
                </a:rPr>
                <a:t>PISA</a:t>
              </a:r>
              <a:r>
                <a:rPr lang="ru-RU" sz="2400" b="1" dirty="0" smtClean="0">
                  <a:solidFill>
                    <a:schemeClr val="tx2"/>
                  </a:solidFill>
                </a:rPr>
                <a:t> </a:t>
              </a:r>
              <a:endParaRPr lang="ru-RU" sz="2400" dirty="0">
                <a:solidFill>
                  <a:schemeClr val="tx2"/>
                </a:solidFill>
              </a:endParaRPr>
            </a:p>
          </p:txBody>
        </p:sp>
      </p:grpSp>
      <p:grpSp>
        <p:nvGrpSpPr>
          <p:cNvPr id="3" name="Group 4"/>
          <p:cNvGrpSpPr>
            <a:grpSpLocks noChangeAspect="1"/>
          </p:cNvGrpSpPr>
          <p:nvPr/>
        </p:nvGrpSpPr>
        <p:grpSpPr bwMode="auto">
          <a:xfrm>
            <a:off x="296096" y="2628298"/>
            <a:ext cx="1385352" cy="777138"/>
            <a:chOff x="3172" y="1756"/>
            <a:chExt cx="1336" cy="808"/>
          </a:xfrm>
        </p:grpSpPr>
        <p:sp>
          <p:nvSpPr>
            <p:cNvPr id="1027" name="AutoShape 3"/>
            <p:cNvSpPr>
              <a:spLocks noChangeAspect="1" noChangeArrowheads="1" noTextEdit="1"/>
            </p:cNvSpPr>
            <p:nvPr/>
          </p:nvSpPr>
          <p:spPr bwMode="auto">
            <a:xfrm>
              <a:off x="3172" y="1756"/>
              <a:ext cx="1336" cy="80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grpSp>
          <p:nvGrpSpPr>
            <p:cNvPr id="4" name="Group 205"/>
            <p:cNvGrpSpPr>
              <a:grpSpLocks/>
            </p:cNvGrpSpPr>
            <p:nvPr/>
          </p:nvGrpSpPr>
          <p:grpSpPr bwMode="auto">
            <a:xfrm>
              <a:off x="3172" y="1756"/>
              <a:ext cx="1346" cy="814"/>
              <a:chOff x="3172" y="1756"/>
              <a:chExt cx="1346" cy="814"/>
            </a:xfrm>
          </p:grpSpPr>
          <p:sp>
            <p:nvSpPr>
              <p:cNvPr id="1029" name="Freeform 5"/>
              <p:cNvSpPr>
                <a:spLocks/>
              </p:cNvSpPr>
              <p:nvPr/>
            </p:nvSpPr>
            <p:spPr bwMode="auto">
              <a:xfrm>
                <a:off x="3888" y="1980"/>
                <a:ext cx="123" cy="366"/>
              </a:xfrm>
              <a:custGeom>
                <a:avLst/>
                <a:gdLst/>
                <a:ahLst/>
                <a:cxnLst>
                  <a:cxn ang="0">
                    <a:pos x="533" y="37"/>
                  </a:cxn>
                  <a:cxn ang="0">
                    <a:pos x="533" y="1584"/>
                  </a:cxn>
                  <a:cxn ang="0">
                    <a:pos x="463" y="1576"/>
                  </a:cxn>
                  <a:cxn ang="0">
                    <a:pos x="463" y="1576"/>
                  </a:cxn>
                  <a:cxn ang="0">
                    <a:pos x="190" y="1576"/>
                  </a:cxn>
                  <a:cxn ang="0">
                    <a:pos x="0" y="1576"/>
                  </a:cxn>
                  <a:cxn ang="0">
                    <a:pos x="0" y="37"/>
                  </a:cxn>
                  <a:cxn ang="0">
                    <a:pos x="37" y="0"/>
                  </a:cxn>
                  <a:cxn ang="0">
                    <a:pos x="497" y="0"/>
                  </a:cxn>
                  <a:cxn ang="0">
                    <a:pos x="533" y="37"/>
                  </a:cxn>
                </a:cxnLst>
                <a:rect l="0" t="0" r="r" b="b"/>
                <a:pathLst>
                  <a:path w="533" h="1584">
                    <a:moveTo>
                      <a:pt x="533" y="37"/>
                    </a:moveTo>
                    <a:lnTo>
                      <a:pt x="533" y="1584"/>
                    </a:lnTo>
                    <a:cubicBezTo>
                      <a:pt x="511" y="1579"/>
                      <a:pt x="487" y="1576"/>
                      <a:pt x="463" y="1576"/>
                    </a:cubicBezTo>
                    <a:lnTo>
                      <a:pt x="463" y="1576"/>
                    </a:lnTo>
                    <a:lnTo>
                      <a:pt x="190" y="1576"/>
                    </a:lnTo>
                    <a:lnTo>
                      <a:pt x="0" y="1576"/>
                    </a:lnTo>
                    <a:lnTo>
                      <a:pt x="0" y="37"/>
                    </a:lnTo>
                    <a:cubicBezTo>
                      <a:pt x="0" y="17"/>
                      <a:pt x="17" y="0"/>
                      <a:pt x="37" y="0"/>
                    </a:cubicBezTo>
                    <a:lnTo>
                      <a:pt x="497" y="0"/>
                    </a:lnTo>
                    <a:cubicBezTo>
                      <a:pt x="517" y="0"/>
                      <a:pt x="533" y="17"/>
                      <a:pt x="533" y="37"/>
                    </a:cubicBezTo>
                    <a:close/>
                  </a:path>
                </a:pathLst>
              </a:custGeom>
              <a:solidFill>
                <a:srgbClr val="37658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0" name="Freeform 6"/>
              <p:cNvSpPr>
                <a:spLocks/>
              </p:cNvSpPr>
              <p:nvPr/>
            </p:nvSpPr>
            <p:spPr bwMode="auto">
              <a:xfrm>
                <a:off x="4011" y="1980"/>
                <a:ext cx="122" cy="423"/>
              </a:xfrm>
              <a:custGeom>
                <a:avLst/>
                <a:gdLst/>
                <a:ahLst/>
                <a:cxnLst>
                  <a:cxn ang="0">
                    <a:pos x="533" y="37"/>
                  </a:cxn>
                  <a:cxn ang="0">
                    <a:pos x="533" y="1585"/>
                  </a:cxn>
                  <a:cxn ang="0">
                    <a:pos x="368" y="1676"/>
                  </a:cxn>
                  <a:cxn ang="0">
                    <a:pos x="368" y="1676"/>
                  </a:cxn>
                  <a:cxn ang="0">
                    <a:pos x="280" y="1829"/>
                  </a:cxn>
                  <a:cxn ang="0">
                    <a:pos x="257" y="1829"/>
                  </a:cxn>
                  <a:cxn ang="0">
                    <a:pos x="169" y="1676"/>
                  </a:cxn>
                  <a:cxn ang="0">
                    <a:pos x="169" y="1676"/>
                  </a:cxn>
                  <a:cxn ang="0">
                    <a:pos x="0" y="1584"/>
                  </a:cxn>
                  <a:cxn ang="0">
                    <a:pos x="0" y="37"/>
                  </a:cxn>
                  <a:cxn ang="0">
                    <a:pos x="37" y="0"/>
                  </a:cxn>
                  <a:cxn ang="0">
                    <a:pos x="497" y="0"/>
                  </a:cxn>
                  <a:cxn ang="0">
                    <a:pos x="533" y="37"/>
                  </a:cxn>
                </a:cxnLst>
                <a:rect l="0" t="0" r="r" b="b"/>
                <a:pathLst>
                  <a:path w="533" h="1829">
                    <a:moveTo>
                      <a:pt x="533" y="37"/>
                    </a:moveTo>
                    <a:lnTo>
                      <a:pt x="533" y="1585"/>
                    </a:lnTo>
                    <a:cubicBezTo>
                      <a:pt x="469" y="1599"/>
                      <a:pt x="412" y="1631"/>
                      <a:pt x="368" y="1676"/>
                    </a:cubicBezTo>
                    <a:lnTo>
                      <a:pt x="368" y="1676"/>
                    </a:lnTo>
                    <a:cubicBezTo>
                      <a:pt x="326" y="1718"/>
                      <a:pt x="295" y="1770"/>
                      <a:pt x="280" y="1829"/>
                    </a:cubicBezTo>
                    <a:lnTo>
                      <a:pt x="257" y="1829"/>
                    </a:lnTo>
                    <a:cubicBezTo>
                      <a:pt x="242" y="1770"/>
                      <a:pt x="211" y="1718"/>
                      <a:pt x="169" y="1676"/>
                    </a:cubicBezTo>
                    <a:lnTo>
                      <a:pt x="169" y="1676"/>
                    </a:lnTo>
                    <a:cubicBezTo>
                      <a:pt x="124" y="1630"/>
                      <a:pt x="66" y="1598"/>
                      <a:pt x="0" y="1584"/>
                    </a:cubicBezTo>
                    <a:lnTo>
                      <a:pt x="0" y="37"/>
                    </a:lnTo>
                    <a:cubicBezTo>
                      <a:pt x="0" y="17"/>
                      <a:pt x="17" y="0"/>
                      <a:pt x="37" y="0"/>
                    </a:cubicBezTo>
                    <a:lnTo>
                      <a:pt x="497" y="0"/>
                    </a:lnTo>
                    <a:cubicBezTo>
                      <a:pt x="517" y="0"/>
                      <a:pt x="533" y="17"/>
                      <a:pt x="533" y="37"/>
                    </a:cubicBezTo>
                    <a:close/>
                  </a:path>
                </a:pathLst>
              </a:custGeom>
              <a:solidFill>
                <a:srgbClr val="37658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1" name="Freeform 7"/>
              <p:cNvSpPr>
                <a:spLocks/>
              </p:cNvSpPr>
              <p:nvPr/>
            </p:nvSpPr>
            <p:spPr bwMode="auto">
              <a:xfrm>
                <a:off x="4133" y="1980"/>
                <a:ext cx="123" cy="366"/>
              </a:xfrm>
              <a:custGeom>
                <a:avLst/>
                <a:gdLst/>
                <a:ahLst/>
                <a:cxnLst>
                  <a:cxn ang="0">
                    <a:pos x="533" y="37"/>
                  </a:cxn>
                  <a:cxn ang="0">
                    <a:pos x="533" y="1576"/>
                  </a:cxn>
                  <a:cxn ang="0">
                    <a:pos x="74" y="1576"/>
                  </a:cxn>
                  <a:cxn ang="0">
                    <a:pos x="74" y="1576"/>
                  </a:cxn>
                  <a:cxn ang="0">
                    <a:pos x="0" y="1585"/>
                  </a:cxn>
                  <a:cxn ang="0">
                    <a:pos x="0" y="37"/>
                  </a:cxn>
                  <a:cxn ang="0">
                    <a:pos x="37" y="0"/>
                  </a:cxn>
                  <a:cxn ang="0">
                    <a:pos x="497" y="0"/>
                  </a:cxn>
                  <a:cxn ang="0">
                    <a:pos x="533" y="37"/>
                  </a:cxn>
                </a:cxnLst>
                <a:rect l="0" t="0" r="r" b="b"/>
                <a:pathLst>
                  <a:path w="533" h="1585">
                    <a:moveTo>
                      <a:pt x="533" y="37"/>
                    </a:moveTo>
                    <a:lnTo>
                      <a:pt x="533" y="1576"/>
                    </a:lnTo>
                    <a:lnTo>
                      <a:pt x="74" y="1576"/>
                    </a:lnTo>
                    <a:lnTo>
                      <a:pt x="74" y="1576"/>
                    </a:lnTo>
                    <a:cubicBezTo>
                      <a:pt x="49" y="1576"/>
                      <a:pt x="24" y="1579"/>
                      <a:pt x="0" y="1585"/>
                    </a:cubicBezTo>
                    <a:lnTo>
                      <a:pt x="0" y="37"/>
                    </a:lnTo>
                    <a:cubicBezTo>
                      <a:pt x="0" y="17"/>
                      <a:pt x="17" y="0"/>
                      <a:pt x="37" y="0"/>
                    </a:cubicBezTo>
                    <a:lnTo>
                      <a:pt x="497" y="0"/>
                    </a:lnTo>
                    <a:cubicBezTo>
                      <a:pt x="517" y="0"/>
                      <a:pt x="533" y="17"/>
                      <a:pt x="533" y="37"/>
                    </a:cubicBezTo>
                    <a:close/>
                  </a:path>
                </a:pathLst>
              </a:custGeom>
              <a:solidFill>
                <a:srgbClr val="92AC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2" name="Freeform 8"/>
              <p:cNvSpPr>
                <a:spLocks/>
              </p:cNvSpPr>
              <p:nvPr/>
            </p:nvSpPr>
            <p:spPr bwMode="auto">
              <a:xfrm>
                <a:off x="3949" y="1980"/>
                <a:ext cx="62" cy="366"/>
              </a:xfrm>
              <a:custGeom>
                <a:avLst/>
                <a:gdLst/>
                <a:ahLst/>
                <a:cxnLst>
                  <a:cxn ang="0">
                    <a:pos x="266" y="37"/>
                  </a:cxn>
                  <a:cxn ang="0">
                    <a:pos x="266" y="1584"/>
                  </a:cxn>
                  <a:cxn ang="0">
                    <a:pos x="196" y="1576"/>
                  </a:cxn>
                  <a:cxn ang="0">
                    <a:pos x="196" y="1576"/>
                  </a:cxn>
                  <a:cxn ang="0">
                    <a:pos x="0" y="1576"/>
                  </a:cxn>
                  <a:cxn ang="0">
                    <a:pos x="0" y="0"/>
                  </a:cxn>
                  <a:cxn ang="0">
                    <a:pos x="230" y="0"/>
                  </a:cxn>
                  <a:cxn ang="0">
                    <a:pos x="266" y="37"/>
                  </a:cxn>
                </a:cxnLst>
                <a:rect l="0" t="0" r="r" b="b"/>
                <a:pathLst>
                  <a:path w="266" h="1584">
                    <a:moveTo>
                      <a:pt x="266" y="37"/>
                    </a:moveTo>
                    <a:lnTo>
                      <a:pt x="266" y="1584"/>
                    </a:lnTo>
                    <a:cubicBezTo>
                      <a:pt x="244" y="1579"/>
                      <a:pt x="220" y="1576"/>
                      <a:pt x="196" y="1576"/>
                    </a:cubicBezTo>
                    <a:lnTo>
                      <a:pt x="196" y="1576"/>
                    </a:lnTo>
                    <a:lnTo>
                      <a:pt x="0" y="1576"/>
                    </a:lnTo>
                    <a:lnTo>
                      <a:pt x="0" y="0"/>
                    </a:lnTo>
                    <a:lnTo>
                      <a:pt x="230" y="0"/>
                    </a:lnTo>
                    <a:cubicBezTo>
                      <a:pt x="250" y="0"/>
                      <a:pt x="266" y="17"/>
                      <a:pt x="266" y="37"/>
                    </a:cubicBezTo>
                    <a:close/>
                  </a:path>
                </a:pathLst>
              </a:custGeom>
              <a:solidFill>
                <a:srgbClr val="2C526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3" name="Freeform 9"/>
              <p:cNvSpPr>
                <a:spLocks/>
              </p:cNvSpPr>
              <p:nvPr/>
            </p:nvSpPr>
            <p:spPr bwMode="auto">
              <a:xfrm>
                <a:off x="4072" y="1980"/>
                <a:ext cx="61" cy="423"/>
              </a:xfrm>
              <a:custGeom>
                <a:avLst/>
                <a:gdLst/>
                <a:ahLst/>
                <a:cxnLst>
                  <a:cxn ang="0">
                    <a:pos x="266" y="37"/>
                  </a:cxn>
                  <a:cxn ang="0">
                    <a:pos x="266" y="1585"/>
                  </a:cxn>
                  <a:cxn ang="0">
                    <a:pos x="101" y="1676"/>
                  </a:cxn>
                  <a:cxn ang="0">
                    <a:pos x="101" y="1676"/>
                  </a:cxn>
                  <a:cxn ang="0">
                    <a:pos x="13" y="1829"/>
                  </a:cxn>
                  <a:cxn ang="0">
                    <a:pos x="0" y="1829"/>
                  </a:cxn>
                  <a:cxn ang="0">
                    <a:pos x="0" y="0"/>
                  </a:cxn>
                  <a:cxn ang="0">
                    <a:pos x="230" y="0"/>
                  </a:cxn>
                  <a:cxn ang="0">
                    <a:pos x="266" y="37"/>
                  </a:cxn>
                </a:cxnLst>
                <a:rect l="0" t="0" r="r" b="b"/>
                <a:pathLst>
                  <a:path w="266" h="1829">
                    <a:moveTo>
                      <a:pt x="266" y="37"/>
                    </a:moveTo>
                    <a:lnTo>
                      <a:pt x="266" y="1585"/>
                    </a:lnTo>
                    <a:cubicBezTo>
                      <a:pt x="202" y="1599"/>
                      <a:pt x="145" y="1631"/>
                      <a:pt x="101" y="1676"/>
                    </a:cubicBezTo>
                    <a:lnTo>
                      <a:pt x="101" y="1676"/>
                    </a:lnTo>
                    <a:cubicBezTo>
                      <a:pt x="59" y="1718"/>
                      <a:pt x="28" y="1770"/>
                      <a:pt x="13" y="1829"/>
                    </a:cubicBezTo>
                    <a:lnTo>
                      <a:pt x="0" y="1829"/>
                    </a:lnTo>
                    <a:lnTo>
                      <a:pt x="0" y="0"/>
                    </a:lnTo>
                    <a:lnTo>
                      <a:pt x="230" y="0"/>
                    </a:lnTo>
                    <a:cubicBezTo>
                      <a:pt x="250" y="0"/>
                      <a:pt x="266" y="17"/>
                      <a:pt x="266" y="37"/>
                    </a:cubicBezTo>
                    <a:close/>
                  </a:path>
                </a:pathLst>
              </a:custGeom>
              <a:solidFill>
                <a:srgbClr val="2C526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4" name="Freeform 10"/>
              <p:cNvSpPr>
                <a:spLocks/>
              </p:cNvSpPr>
              <p:nvPr/>
            </p:nvSpPr>
            <p:spPr bwMode="auto">
              <a:xfrm>
                <a:off x="4195" y="1980"/>
                <a:ext cx="61" cy="364"/>
              </a:xfrm>
              <a:custGeom>
                <a:avLst/>
                <a:gdLst/>
                <a:ahLst/>
                <a:cxnLst>
                  <a:cxn ang="0">
                    <a:pos x="266" y="37"/>
                  </a:cxn>
                  <a:cxn ang="0">
                    <a:pos x="266" y="1576"/>
                  </a:cxn>
                  <a:cxn ang="0">
                    <a:pos x="0" y="1576"/>
                  </a:cxn>
                  <a:cxn ang="0">
                    <a:pos x="0" y="0"/>
                  </a:cxn>
                  <a:cxn ang="0">
                    <a:pos x="230" y="0"/>
                  </a:cxn>
                  <a:cxn ang="0">
                    <a:pos x="266" y="37"/>
                  </a:cxn>
                </a:cxnLst>
                <a:rect l="0" t="0" r="r" b="b"/>
                <a:pathLst>
                  <a:path w="266" h="1576">
                    <a:moveTo>
                      <a:pt x="266" y="37"/>
                    </a:moveTo>
                    <a:lnTo>
                      <a:pt x="266" y="1576"/>
                    </a:lnTo>
                    <a:lnTo>
                      <a:pt x="0" y="1576"/>
                    </a:lnTo>
                    <a:lnTo>
                      <a:pt x="0" y="0"/>
                    </a:lnTo>
                    <a:lnTo>
                      <a:pt x="230" y="0"/>
                    </a:lnTo>
                    <a:cubicBezTo>
                      <a:pt x="250" y="0"/>
                      <a:pt x="266" y="17"/>
                      <a:pt x="266" y="37"/>
                    </a:cubicBezTo>
                    <a:close/>
                  </a:path>
                </a:pathLst>
              </a:custGeom>
              <a:solidFill>
                <a:srgbClr val="7391C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5" name="Rectangle 11"/>
              <p:cNvSpPr>
                <a:spLocks noChangeArrowheads="1"/>
              </p:cNvSpPr>
              <p:nvPr/>
            </p:nvSpPr>
            <p:spPr bwMode="auto">
              <a:xfrm>
                <a:off x="3896" y="2038"/>
                <a:ext cx="107" cy="49"/>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36" name="Rectangle 12"/>
              <p:cNvSpPr>
                <a:spLocks noChangeArrowheads="1"/>
              </p:cNvSpPr>
              <p:nvPr/>
            </p:nvSpPr>
            <p:spPr bwMode="auto">
              <a:xfrm>
                <a:off x="3896" y="2020"/>
                <a:ext cx="107" cy="12"/>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37" name="Rectangle 13"/>
              <p:cNvSpPr>
                <a:spLocks noChangeArrowheads="1"/>
              </p:cNvSpPr>
              <p:nvPr/>
            </p:nvSpPr>
            <p:spPr bwMode="auto">
              <a:xfrm>
                <a:off x="4018" y="2038"/>
                <a:ext cx="108" cy="49"/>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38" name="Rectangle 14"/>
              <p:cNvSpPr>
                <a:spLocks noChangeArrowheads="1"/>
              </p:cNvSpPr>
              <p:nvPr/>
            </p:nvSpPr>
            <p:spPr bwMode="auto">
              <a:xfrm>
                <a:off x="4018" y="2020"/>
                <a:ext cx="108" cy="12"/>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39" name="Rectangle 15"/>
              <p:cNvSpPr>
                <a:spLocks noChangeArrowheads="1"/>
              </p:cNvSpPr>
              <p:nvPr/>
            </p:nvSpPr>
            <p:spPr bwMode="auto">
              <a:xfrm>
                <a:off x="4141" y="2038"/>
                <a:ext cx="108" cy="49"/>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0" name="Rectangle 16"/>
              <p:cNvSpPr>
                <a:spLocks noChangeArrowheads="1"/>
              </p:cNvSpPr>
              <p:nvPr/>
            </p:nvSpPr>
            <p:spPr bwMode="auto">
              <a:xfrm>
                <a:off x="4141" y="2020"/>
                <a:ext cx="108" cy="12"/>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1" name="Rectangle 17"/>
              <p:cNvSpPr>
                <a:spLocks noChangeArrowheads="1"/>
              </p:cNvSpPr>
              <p:nvPr/>
            </p:nvSpPr>
            <p:spPr bwMode="auto">
              <a:xfrm>
                <a:off x="3949" y="2038"/>
                <a:ext cx="54" cy="49"/>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2" name="Rectangle 18"/>
              <p:cNvSpPr>
                <a:spLocks noChangeArrowheads="1"/>
              </p:cNvSpPr>
              <p:nvPr/>
            </p:nvSpPr>
            <p:spPr bwMode="auto">
              <a:xfrm>
                <a:off x="3949" y="2020"/>
                <a:ext cx="54" cy="12"/>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3" name="Rectangle 19"/>
              <p:cNvSpPr>
                <a:spLocks noChangeArrowheads="1"/>
              </p:cNvSpPr>
              <p:nvPr/>
            </p:nvSpPr>
            <p:spPr bwMode="auto">
              <a:xfrm>
                <a:off x="4072" y="2038"/>
                <a:ext cx="54" cy="49"/>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4" name="Rectangle 20"/>
              <p:cNvSpPr>
                <a:spLocks noChangeArrowheads="1"/>
              </p:cNvSpPr>
              <p:nvPr/>
            </p:nvSpPr>
            <p:spPr bwMode="auto">
              <a:xfrm>
                <a:off x="4072" y="2020"/>
                <a:ext cx="54" cy="12"/>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5" name="Rectangle 21"/>
              <p:cNvSpPr>
                <a:spLocks noChangeArrowheads="1"/>
              </p:cNvSpPr>
              <p:nvPr/>
            </p:nvSpPr>
            <p:spPr bwMode="auto">
              <a:xfrm>
                <a:off x="4195" y="2038"/>
                <a:ext cx="54" cy="49"/>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6" name="Rectangle 22"/>
              <p:cNvSpPr>
                <a:spLocks noChangeArrowheads="1"/>
              </p:cNvSpPr>
              <p:nvPr/>
            </p:nvSpPr>
            <p:spPr bwMode="auto">
              <a:xfrm>
                <a:off x="4195" y="2020"/>
                <a:ext cx="54" cy="12"/>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7" name="Freeform 23"/>
              <p:cNvSpPr>
                <a:spLocks noEditPoints="1"/>
              </p:cNvSpPr>
              <p:nvPr/>
            </p:nvSpPr>
            <p:spPr bwMode="auto">
              <a:xfrm>
                <a:off x="4255" y="1975"/>
                <a:ext cx="211" cy="595"/>
              </a:xfrm>
              <a:custGeom>
                <a:avLst/>
                <a:gdLst/>
                <a:ahLst/>
                <a:cxnLst>
                  <a:cxn ang="0">
                    <a:pos x="530" y="33"/>
                  </a:cxn>
                  <a:cxn ang="0">
                    <a:pos x="777" y="1599"/>
                  </a:cxn>
                  <a:cxn ang="0">
                    <a:pos x="237" y="1599"/>
                  </a:cxn>
                  <a:cxn ang="0">
                    <a:pos x="4" y="116"/>
                  </a:cxn>
                  <a:cxn ang="0">
                    <a:pos x="34" y="75"/>
                  </a:cxn>
                  <a:cxn ang="0">
                    <a:pos x="488" y="3"/>
                  </a:cxn>
                  <a:cxn ang="0">
                    <a:pos x="530" y="33"/>
                  </a:cxn>
                  <a:cxn ang="0">
                    <a:pos x="842" y="2012"/>
                  </a:cxn>
                  <a:cxn ang="0">
                    <a:pos x="912" y="2460"/>
                  </a:cxn>
                  <a:cxn ang="0">
                    <a:pos x="882" y="2502"/>
                  </a:cxn>
                  <a:cxn ang="0">
                    <a:pos x="428" y="2574"/>
                  </a:cxn>
                  <a:cxn ang="0">
                    <a:pos x="386" y="2543"/>
                  </a:cxn>
                  <a:cxn ang="0">
                    <a:pos x="302" y="2012"/>
                  </a:cxn>
                  <a:cxn ang="0">
                    <a:pos x="842" y="2012"/>
                  </a:cxn>
                </a:cxnLst>
                <a:rect l="0" t="0" r="r" b="b"/>
                <a:pathLst>
                  <a:path w="915" h="2577">
                    <a:moveTo>
                      <a:pt x="530" y="33"/>
                    </a:moveTo>
                    <a:lnTo>
                      <a:pt x="777" y="1599"/>
                    </a:lnTo>
                    <a:lnTo>
                      <a:pt x="237" y="1599"/>
                    </a:lnTo>
                    <a:lnTo>
                      <a:pt x="4" y="116"/>
                    </a:lnTo>
                    <a:cubicBezTo>
                      <a:pt x="0" y="97"/>
                      <a:pt x="14" y="78"/>
                      <a:pt x="34" y="75"/>
                    </a:cubicBezTo>
                    <a:lnTo>
                      <a:pt x="488" y="3"/>
                    </a:lnTo>
                    <a:cubicBezTo>
                      <a:pt x="508" y="0"/>
                      <a:pt x="527" y="14"/>
                      <a:pt x="530" y="33"/>
                    </a:cubicBezTo>
                    <a:close/>
                    <a:moveTo>
                      <a:pt x="842" y="2012"/>
                    </a:moveTo>
                    <a:lnTo>
                      <a:pt x="912" y="2460"/>
                    </a:lnTo>
                    <a:cubicBezTo>
                      <a:pt x="915" y="2480"/>
                      <a:pt x="902" y="2499"/>
                      <a:pt x="882" y="2502"/>
                    </a:cubicBezTo>
                    <a:lnTo>
                      <a:pt x="428" y="2574"/>
                    </a:lnTo>
                    <a:cubicBezTo>
                      <a:pt x="408" y="2577"/>
                      <a:pt x="389" y="2563"/>
                      <a:pt x="386" y="2543"/>
                    </a:cubicBezTo>
                    <a:lnTo>
                      <a:pt x="302" y="2012"/>
                    </a:lnTo>
                    <a:lnTo>
                      <a:pt x="842" y="2012"/>
                    </a:lnTo>
                    <a:close/>
                  </a:path>
                </a:pathLst>
              </a:custGeom>
              <a:solidFill>
                <a:srgbClr val="92AC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48" name="Freeform 24"/>
              <p:cNvSpPr>
                <a:spLocks noEditPoints="1"/>
              </p:cNvSpPr>
              <p:nvPr/>
            </p:nvSpPr>
            <p:spPr bwMode="auto">
              <a:xfrm>
                <a:off x="4315" y="1975"/>
                <a:ext cx="151" cy="586"/>
              </a:xfrm>
              <a:custGeom>
                <a:avLst/>
                <a:gdLst/>
                <a:ahLst/>
                <a:cxnLst>
                  <a:cxn ang="0">
                    <a:pos x="269" y="33"/>
                  </a:cxn>
                  <a:cxn ang="0">
                    <a:pos x="516" y="1599"/>
                  </a:cxn>
                  <a:cxn ang="0">
                    <a:pos x="246" y="1599"/>
                  </a:cxn>
                  <a:cxn ang="0">
                    <a:pos x="0" y="39"/>
                  </a:cxn>
                  <a:cxn ang="0">
                    <a:pos x="227" y="3"/>
                  </a:cxn>
                  <a:cxn ang="0">
                    <a:pos x="269" y="33"/>
                  </a:cxn>
                  <a:cxn ang="0">
                    <a:pos x="581" y="2012"/>
                  </a:cxn>
                  <a:cxn ang="0">
                    <a:pos x="651" y="2460"/>
                  </a:cxn>
                  <a:cxn ang="0">
                    <a:pos x="621" y="2502"/>
                  </a:cxn>
                  <a:cxn ang="0">
                    <a:pos x="394" y="2538"/>
                  </a:cxn>
                  <a:cxn ang="0">
                    <a:pos x="311" y="2012"/>
                  </a:cxn>
                  <a:cxn ang="0">
                    <a:pos x="581" y="2012"/>
                  </a:cxn>
                </a:cxnLst>
                <a:rect l="0" t="0" r="r" b="b"/>
                <a:pathLst>
                  <a:path w="654" h="2538">
                    <a:moveTo>
                      <a:pt x="269" y="33"/>
                    </a:moveTo>
                    <a:lnTo>
                      <a:pt x="516" y="1599"/>
                    </a:lnTo>
                    <a:lnTo>
                      <a:pt x="246" y="1599"/>
                    </a:lnTo>
                    <a:lnTo>
                      <a:pt x="0" y="39"/>
                    </a:lnTo>
                    <a:lnTo>
                      <a:pt x="227" y="3"/>
                    </a:lnTo>
                    <a:cubicBezTo>
                      <a:pt x="247" y="0"/>
                      <a:pt x="266" y="14"/>
                      <a:pt x="269" y="33"/>
                    </a:cubicBezTo>
                    <a:close/>
                    <a:moveTo>
                      <a:pt x="581" y="2012"/>
                    </a:moveTo>
                    <a:lnTo>
                      <a:pt x="651" y="2460"/>
                    </a:lnTo>
                    <a:cubicBezTo>
                      <a:pt x="654" y="2480"/>
                      <a:pt x="641" y="2499"/>
                      <a:pt x="621" y="2502"/>
                    </a:cubicBezTo>
                    <a:lnTo>
                      <a:pt x="394" y="2538"/>
                    </a:lnTo>
                    <a:lnTo>
                      <a:pt x="311" y="2012"/>
                    </a:lnTo>
                    <a:lnTo>
                      <a:pt x="581" y="2012"/>
                    </a:lnTo>
                    <a:close/>
                  </a:path>
                </a:pathLst>
              </a:custGeom>
              <a:solidFill>
                <a:srgbClr val="7391C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49" name="Freeform 25"/>
              <p:cNvSpPr>
                <a:spLocks/>
              </p:cNvSpPr>
              <p:nvPr/>
            </p:nvSpPr>
            <p:spPr bwMode="auto">
              <a:xfrm>
                <a:off x="4337" y="2456"/>
                <a:ext cx="115" cy="65"/>
              </a:xfrm>
              <a:custGeom>
                <a:avLst/>
                <a:gdLst/>
                <a:ahLst/>
                <a:cxnLst>
                  <a:cxn ang="0">
                    <a:pos x="463" y="0"/>
                  </a:cxn>
                  <a:cxn ang="0">
                    <a:pos x="496" y="210"/>
                  </a:cxn>
                  <a:cxn ang="0">
                    <a:pos x="33" y="282"/>
                  </a:cxn>
                  <a:cxn ang="0">
                    <a:pos x="0" y="72"/>
                  </a:cxn>
                  <a:cxn ang="0">
                    <a:pos x="463" y="0"/>
                  </a:cxn>
                </a:cxnLst>
                <a:rect l="0" t="0" r="r" b="b"/>
                <a:pathLst>
                  <a:path w="496" h="282">
                    <a:moveTo>
                      <a:pt x="463" y="0"/>
                    </a:moveTo>
                    <a:lnTo>
                      <a:pt x="496" y="210"/>
                    </a:lnTo>
                    <a:lnTo>
                      <a:pt x="33" y="282"/>
                    </a:lnTo>
                    <a:lnTo>
                      <a:pt x="0" y="72"/>
                    </a:lnTo>
                    <a:lnTo>
                      <a:pt x="463" y="0"/>
                    </a:lnTo>
                    <a:close/>
                  </a:path>
                </a:pathLst>
              </a:custGeom>
              <a:solidFill>
                <a:srgbClr val="FFD078"/>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0" name="Freeform 26"/>
              <p:cNvSpPr>
                <a:spLocks/>
              </p:cNvSpPr>
              <p:nvPr/>
            </p:nvSpPr>
            <p:spPr bwMode="auto">
              <a:xfrm>
                <a:off x="4271" y="2032"/>
                <a:ext cx="114" cy="66"/>
              </a:xfrm>
              <a:custGeom>
                <a:avLst/>
                <a:gdLst/>
                <a:ahLst/>
                <a:cxnLst>
                  <a:cxn ang="0">
                    <a:pos x="462" y="0"/>
                  </a:cxn>
                  <a:cxn ang="0">
                    <a:pos x="495" y="210"/>
                  </a:cxn>
                  <a:cxn ang="0">
                    <a:pos x="33" y="283"/>
                  </a:cxn>
                  <a:cxn ang="0">
                    <a:pos x="0" y="73"/>
                  </a:cxn>
                  <a:cxn ang="0">
                    <a:pos x="462" y="0"/>
                  </a:cxn>
                </a:cxnLst>
                <a:rect l="0" t="0" r="r" b="b"/>
                <a:pathLst>
                  <a:path w="495" h="283">
                    <a:moveTo>
                      <a:pt x="462" y="0"/>
                    </a:moveTo>
                    <a:lnTo>
                      <a:pt x="495" y="210"/>
                    </a:lnTo>
                    <a:lnTo>
                      <a:pt x="33" y="283"/>
                    </a:lnTo>
                    <a:lnTo>
                      <a:pt x="0" y="73"/>
                    </a:lnTo>
                    <a:lnTo>
                      <a:pt x="462" y="0"/>
                    </a:lnTo>
                    <a:close/>
                  </a:path>
                </a:pathLst>
              </a:custGeom>
              <a:solidFill>
                <a:srgbClr val="FFD078"/>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1" name="Freeform 27"/>
              <p:cNvSpPr>
                <a:spLocks/>
              </p:cNvSpPr>
              <p:nvPr/>
            </p:nvSpPr>
            <p:spPr bwMode="auto">
              <a:xfrm>
                <a:off x="4335" y="2440"/>
                <a:ext cx="108" cy="26"/>
              </a:xfrm>
              <a:custGeom>
                <a:avLst/>
                <a:gdLst/>
                <a:ahLst/>
                <a:cxnLst>
                  <a:cxn ang="0">
                    <a:pos x="464" y="0"/>
                  </a:cxn>
                  <a:cxn ang="0">
                    <a:pos x="471" y="42"/>
                  </a:cxn>
                  <a:cxn ang="0">
                    <a:pos x="8" y="115"/>
                  </a:cxn>
                  <a:cxn ang="0">
                    <a:pos x="0" y="64"/>
                  </a:cxn>
                  <a:cxn ang="0">
                    <a:pos x="407" y="0"/>
                  </a:cxn>
                  <a:cxn ang="0">
                    <a:pos x="464" y="0"/>
                  </a:cxn>
                </a:cxnLst>
                <a:rect l="0" t="0" r="r" b="b"/>
                <a:pathLst>
                  <a:path w="471" h="115">
                    <a:moveTo>
                      <a:pt x="464" y="0"/>
                    </a:moveTo>
                    <a:lnTo>
                      <a:pt x="471" y="42"/>
                    </a:lnTo>
                    <a:lnTo>
                      <a:pt x="8" y="115"/>
                    </a:lnTo>
                    <a:lnTo>
                      <a:pt x="0" y="64"/>
                    </a:lnTo>
                    <a:lnTo>
                      <a:pt x="407" y="0"/>
                    </a:lnTo>
                    <a:lnTo>
                      <a:pt x="464" y="0"/>
                    </a:lnTo>
                    <a:close/>
                  </a:path>
                </a:pathLst>
              </a:custGeom>
              <a:solidFill>
                <a:srgbClr val="FFEA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2" name="Freeform 28"/>
              <p:cNvSpPr>
                <a:spLocks/>
              </p:cNvSpPr>
              <p:nvPr/>
            </p:nvSpPr>
            <p:spPr bwMode="auto">
              <a:xfrm>
                <a:off x="4268" y="2014"/>
                <a:ext cx="109" cy="29"/>
              </a:xfrm>
              <a:custGeom>
                <a:avLst/>
                <a:gdLst/>
                <a:ahLst/>
                <a:cxnLst>
                  <a:cxn ang="0">
                    <a:pos x="463" y="0"/>
                  </a:cxn>
                  <a:cxn ang="0">
                    <a:pos x="471" y="51"/>
                  </a:cxn>
                  <a:cxn ang="0">
                    <a:pos x="8" y="124"/>
                  </a:cxn>
                  <a:cxn ang="0">
                    <a:pos x="0" y="73"/>
                  </a:cxn>
                  <a:cxn ang="0">
                    <a:pos x="463" y="0"/>
                  </a:cxn>
                </a:cxnLst>
                <a:rect l="0" t="0" r="r" b="b"/>
                <a:pathLst>
                  <a:path w="471" h="124">
                    <a:moveTo>
                      <a:pt x="463" y="0"/>
                    </a:moveTo>
                    <a:lnTo>
                      <a:pt x="471" y="51"/>
                    </a:lnTo>
                    <a:lnTo>
                      <a:pt x="8" y="124"/>
                    </a:lnTo>
                    <a:lnTo>
                      <a:pt x="0" y="73"/>
                    </a:lnTo>
                    <a:lnTo>
                      <a:pt x="463" y="0"/>
                    </a:lnTo>
                    <a:close/>
                  </a:path>
                </a:pathLst>
              </a:custGeom>
              <a:solidFill>
                <a:srgbClr val="FFEA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3" name="Freeform 29"/>
              <p:cNvSpPr>
                <a:spLocks/>
              </p:cNvSpPr>
              <p:nvPr/>
            </p:nvSpPr>
            <p:spPr bwMode="auto">
              <a:xfrm>
                <a:off x="4391" y="2456"/>
                <a:ext cx="61" cy="57"/>
              </a:xfrm>
              <a:custGeom>
                <a:avLst/>
                <a:gdLst/>
                <a:ahLst/>
                <a:cxnLst>
                  <a:cxn ang="0">
                    <a:pos x="231" y="0"/>
                  </a:cxn>
                  <a:cxn ang="0">
                    <a:pos x="264" y="210"/>
                  </a:cxn>
                  <a:cxn ang="0">
                    <a:pos x="33" y="246"/>
                  </a:cxn>
                  <a:cxn ang="0">
                    <a:pos x="0" y="36"/>
                  </a:cxn>
                  <a:cxn ang="0">
                    <a:pos x="231" y="0"/>
                  </a:cxn>
                </a:cxnLst>
                <a:rect l="0" t="0" r="r" b="b"/>
                <a:pathLst>
                  <a:path w="264" h="246">
                    <a:moveTo>
                      <a:pt x="231" y="0"/>
                    </a:moveTo>
                    <a:lnTo>
                      <a:pt x="264" y="210"/>
                    </a:lnTo>
                    <a:lnTo>
                      <a:pt x="33" y="246"/>
                    </a:lnTo>
                    <a:lnTo>
                      <a:pt x="0" y="36"/>
                    </a:lnTo>
                    <a:lnTo>
                      <a:pt x="231" y="0"/>
                    </a:lnTo>
                    <a:close/>
                  </a:path>
                </a:pathLst>
              </a:custGeom>
              <a:solidFill>
                <a:srgbClr val="F2AE30"/>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4" name="Freeform 30"/>
              <p:cNvSpPr>
                <a:spLocks/>
              </p:cNvSpPr>
              <p:nvPr/>
            </p:nvSpPr>
            <p:spPr bwMode="auto">
              <a:xfrm>
                <a:off x="4324" y="2032"/>
                <a:ext cx="61" cy="58"/>
              </a:xfrm>
              <a:custGeom>
                <a:avLst/>
                <a:gdLst/>
                <a:ahLst/>
                <a:cxnLst>
                  <a:cxn ang="0">
                    <a:pos x="231" y="0"/>
                  </a:cxn>
                  <a:cxn ang="0">
                    <a:pos x="264" y="210"/>
                  </a:cxn>
                  <a:cxn ang="0">
                    <a:pos x="33" y="247"/>
                  </a:cxn>
                  <a:cxn ang="0">
                    <a:pos x="0" y="37"/>
                  </a:cxn>
                  <a:cxn ang="0">
                    <a:pos x="231" y="0"/>
                  </a:cxn>
                </a:cxnLst>
                <a:rect l="0" t="0" r="r" b="b"/>
                <a:pathLst>
                  <a:path w="264" h="247">
                    <a:moveTo>
                      <a:pt x="231" y="0"/>
                    </a:moveTo>
                    <a:lnTo>
                      <a:pt x="264" y="210"/>
                    </a:lnTo>
                    <a:lnTo>
                      <a:pt x="33" y="247"/>
                    </a:lnTo>
                    <a:lnTo>
                      <a:pt x="0" y="37"/>
                    </a:lnTo>
                    <a:lnTo>
                      <a:pt x="231" y="0"/>
                    </a:lnTo>
                    <a:close/>
                  </a:path>
                </a:pathLst>
              </a:custGeom>
              <a:solidFill>
                <a:srgbClr val="F2AE30"/>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5" name="Freeform 31"/>
              <p:cNvSpPr>
                <a:spLocks/>
              </p:cNvSpPr>
              <p:nvPr/>
            </p:nvSpPr>
            <p:spPr bwMode="auto">
              <a:xfrm>
                <a:off x="4388" y="2440"/>
                <a:ext cx="55" cy="18"/>
              </a:xfrm>
              <a:custGeom>
                <a:avLst/>
                <a:gdLst/>
                <a:ahLst/>
                <a:cxnLst>
                  <a:cxn ang="0">
                    <a:pos x="233" y="0"/>
                  </a:cxn>
                  <a:cxn ang="0">
                    <a:pos x="240" y="42"/>
                  </a:cxn>
                  <a:cxn ang="0">
                    <a:pos x="8" y="79"/>
                  </a:cxn>
                  <a:cxn ang="0">
                    <a:pos x="0" y="28"/>
                  </a:cxn>
                  <a:cxn ang="0">
                    <a:pos x="176" y="0"/>
                  </a:cxn>
                  <a:cxn ang="0">
                    <a:pos x="233" y="0"/>
                  </a:cxn>
                </a:cxnLst>
                <a:rect l="0" t="0" r="r" b="b"/>
                <a:pathLst>
                  <a:path w="240" h="79">
                    <a:moveTo>
                      <a:pt x="233" y="0"/>
                    </a:moveTo>
                    <a:lnTo>
                      <a:pt x="240" y="42"/>
                    </a:lnTo>
                    <a:lnTo>
                      <a:pt x="8" y="79"/>
                    </a:lnTo>
                    <a:lnTo>
                      <a:pt x="0" y="28"/>
                    </a:lnTo>
                    <a:lnTo>
                      <a:pt x="176" y="0"/>
                    </a:lnTo>
                    <a:lnTo>
                      <a:pt x="233" y="0"/>
                    </a:lnTo>
                    <a:close/>
                  </a:path>
                </a:pathLst>
              </a:custGeom>
              <a:solidFill>
                <a:srgbClr val="FFD078"/>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6" name="Freeform 32"/>
              <p:cNvSpPr>
                <a:spLocks/>
              </p:cNvSpPr>
              <p:nvPr/>
            </p:nvSpPr>
            <p:spPr bwMode="auto">
              <a:xfrm>
                <a:off x="4322" y="2014"/>
                <a:ext cx="55" cy="21"/>
              </a:xfrm>
              <a:custGeom>
                <a:avLst/>
                <a:gdLst/>
                <a:ahLst/>
                <a:cxnLst>
                  <a:cxn ang="0">
                    <a:pos x="231" y="0"/>
                  </a:cxn>
                  <a:cxn ang="0">
                    <a:pos x="239" y="51"/>
                  </a:cxn>
                  <a:cxn ang="0">
                    <a:pos x="8" y="87"/>
                  </a:cxn>
                  <a:cxn ang="0">
                    <a:pos x="0" y="37"/>
                  </a:cxn>
                  <a:cxn ang="0">
                    <a:pos x="231" y="0"/>
                  </a:cxn>
                </a:cxnLst>
                <a:rect l="0" t="0" r="r" b="b"/>
                <a:pathLst>
                  <a:path w="239" h="87">
                    <a:moveTo>
                      <a:pt x="231" y="0"/>
                    </a:moveTo>
                    <a:lnTo>
                      <a:pt x="239" y="51"/>
                    </a:lnTo>
                    <a:lnTo>
                      <a:pt x="8" y="87"/>
                    </a:lnTo>
                    <a:lnTo>
                      <a:pt x="0" y="37"/>
                    </a:lnTo>
                    <a:lnTo>
                      <a:pt x="231" y="0"/>
                    </a:lnTo>
                    <a:close/>
                  </a:path>
                </a:pathLst>
              </a:custGeom>
              <a:solidFill>
                <a:srgbClr val="FFD078"/>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7" name="Rectangle 33"/>
              <p:cNvSpPr>
                <a:spLocks noChangeArrowheads="1"/>
              </p:cNvSpPr>
              <p:nvPr/>
            </p:nvSpPr>
            <p:spPr bwMode="auto">
              <a:xfrm>
                <a:off x="4195" y="2151"/>
                <a:ext cx="29" cy="193"/>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58" name="Rectangle 34"/>
              <p:cNvSpPr>
                <a:spLocks noChangeArrowheads="1"/>
              </p:cNvSpPr>
              <p:nvPr/>
            </p:nvSpPr>
            <p:spPr bwMode="auto">
              <a:xfrm>
                <a:off x="4165" y="2151"/>
                <a:ext cx="30" cy="193"/>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59" name="Rectangle 35"/>
              <p:cNvSpPr>
                <a:spLocks noChangeArrowheads="1"/>
              </p:cNvSpPr>
              <p:nvPr/>
            </p:nvSpPr>
            <p:spPr bwMode="auto">
              <a:xfrm>
                <a:off x="3232" y="1940"/>
                <a:ext cx="325"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0" name="Rectangle 36"/>
              <p:cNvSpPr>
                <a:spLocks noChangeArrowheads="1"/>
              </p:cNvSpPr>
              <p:nvPr/>
            </p:nvSpPr>
            <p:spPr bwMode="auto">
              <a:xfrm>
                <a:off x="3232" y="1955"/>
                <a:ext cx="325"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1" name="Rectangle 37"/>
              <p:cNvSpPr>
                <a:spLocks noChangeArrowheads="1"/>
              </p:cNvSpPr>
              <p:nvPr/>
            </p:nvSpPr>
            <p:spPr bwMode="auto">
              <a:xfrm>
                <a:off x="3232" y="1969"/>
                <a:ext cx="325"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2" name="Rectangle 38"/>
              <p:cNvSpPr>
                <a:spLocks noChangeArrowheads="1"/>
              </p:cNvSpPr>
              <p:nvPr/>
            </p:nvSpPr>
            <p:spPr bwMode="auto">
              <a:xfrm>
                <a:off x="3232" y="1984"/>
                <a:ext cx="325"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3" name="Rectangle 39"/>
              <p:cNvSpPr>
                <a:spLocks noChangeArrowheads="1"/>
              </p:cNvSpPr>
              <p:nvPr/>
            </p:nvSpPr>
            <p:spPr bwMode="auto">
              <a:xfrm>
                <a:off x="3232" y="1998"/>
                <a:ext cx="325"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4" name="Rectangle 40"/>
              <p:cNvSpPr>
                <a:spLocks noChangeArrowheads="1"/>
              </p:cNvSpPr>
              <p:nvPr/>
            </p:nvSpPr>
            <p:spPr bwMode="auto">
              <a:xfrm>
                <a:off x="3232" y="2012"/>
                <a:ext cx="325" cy="8"/>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5" name="Rectangle 41"/>
              <p:cNvSpPr>
                <a:spLocks noChangeArrowheads="1"/>
              </p:cNvSpPr>
              <p:nvPr/>
            </p:nvSpPr>
            <p:spPr bwMode="auto">
              <a:xfrm>
                <a:off x="3232" y="1947"/>
                <a:ext cx="325" cy="8"/>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6" name="Rectangle 42"/>
              <p:cNvSpPr>
                <a:spLocks noChangeArrowheads="1"/>
              </p:cNvSpPr>
              <p:nvPr/>
            </p:nvSpPr>
            <p:spPr bwMode="auto">
              <a:xfrm>
                <a:off x="3232" y="1962"/>
                <a:ext cx="325"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7" name="Rectangle 43"/>
              <p:cNvSpPr>
                <a:spLocks noChangeArrowheads="1"/>
              </p:cNvSpPr>
              <p:nvPr/>
            </p:nvSpPr>
            <p:spPr bwMode="auto">
              <a:xfrm>
                <a:off x="3232" y="1976"/>
                <a:ext cx="325" cy="8"/>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8" name="Rectangle 44"/>
              <p:cNvSpPr>
                <a:spLocks noChangeArrowheads="1"/>
              </p:cNvSpPr>
              <p:nvPr/>
            </p:nvSpPr>
            <p:spPr bwMode="auto">
              <a:xfrm>
                <a:off x="3232" y="1991"/>
                <a:ext cx="325"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9" name="Rectangle 45"/>
              <p:cNvSpPr>
                <a:spLocks noChangeArrowheads="1"/>
              </p:cNvSpPr>
              <p:nvPr/>
            </p:nvSpPr>
            <p:spPr bwMode="auto">
              <a:xfrm>
                <a:off x="3232" y="2005"/>
                <a:ext cx="325"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70" name="Rectangle 46"/>
              <p:cNvSpPr>
                <a:spLocks noChangeArrowheads="1"/>
              </p:cNvSpPr>
              <p:nvPr/>
            </p:nvSpPr>
            <p:spPr bwMode="auto">
              <a:xfrm>
                <a:off x="3232" y="2020"/>
                <a:ext cx="325"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71" name="Rectangle 47"/>
              <p:cNvSpPr>
                <a:spLocks noChangeArrowheads="1"/>
              </p:cNvSpPr>
              <p:nvPr/>
            </p:nvSpPr>
            <p:spPr bwMode="auto">
              <a:xfrm>
                <a:off x="3232" y="2027"/>
                <a:ext cx="325" cy="5"/>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72" name="Freeform 48"/>
              <p:cNvSpPr>
                <a:spLocks/>
              </p:cNvSpPr>
              <p:nvPr/>
            </p:nvSpPr>
            <p:spPr bwMode="auto">
              <a:xfrm>
                <a:off x="3557" y="1940"/>
                <a:ext cx="322" cy="7"/>
              </a:xfrm>
              <a:custGeom>
                <a:avLst/>
                <a:gdLst/>
                <a:ahLst/>
                <a:cxnLst>
                  <a:cxn ang="0">
                    <a:pos x="0" y="0"/>
                  </a:cxn>
                  <a:cxn ang="0">
                    <a:pos x="1401" y="0"/>
                  </a:cxn>
                  <a:cxn ang="0">
                    <a:pos x="1391" y="31"/>
                  </a:cxn>
                  <a:cxn ang="0">
                    <a:pos x="0" y="31"/>
                  </a:cxn>
                  <a:cxn ang="0">
                    <a:pos x="0" y="0"/>
                  </a:cxn>
                </a:cxnLst>
                <a:rect l="0" t="0" r="r" b="b"/>
                <a:pathLst>
                  <a:path w="1401" h="31">
                    <a:moveTo>
                      <a:pt x="0" y="0"/>
                    </a:moveTo>
                    <a:lnTo>
                      <a:pt x="1401" y="0"/>
                    </a:lnTo>
                    <a:cubicBezTo>
                      <a:pt x="1397" y="10"/>
                      <a:pt x="1394" y="21"/>
                      <a:pt x="1391"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3" name="Freeform 49"/>
              <p:cNvSpPr>
                <a:spLocks/>
              </p:cNvSpPr>
              <p:nvPr/>
            </p:nvSpPr>
            <p:spPr bwMode="auto">
              <a:xfrm>
                <a:off x="3557" y="1955"/>
                <a:ext cx="318" cy="7"/>
              </a:xfrm>
              <a:custGeom>
                <a:avLst/>
                <a:gdLst/>
                <a:ahLst/>
                <a:cxnLst>
                  <a:cxn ang="0">
                    <a:pos x="0" y="0"/>
                  </a:cxn>
                  <a:cxn ang="0">
                    <a:pos x="1384" y="0"/>
                  </a:cxn>
                  <a:cxn ang="0">
                    <a:pos x="1380" y="30"/>
                  </a:cxn>
                  <a:cxn ang="0">
                    <a:pos x="1380" y="31"/>
                  </a:cxn>
                  <a:cxn ang="0">
                    <a:pos x="0" y="31"/>
                  </a:cxn>
                  <a:cxn ang="0">
                    <a:pos x="0" y="0"/>
                  </a:cxn>
                </a:cxnLst>
                <a:rect l="0" t="0" r="r" b="b"/>
                <a:pathLst>
                  <a:path w="1384" h="31">
                    <a:moveTo>
                      <a:pt x="0" y="0"/>
                    </a:moveTo>
                    <a:lnTo>
                      <a:pt x="1384" y="0"/>
                    </a:lnTo>
                    <a:cubicBezTo>
                      <a:pt x="1383" y="9"/>
                      <a:pt x="1381" y="19"/>
                      <a:pt x="1380" y="30"/>
                    </a:cubicBezTo>
                    <a:lnTo>
                      <a:pt x="1380" y="31"/>
                    </a:ln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4" name="Freeform 50"/>
              <p:cNvSpPr>
                <a:spLocks/>
              </p:cNvSpPr>
              <p:nvPr/>
            </p:nvSpPr>
            <p:spPr bwMode="auto">
              <a:xfrm>
                <a:off x="3557" y="1969"/>
                <a:ext cx="316" cy="7"/>
              </a:xfrm>
              <a:custGeom>
                <a:avLst/>
                <a:gdLst/>
                <a:ahLst/>
                <a:cxnLst>
                  <a:cxn ang="0">
                    <a:pos x="0" y="0"/>
                  </a:cxn>
                  <a:cxn ang="0">
                    <a:pos x="1376" y="0"/>
                  </a:cxn>
                  <a:cxn ang="0">
                    <a:pos x="1374" y="31"/>
                  </a:cxn>
                  <a:cxn ang="0">
                    <a:pos x="0" y="31"/>
                  </a:cxn>
                  <a:cxn ang="0">
                    <a:pos x="0" y="0"/>
                  </a:cxn>
                </a:cxnLst>
                <a:rect l="0" t="0" r="r" b="b"/>
                <a:pathLst>
                  <a:path w="1376" h="31">
                    <a:moveTo>
                      <a:pt x="0" y="0"/>
                    </a:moveTo>
                    <a:lnTo>
                      <a:pt x="1376" y="0"/>
                    </a:lnTo>
                    <a:cubicBezTo>
                      <a:pt x="1375" y="10"/>
                      <a:pt x="1375" y="21"/>
                      <a:pt x="1374"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5" name="Freeform 51"/>
              <p:cNvSpPr>
                <a:spLocks/>
              </p:cNvSpPr>
              <p:nvPr/>
            </p:nvSpPr>
            <p:spPr bwMode="auto">
              <a:xfrm>
                <a:off x="3557" y="1984"/>
                <a:ext cx="316" cy="7"/>
              </a:xfrm>
              <a:custGeom>
                <a:avLst/>
                <a:gdLst/>
                <a:ahLst/>
                <a:cxnLst>
                  <a:cxn ang="0">
                    <a:pos x="0" y="0"/>
                  </a:cxn>
                  <a:cxn ang="0">
                    <a:pos x="1373" y="0"/>
                  </a:cxn>
                  <a:cxn ang="0">
                    <a:pos x="1373" y="11"/>
                  </a:cxn>
                  <a:cxn ang="0">
                    <a:pos x="1373" y="31"/>
                  </a:cxn>
                  <a:cxn ang="0">
                    <a:pos x="0" y="31"/>
                  </a:cxn>
                  <a:cxn ang="0">
                    <a:pos x="0" y="0"/>
                  </a:cxn>
                </a:cxnLst>
                <a:rect l="0" t="0" r="r" b="b"/>
                <a:pathLst>
                  <a:path w="1373" h="31">
                    <a:moveTo>
                      <a:pt x="0" y="0"/>
                    </a:moveTo>
                    <a:lnTo>
                      <a:pt x="1373" y="0"/>
                    </a:lnTo>
                    <a:lnTo>
                      <a:pt x="1373" y="11"/>
                    </a:lnTo>
                    <a:cubicBezTo>
                      <a:pt x="1373" y="18"/>
                      <a:pt x="1373" y="25"/>
                      <a:pt x="1373"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6" name="Freeform 52"/>
              <p:cNvSpPr>
                <a:spLocks/>
              </p:cNvSpPr>
              <p:nvPr/>
            </p:nvSpPr>
            <p:spPr bwMode="auto">
              <a:xfrm>
                <a:off x="3557" y="1998"/>
                <a:ext cx="317" cy="7"/>
              </a:xfrm>
              <a:custGeom>
                <a:avLst/>
                <a:gdLst/>
                <a:ahLst/>
                <a:cxnLst>
                  <a:cxn ang="0">
                    <a:pos x="0" y="0"/>
                  </a:cxn>
                  <a:cxn ang="0">
                    <a:pos x="1375" y="0"/>
                  </a:cxn>
                  <a:cxn ang="0">
                    <a:pos x="1377" y="31"/>
                  </a:cxn>
                  <a:cxn ang="0">
                    <a:pos x="0" y="31"/>
                  </a:cxn>
                  <a:cxn ang="0">
                    <a:pos x="0" y="0"/>
                  </a:cxn>
                </a:cxnLst>
                <a:rect l="0" t="0" r="r" b="b"/>
                <a:pathLst>
                  <a:path w="1377" h="31">
                    <a:moveTo>
                      <a:pt x="0" y="0"/>
                    </a:moveTo>
                    <a:lnTo>
                      <a:pt x="1375" y="0"/>
                    </a:lnTo>
                    <a:cubicBezTo>
                      <a:pt x="1375" y="10"/>
                      <a:pt x="1376" y="20"/>
                      <a:pt x="1377"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7" name="Freeform 53"/>
              <p:cNvSpPr>
                <a:spLocks/>
              </p:cNvSpPr>
              <p:nvPr/>
            </p:nvSpPr>
            <p:spPr bwMode="auto">
              <a:xfrm>
                <a:off x="3557" y="2012"/>
                <a:ext cx="319" cy="8"/>
              </a:xfrm>
              <a:custGeom>
                <a:avLst/>
                <a:gdLst/>
                <a:ahLst/>
                <a:cxnLst>
                  <a:cxn ang="0">
                    <a:pos x="0" y="0"/>
                  </a:cxn>
                  <a:cxn ang="0">
                    <a:pos x="1381" y="0"/>
                  </a:cxn>
                  <a:cxn ang="0">
                    <a:pos x="1386" y="31"/>
                  </a:cxn>
                  <a:cxn ang="0">
                    <a:pos x="0" y="31"/>
                  </a:cxn>
                  <a:cxn ang="0">
                    <a:pos x="0" y="0"/>
                  </a:cxn>
                </a:cxnLst>
                <a:rect l="0" t="0" r="r" b="b"/>
                <a:pathLst>
                  <a:path w="1386" h="31">
                    <a:moveTo>
                      <a:pt x="0" y="0"/>
                    </a:moveTo>
                    <a:lnTo>
                      <a:pt x="1381" y="0"/>
                    </a:lnTo>
                    <a:cubicBezTo>
                      <a:pt x="1382" y="11"/>
                      <a:pt x="1384" y="21"/>
                      <a:pt x="1386"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8" name="Freeform 54"/>
              <p:cNvSpPr>
                <a:spLocks/>
              </p:cNvSpPr>
              <p:nvPr/>
            </p:nvSpPr>
            <p:spPr bwMode="auto">
              <a:xfrm>
                <a:off x="3557" y="1947"/>
                <a:ext cx="320" cy="8"/>
              </a:xfrm>
              <a:custGeom>
                <a:avLst/>
                <a:gdLst/>
                <a:ahLst/>
                <a:cxnLst>
                  <a:cxn ang="0">
                    <a:pos x="0" y="0"/>
                  </a:cxn>
                  <a:cxn ang="0">
                    <a:pos x="1391" y="0"/>
                  </a:cxn>
                  <a:cxn ang="0">
                    <a:pos x="1384" y="32"/>
                  </a:cxn>
                  <a:cxn ang="0">
                    <a:pos x="0" y="32"/>
                  </a:cxn>
                  <a:cxn ang="0">
                    <a:pos x="0" y="0"/>
                  </a:cxn>
                </a:cxnLst>
                <a:rect l="0" t="0" r="r" b="b"/>
                <a:pathLst>
                  <a:path w="1391" h="32">
                    <a:moveTo>
                      <a:pt x="0" y="0"/>
                    </a:moveTo>
                    <a:lnTo>
                      <a:pt x="1391" y="0"/>
                    </a:lnTo>
                    <a:cubicBezTo>
                      <a:pt x="1389" y="10"/>
                      <a:pt x="1386" y="21"/>
                      <a:pt x="1384" y="32"/>
                    </a:cubicBezTo>
                    <a:lnTo>
                      <a:pt x="0" y="32"/>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9" name="Freeform 55"/>
              <p:cNvSpPr>
                <a:spLocks/>
              </p:cNvSpPr>
              <p:nvPr/>
            </p:nvSpPr>
            <p:spPr bwMode="auto">
              <a:xfrm>
                <a:off x="3557" y="1962"/>
                <a:ext cx="317" cy="7"/>
              </a:xfrm>
              <a:custGeom>
                <a:avLst/>
                <a:gdLst/>
                <a:ahLst/>
                <a:cxnLst>
                  <a:cxn ang="0">
                    <a:pos x="0" y="0"/>
                  </a:cxn>
                  <a:cxn ang="0">
                    <a:pos x="1380" y="0"/>
                  </a:cxn>
                  <a:cxn ang="0">
                    <a:pos x="1376" y="31"/>
                  </a:cxn>
                  <a:cxn ang="0">
                    <a:pos x="0" y="31"/>
                  </a:cxn>
                  <a:cxn ang="0">
                    <a:pos x="0" y="0"/>
                  </a:cxn>
                </a:cxnLst>
                <a:rect l="0" t="0" r="r" b="b"/>
                <a:pathLst>
                  <a:path w="1380" h="31">
                    <a:moveTo>
                      <a:pt x="0" y="0"/>
                    </a:moveTo>
                    <a:lnTo>
                      <a:pt x="1380" y="0"/>
                    </a:lnTo>
                    <a:cubicBezTo>
                      <a:pt x="1378" y="10"/>
                      <a:pt x="1377" y="20"/>
                      <a:pt x="1376"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0" name="Freeform 56"/>
              <p:cNvSpPr>
                <a:spLocks/>
              </p:cNvSpPr>
              <p:nvPr/>
            </p:nvSpPr>
            <p:spPr bwMode="auto">
              <a:xfrm>
                <a:off x="3557" y="1976"/>
                <a:ext cx="316" cy="8"/>
              </a:xfrm>
              <a:custGeom>
                <a:avLst/>
                <a:gdLst/>
                <a:ahLst/>
                <a:cxnLst>
                  <a:cxn ang="0">
                    <a:pos x="0" y="0"/>
                  </a:cxn>
                  <a:cxn ang="0">
                    <a:pos x="1374" y="0"/>
                  </a:cxn>
                  <a:cxn ang="0">
                    <a:pos x="1373" y="31"/>
                  </a:cxn>
                  <a:cxn ang="0">
                    <a:pos x="0" y="31"/>
                  </a:cxn>
                  <a:cxn ang="0">
                    <a:pos x="0" y="0"/>
                  </a:cxn>
                </a:cxnLst>
                <a:rect l="0" t="0" r="r" b="b"/>
                <a:pathLst>
                  <a:path w="1374" h="31">
                    <a:moveTo>
                      <a:pt x="0" y="0"/>
                    </a:moveTo>
                    <a:lnTo>
                      <a:pt x="1374" y="0"/>
                    </a:lnTo>
                    <a:cubicBezTo>
                      <a:pt x="1374" y="10"/>
                      <a:pt x="1373" y="21"/>
                      <a:pt x="1373"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1" name="Freeform 57"/>
              <p:cNvSpPr>
                <a:spLocks/>
              </p:cNvSpPr>
              <p:nvPr/>
            </p:nvSpPr>
            <p:spPr bwMode="auto">
              <a:xfrm>
                <a:off x="3557" y="1991"/>
                <a:ext cx="316" cy="7"/>
              </a:xfrm>
              <a:custGeom>
                <a:avLst/>
                <a:gdLst/>
                <a:ahLst/>
                <a:cxnLst>
                  <a:cxn ang="0">
                    <a:pos x="0" y="0"/>
                  </a:cxn>
                  <a:cxn ang="0">
                    <a:pos x="1373" y="0"/>
                  </a:cxn>
                  <a:cxn ang="0">
                    <a:pos x="1375" y="32"/>
                  </a:cxn>
                  <a:cxn ang="0">
                    <a:pos x="0" y="32"/>
                  </a:cxn>
                  <a:cxn ang="0">
                    <a:pos x="0" y="0"/>
                  </a:cxn>
                </a:cxnLst>
                <a:rect l="0" t="0" r="r" b="b"/>
                <a:pathLst>
                  <a:path w="1375" h="32">
                    <a:moveTo>
                      <a:pt x="0" y="0"/>
                    </a:moveTo>
                    <a:lnTo>
                      <a:pt x="1373" y="0"/>
                    </a:lnTo>
                    <a:cubicBezTo>
                      <a:pt x="1374" y="11"/>
                      <a:pt x="1374" y="21"/>
                      <a:pt x="1375" y="32"/>
                    </a:cubicBezTo>
                    <a:lnTo>
                      <a:pt x="0" y="32"/>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2" name="Freeform 58"/>
              <p:cNvSpPr>
                <a:spLocks/>
              </p:cNvSpPr>
              <p:nvPr/>
            </p:nvSpPr>
            <p:spPr bwMode="auto">
              <a:xfrm>
                <a:off x="3557" y="2005"/>
                <a:ext cx="318" cy="7"/>
              </a:xfrm>
              <a:custGeom>
                <a:avLst/>
                <a:gdLst/>
                <a:ahLst/>
                <a:cxnLst>
                  <a:cxn ang="0">
                    <a:pos x="0" y="0"/>
                  </a:cxn>
                  <a:cxn ang="0">
                    <a:pos x="1377" y="0"/>
                  </a:cxn>
                  <a:cxn ang="0">
                    <a:pos x="1380" y="22"/>
                  </a:cxn>
                  <a:cxn ang="0">
                    <a:pos x="1381" y="31"/>
                  </a:cxn>
                  <a:cxn ang="0">
                    <a:pos x="0" y="31"/>
                  </a:cxn>
                  <a:cxn ang="0">
                    <a:pos x="0" y="0"/>
                  </a:cxn>
                </a:cxnLst>
                <a:rect l="0" t="0" r="r" b="b"/>
                <a:pathLst>
                  <a:path w="1381" h="31">
                    <a:moveTo>
                      <a:pt x="0" y="0"/>
                    </a:moveTo>
                    <a:lnTo>
                      <a:pt x="1377" y="0"/>
                    </a:lnTo>
                    <a:cubicBezTo>
                      <a:pt x="1378" y="7"/>
                      <a:pt x="1379" y="15"/>
                      <a:pt x="1380" y="22"/>
                    </a:cubicBezTo>
                    <a:lnTo>
                      <a:pt x="1381" y="31"/>
                    </a:ln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3" name="Freeform 59"/>
              <p:cNvSpPr>
                <a:spLocks/>
              </p:cNvSpPr>
              <p:nvPr/>
            </p:nvSpPr>
            <p:spPr bwMode="auto">
              <a:xfrm>
                <a:off x="3557" y="2020"/>
                <a:ext cx="321" cy="7"/>
              </a:xfrm>
              <a:custGeom>
                <a:avLst/>
                <a:gdLst/>
                <a:ahLst/>
                <a:cxnLst>
                  <a:cxn ang="0">
                    <a:pos x="0" y="0"/>
                  </a:cxn>
                  <a:cxn ang="0">
                    <a:pos x="1386" y="0"/>
                  </a:cxn>
                  <a:cxn ang="0">
                    <a:pos x="1394" y="31"/>
                  </a:cxn>
                  <a:cxn ang="0">
                    <a:pos x="0" y="31"/>
                  </a:cxn>
                  <a:cxn ang="0">
                    <a:pos x="0" y="0"/>
                  </a:cxn>
                </a:cxnLst>
                <a:rect l="0" t="0" r="r" b="b"/>
                <a:pathLst>
                  <a:path w="1394" h="31">
                    <a:moveTo>
                      <a:pt x="0" y="0"/>
                    </a:moveTo>
                    <a:lnTo>
                      <a:pt x="1386" y="0"/>
                    </a:lnTo>
                    <a:cubicBezTo>
                      <a:pt x="1389" y="11"/>
                      <a:pt x="1391" y="21"/>
                      <a:pt x="1394"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4" name="Freeform 60"/>
              <p:cNvSpPr>
                <a:spLocks/>
              </p:cNvSpPr>
              <p:nvPr/>
            </p:nvSpPr>
            <p:spPr bwMode="auto">
              <a:xfrm>
                <a:off x="3557" y="2027"/>
                <a:ext cx="322" cy="5"/>
              </a:xfrm>
              <a:custGeom>
                <a:avLst/>
                <a:gdLst/>
                <a:ahLst/>
                <a:cxnLst>
                  <a:cxn ang="0">
                    <a:pos x="0" y="0"/>
                  </a:cxn>
                  <a:cxn ang="0">
                    <a:pos x="1394" y="0"/>
                  </a:cxn>
                  <a:cxn ang="0">
                    <a:pos x="1401" y="21"/>
                  </a:cxn>
                  <a:cxn ang="0">
                    <a:pos x="0" y="21"/>
                  </a:cxn>
                  <a:cxn ang="0">
                    <a:pos x="0" y="0"/>
                  </a:cxn>
                </a:cxnLst>
                <a:rect l="0" t="0" r="r" b="b"/>
                <a:pathLst>
                  <a:path w="1401" h="21">
                    <a:moveTo>
                      <a:pt x="0" y="0"/>
                    </a:moveTo>
                    <a:lnTo>
                      <a:pt x="1394" y="0"/>
                    </a:lnTo>
                    <a:cubicBezTo>
                      <a:pt x="1396" y="7"/>
                      <a:pt x="1398" y="15"/>
                      <a:pt x="1401" y="21"/>
                    </a:cubicBezTo>
                    <a:lnTo>
                      <a:pt x="0" y="21"/>
                    </a:lnTo>
                    <a:lnTo>
                      <a:pt x="0" y="0"/>
                    </a:lnTo>
                    <a:close/>
                  </a:path>
                </a:pathLst>
              </a:custGeom>
              <a:solidFill>
                <a:srgbClr val="6F9AA3"/>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5" name="Freeform 61"/>
              <p:cNvSpPr>
                <a:spLocks/>
              </p:cNvSpPr>
              <p:nvPr/>
            </p:nvSpPr>
            <p:spPr bwMode="auto">
              <a:xfrm>
                <a:off x="3225" y="1919"/>
                <a:ext cx="663" cy="134"/>
              </a:xfrm>
              <a:custGeom>
                <a:avLst/>
                <a:gdLst/>
                <a:ahLst/>
                <a:cxnLst>
                  <a:cxn ang="0">
                    <a:pos x="2877" y="578"/>
                  </a:cxn>
                  <a:cxn ang="0">
                    <a:pos x="123" y="578"/>
                  </a:cxn>
                  <a:cxn ang="0">
                    <a:pos x="6" y="394"/>
                  </a:cxn>
                  <a:cxn ang="0">
                    <a:pos x="0" y="289"/>
                  </a:cxn>
                  <a:cxn ang="0">
                    <a:pos x="6" y="184"/>
                  </a:cxn>
                  <a:cxn ang="0">
                    <a:pos x="123" y="0"/>
                  </a:cxn>
                  <a:cxn ang="0">
                    <a:pos x="2877" y="0"/>
                  </a:cxn>
                  <a:cxn ang="0">
                    <a:pos x="2877" y="91"/>
                  </a:cxn>
                  <a:cxn ang="0">
                    <a:pos x="123" y="91"/>
                  </a:cxn>
                  <a:cxn ang="0">
                    <a:pos x="97" y="195"/>
                  </a:cxn>
                  <a:cxn ang="0">
                    <a:pos x="91" y="289"/>
                  </a:cxn>
                  <a:cxn ang="0">
                    <a:pos x="97" y="383"/>
                  </a:cxn>
                  <a:cxn ang="0">
                    <a:pos x="123" y="486"/>
                  </a:cxn>
                  <a:cxn ang="0">
                    <a:pos x="2877" y="486"/>
                  </a:cxn>
                  <a:cxn ang="0">
                    <a:pos x="2877" y="578"/>
                  </a:cxn>
                </a:cxnLst>
                <a:rect l="0" t="0" r="r" b="b"/>
                <a:pathLst>
                  <a:path w="2877" h="578">
                    <a:moveTo>
                      <a:pt x="2877" y="578"/>
                    </a:moveTo>
                    <a:lnTo>
                      <a:pt x="123" y="578"/>
                    </a:lnTo>
                    <a:cubicBezTo>
                      <a:pt x="57" y="578"/>
                      <a:pt x="19" y="497"/>
                      <a:pt x="6" y="394"/>
                    </a:cubicBezTo>
                    <a:cubicBezTo>
                      <a:pt x="2" y="360"/>
                      <a:pt x="0" y="324"/>
                      <a:pt x="0" y="289"/>
                    </a:cubicBezTo>
                    <a:cubicBezTo>
                      <a:pt x="0" y="254"/>
                      <a:pt x="2" y="218"/>
                      <a:pt x="6" y="184"/>
                    </a:cubicBezTo>
                    <a:cubicBezTo>
                      <a:pt x="19" y="80"/>
                      <a:pt x="57" y="0"/>
                      <a:pt x="123" y="0"/>
                    </a:cubicBezTo>
                    <a:lnTo>
                      <a:pt x="2877" y="0"/>
                    </a:lnTo>
                    <a:lnTo>
                      <a:pt x="2877" y="91"/>
                    </a:lnTo>
                    <a:lnTo>
                      <a:pt x="123" y="91"/>
                    </a:lnTo>
                    <a:cubicBezTo>
                      <a:pt x="114" y="91"/>
                      <a:pt x="104" y="137"/>
                      <a:pt x="97" y="195"/>
                    </a:cubicBezTo>
                    <a:cubicBezTo>
                      <a:pt x="93" y="224"/>
                      <a:pt x="91" y="256"/>
                      <a:pt x="91" y="289"/>
                    </a:cubicBezTo>
                    <a:cubicBezTo>
                      <a:pt x="91" y="322"/>
                      <a:pt x="93" y="354"/>
                      <a:pt x="97" y="383"/>
                    </a:cubicBezTo>
                    <a:cubicBezTo>
                      <a:pt x="104" y="441"/>
                      <a:pt x="114" y="486"/>
                      <a:pt x="123" y="486"/>
                    </a:cubicBezTo>
                    <a:lnTo>
                      <a:pt x="2877" y="486"/>
                    </a:lnTo>
                    <a:lnTo>
                      <a:pt x="2877" y="578"/>
                    </a:lnTo>
                    <a:close/>
                  </a:path>
                </a:pathLst>
              </a:custGeom>
              <a:solidFill>
                <a:srgbClr val="43505C"/>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6" name="Freeform 62"/>
              <p:cNvSpPr>
                <a:spLocks noEditPoints="1"/>
              </p:cNvSpPr>
              <p:nvPr/>
            </p:nvSpPr>
            <p:spPr bwMode="auto">
              <a:xfrm>
                <a:off x="3557" y="1919"/>
                <a:ext cx="331" cy="134"/>
              </a:xfrm>
              <a:custGeom>
                <a:avLst/>
                <a:gdLst/>
                <a:ahLst/>
                <a:cxnLst>
                  <a:cxn ang="0">
                    <a:pos x="1439" y="578"/>
                  </a:cxn>
                  <a:cxn ang="0">
                    <a:pos x="0" y="578"/>
                  </a:cxn>
                  <a:cxn ang="0">
                    <a:pos x="0" y="486"/>
                  </a:cxn>
                  <a:cxn ang="0">
                    <a:pos x="1439" y="486"/>
                  </a:cxn>
                  <a:cxn ang="0">
                    <a:pos x="1439" y="578"/>
                  </a:cxn>
                  <a:cxn ang="0">
                    <a:pos x="0" y="0"/>
                  </a:cxn>
                  <a:cxn ang="0">
                    <a:pos x="1439" y="0"/>
                  </a:cxn>
                  <a:cxn ang="0">
                    <a:pos x="1439" y="91"/>
                  </a:cxn>
                  <a:cxn ang="0">
                    <a:pos x="0" y="91"/>
                  </a:cxn>
                  <a:cxn ang="0">
                    <a:pos x="0" y="0"/>
                  </a:cxn>
                </a:cxnLst>
                <a:rect l="0" t="0" r="r" b="b"/>
                <a:pathLst>
                  <a:path w="1439" h="578">
                    <a:moveTo>
                      <a:pt x="1439" y="578"/>
                    </a:moveTo>
                    <a:lnTo>
                      <a:pt x="0" y="578"/>
                    </a:lnTo>
                    <a:lnTo>
                      <a:pt x="0" y="486"/>
                    </a:lnTo>
                    <a:lnTo>
                      <a:pt x="1439" y="486"/>
                    </a:lnTo>
                    <a:lnTo>
                      <a:pt x="1439" y="578"/>
                    </a:lnTo>
                    <a:close/>
                    <a:moveTo>
                      <a:pt x="0" y="0"/>
                    </a:moveTo>
                    <a:lnTo>
                      <a:pt x="1439" y="0"/>
                    </a:lnTo>
                    <a:lnTo>
                      <a:pt x="1439" y="91"/>
                    </a:lnTo>
                    <a:lnTo>
                      <a:pt x="0" y="91"/>
                    </a:lnTo>
                    <a:lnTo>
                      <a:pt x="0" y="0"/>
                    </a:lnTo>
                    <a:close/>
                  </a:path>
                </a:pathLst>
              </a:custGeom>
              <a:solidFill>
                <a:srgbClr val="30394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7" name="Rectangle 63"/>
              <p:cNvSpPr>
                <a:spLocks noChangeArrowheads="1"/>
              </p:cNvSpPr>
              <p:nvPr/>
            </p:nvSpPr>
            <p:spPr bwMode="auto">
              <a:xfrm>
                <a:off x="3227" y="1773"/>
                <a:ext cx="240" cy="10"/>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88" name="Rectangle 64"/>
              <p:cNvSpPr>
                <a:spLocks noChangeArrowheads="1"/>
              </p:cNvSpPr>
              <p:nvPr/>
            </p:nvSpPr>
            <p:spPr bwMode="auto">
              <a:xfrm>
                <a:off x="3227" y="1794"/>
                <a:ext cx="240" cy="10"/>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89" name="Rectangle 65"/>
              <p:cNvSpPr>
                <a:spLocks noChangeArrowheads="1"/>
              </p:cNvSpPr>
              <p:nvPr/>
            </p:nvSpPr>
            <p:spPr bwMode="auto">
              <a:xfrm>
                <a:off x="3227" y="1814"/>
                <a:ext cx="240" cy="10"/>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0" name="Rectangle 66"/>
              <p:cNvSpPr>
                <a:spLocks noChangeArrowheads="1"/>
              </p:cNvSpPr>
              <p:nvPr/>
            </p:nvSpPr>
            <p:spPr bwMode="auto">
              <a:xfrm>
                <a:off x="3227" y="1834"/>
                <a:ext cx="240" cy="10"/>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1" name="Rectangle 67"/>
              <p:cNvSpPr>
                <a:spLocks noChangeArrowheads="1"/>
              </p:cNvSpPr>
              <p:nvPr/>
            </p:nvSpPr>
            <p:spPr bwMode="auto">
              <a:xfrm>
                <a:off x="3227" y="1854"/>
                <a:ext cx="240" cy="11"/>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2" name="Rectangle 68"/>
              <p:cNvSpPr>
                <a:spLocks noChangeArrowheads="1"/>
              </p:cNvSpPr>
              <p:nvPr/>
            </p:nvSpPr>
            <p:spPr bwMode="auto">
              <a:xfrm>
                <a:off x="3227" y="1875"/>
                <a:ext cx="240" cy="10"/>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3" name="Rectangle 69"/>
              <p:cNvSpPr>
                <a:spLocks noChangeArrowheads="1"/>
              </p:cNvSpPr>
              <p:nvPr/>
            </p:nvSpPr>
            <p:spPr bwMode="auto">
              <a:xfrm>
                <a:off x="3227" y="1783"/>
                <a:ext cx="240" cy="11"/>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4" name="Rectangle 70"/>
              <p:cNvSpPr>
                <a:spLocks noChangeArrowheads="1"/>
              </p:cNvSpPr>
              <p:nvPr/>
            </p:nvSpPr>
            <p:spPr bwMode="auto">
              <a:xfrm>
                <a:off x="3227" y="1804"/>
                <a:ext cx="240" cy="10"/>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5" name="Rectangle 71"/>
              <p:cNvSpPr>
                <a:spLocks noChangeArrowheads="1"/>
              </p:cNvSpPr>
              <p:nvPr/>
            </p:nvSpPr>
            <p:spPr bwMode="auto">
              <a:xfrm>
                <a:off x="3227" y="1824"/>
                <a:ext cx="240" cy="10"/>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6" name="Rectangle 72"/>
              <p:cNvSpPr>
                <a:spLocks noChangeArrowheads="1"/>
              </p:cNvSpPr>
              <p:nvPr/>
            </p:nvSpPr>
            <p:spPr bwMode="auto">
              <a:xfrm>
                <a:off x="3227" y="1844"/>
                <a:ext cx="240" cy="10"/>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7" name="Rectangle 73"/>
              <p:cNvSpPr>
                <a:spLocks noChangeArrowheads="1"/>
              </p:cNvSpPr>
              <p:nvPr/>
            </p:nvSpPr>
            <p:spPr bwMode="auto">
              <a:xfrm>
                <a:off x="3227" y="1865"/>
                <a:ext cx="240" cy="10"/>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8" name="Rectangle 74"/>
              <p:cNvSpPr>
                <a:spLocks noChangeArrowheads="1"/>
              </p:cNvSpPr>
              <p:nvPr/>
            </p:nvSpPr>
            <p:spPr bwMode="auto">
              <a:xfrm>
                <a:off x="3227" y="1885"/>
                <a:ext cx="240" cy="10"/>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9" name="Rectangle 75"/>
              <p:cNvSpPr>
                <a:spLocks noChangeArrowheads="1"/>
              </p:cNvSpPr>
              <p:nvPr/>
            </p:nvSpPr>
            <p:spPr bwMode="auto">
              <a:xfrm>
                <a:off x="3227" y="1895"/>
                <a:ext cx="240" cy="7"/>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00" name="Freeform 76"/>
              <p:cNvSpPr>
                <a:spLocks/>
              </p:cNvSpPr>
              <p:nvPr/>
            </p:nvSpPr>
            <p:spPr bwMode="auto">
              <a:xfrm>
                <a:off x="3467" y="1773"/>
                <a:ext cx="240" cy="10"/>
              </a:xfrm>
              <a:custGeom>
                <a:avLst/>
                <a:gdLst/>
                <a:ahLst/>
                <a:cxnLst>
                  <a:cxn ang="0">
                    <a:pos x="0" y="0"/>
                  </a:cxn>
                  <a:cxn ang="0">
                    <a:pos x="1041" y="0"/>
                  </a:cxn>
                  <a:cxn ang="0">
                    <a:pos x="1023" y="44"/>
                  </a:cxn>
                  <a:cxn ang="0">
                    <a:pos x="0" y="44"/>
                  </a:cxn>
                  <a:cxn ang="0">
                    <a:pos x="0" y="0"/>
                  </a:cxn>
                </a:cxnLst>
                <a:rect l="0" t="0" r="r" b="b"/>
                <a:pathLst>
                  <a:path w="1041" h="44">
                    <a:moveTo>
                      <a:pt x="0" y="0"/>
                    </a:moveTo>
                    <a:lnTo>
                      <a:pt x="1041" y="0"/>
                    </a:lnTo>
                    <a:cubicBezTo>
                      <a:pt x="1034" y="13"/>
                      <a:pt x="1028" y="28"/>
                      <a:pt x="1023" y="44"/>
                    </a:cubicBezTo>
                    <a:lnTo>
                      <a:pt x="0" y="44"/>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1" name="Freeform 77"/>
              <p:cNvSpPr>
                <a:spLocks/>
              </p:cNvSpPr>
              <p:nvPr/>
            </p:nvSpPr>
            <p:spPr bwMode="auto">
              <a:xfrm>
                <a:off x="3467" y="1794"/>
                <a:ext cx="233" cy="10"/>
              </a:xfrm>
              <a:custGeom>
                <a:avLst/>
                <a:gdLst/>
                <a:ahLst/>
                <a:cxnLst>
                  <a:cxn ang="0">
                    <a:pos x="0" y="0"/>
                  </a:cxn>
                  <a:cxn ang="0">
                    <a:pos x="1010" y="0"/>
                  </a:cxn>
                  <a:cxn ang="0">
                    <a:pos x="1002" y="44"/>
                  </a:cxn>
                  <a:cxn ang="0">
                    <a:pos x="0" y="44"/>
                  </a:cxn>
                  <a:cxn ang="0">
                    <a:pos x="0" y="0"/>
                  </a:cxn>
                </a:cxnLst>
                <a:rect l="0" t="0" r="r" b="b"/>
                <a:pathLst>
                  <a:path w="1010" h="44">
                    <a:moveTo>
                      <a:pt x="0" y="0"/>
                    </a:moveTo>
                    <a:lnTo>
                      <a:pt x="1010" y="0"/>
                    </a:lnTo>
                    <a:cubicBezTo>
                      <a:pt x="1007" y="14"/>
                      <a:pt x="1004" y="29"/>
                      <a:pt x="1002" y="44"/>
                    </a:cubicBezTo>
                    <a:lnTo>
                      <a:pt x="0" y="44"/>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2" name="Freeform 78"/>
              <p:cNvSpPr>
                <a:spLocks/>
              </p:cNvSpPr>
              <p:nvPr/>
            </p:nvSpPr>
            <p:spPr bwMode="auto">
              <a:xfrm>
                <a:off x="3467" y="1814"/>
                <a:ext cx="229" cy="10"/>
              </a:xfrm>
              <a:custGeom>
                <a:avLst/>
                <a:gdLst/>
                <a:ahLst/>
                <a:cxnLst>
                  <a:cxn ang="0">
                    <a:pos x="0" y="0"/>
                  </a:cxn>
                  <a:cxn ang="0">
                    <a:pos x="996" y="0"/>
                  </a:cxn>
                  <a:cxn ang="0">
                    <a:pos x="993" y="44"/>
                  </a:cxn>
                  <a:cxn ang="0">
                    <a:pos x="0" y="44"/>
                  </a:cxn>
                  <a:cxn ang="0">
                    <a:pos x="0" y="0"/>
                  </a:cxn>
                </a:cxnLst>
                <a:rect l="0" t="0" r="r" b="b"/>
                <a:pathLst>
                  <a:path w="996" h="44">
                    <a:moveTo>
                      <a:pt x="0" y="0"/>
                    </a:moveTo>
                    <a:lnTo>
                      <a:pt x="996" y="0"/>
                    </a:lnTo>
                    <a:cubicBezTo>
                      <a:pt x="995" y="14"/>
                      <a:pt x="994" y="29"/>
                      <a:pt x="993" y="44"/>
                    </a:cubicBezTo>
                    <a:lnTo>
                      <a:pt x="0" y="44"/>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3" name="Freeform 79"/>
              <p:cNvSpPr>
                <a:spLocks/>
              </p:cNvSpPr>
              <p:nvPr/>
            </p:nvSpPr>
            <p:spPr bwMode="auto">
              <a:xfrm>
                <a:off x="3467" y="1834"/>
                <a:ext cx="228" cy="10"/>
              </a:xfrm>
              <a:custGeom>
                <a:avLst/>
                <a:gdLst/>
                <a:ahLst/>
                <a:cxnLst>
                  <a:cxn ang="0">
                    <a:pos x="0" y="0"/>
                  </a:cxn>
                  <a:cxn ang="0">
                    <a:pos x="991" y="0"/>
                  </a:cxn>
                  <a:cxn ang="0">
                    <a:pos x="991" y="22"/>
                  </a:cxn>
                  <a:cxn ang="0">
                    <a:pos x="991" y="43"/>
                  </a:cxn>
                  <a:cxn ang="0">
                    <a:pos x="0" y="43"/>
                  </a:cxn>
                  <a:cxn ang="0">
                    <a:pos x="0" y="0"/>
                  </a:cxn>
                </a:cxnLst>
                <a:rect l="0" t="0" r="r" b="b"/>
                <a:pathLst>
                  <a:path w="991" h="43">
                    <a:moveTo>
                      <a:pt x="0" y="0"/>
                    </a:moveTo>
                    <a:lnTo>
                      <a:pt x="991" y="0"/>
                    </a:lnTo>
                    <a:cubicBezTo>
                      <a:pt x="991" y="7"/>
                      <a:pt x="991" y="14"/>
                      <a:pt x="991" y="22"/>
                    </a:cubicBezTo>
                    <a:cubicBezTo>
                      <a:pt x="991" y="29"/>
                      <a:pt x="991" y="36"/>
                      <a:pt x="991" y="43"/>
                    </a:cubicBezTo>
                    <a:lnTo>
                      <a:pt x="0" y="43"/>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4" name="Freeform 80"/>
              <p:cNvSpPr>
                <a:spLocks/>
              </p:cNvSpPr>
              <p:nvPr/>
            </p:nvSpPr>
            <p:spPr bwMode="auto">
              <a:xfrm>
                <a:off x="3467" y="1854"/>
                <a:ext cx="229" cy="11"/>
              </a:xfrm>
              <a:custGeom>
                <a:avLst/>
                <a:gdLst/>
                <a:ahLst/>
                <a:cxnLst>
                  <a:cxn ang="0">
                    <a:pos x="0" y="0"/>
                  </a:cxn>
                  <a:cxn ang="0">
                    <a:pos x="993" y="0"/>
                  </a:cxn>
                  <a:cxn ang="0">
                    <a:pos x="996" y="44"/>
                  </a:cxn>
                  <a:cxn ang="0">
                    <a:pos x="0" y="44"/>
                  </a:cxn>
                  <a:cxn ang="0">
                    <a:pos x="0" y="0"/>
                  </a:cxn>
                </a:cxnLst>
                <a:rect l="0" t="0" r="r" b="b"/>
                <a:pathLst>
                  <a:path w="996" h="44">
                    <a:moveTo>
                      <a:pt x="0" y="0"/>
                    </a:moveTo>
                    <a:lnTo>
                      <a:pt x="993" y="0"/>
                    </a:lnTo>
                    <a:cubicBezTo>
                      <a:pt x="994" y="15"/>
                      <a:pt x="995" y="30"/>
                      <a:pt x="996" y="44"/>
                    </a:cubicBezTo>
                    <a:lnTo>
                      <a:pt x="0" y="44"/>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5" name="Freeform 81"/>
              <p:cNvSpPr>
                <a:spLocks/>
              </p:cNvSpPr>
              <p:nvPr/>
            </p:nvSpPr>
            <p:spPr bwMode="auto">
              <a:xfrm>
                <a:off x="3467" y="1875"/>
                <a:ext cx="233" cy="10"/>
              </a:xfrm>
              <a:custGeom>
                <a:avLst/>
                <a:gdLst/>
                <a:ahLst/>
                <a:cxnLst>
                  <a:cxn ang="0">
                    <a:pos x="0" y="0"/>
                  </a:cxn>
                  <a:cxn ang="0">
                    <a:pos x="1002" y="0"/>
                  </a:cxn>
                  <a:cxn ang="0">
                    <a:pos x="1010" y="44"/>
                  </a:cxn>
                  <a:cxn ang="0">
                    <a:pos x="0" y="44"/>
                  </a:cxn>
                  <a:cxn ang="0">
                    <a:pos x="0" y="0"/>
                  </a:cxn>
                </a:cxnLst>
                <a:rect l="0" t="0" r="r" b="b"/>
                <a:pathLst>
                  <a:path w="1010" h="44">
                    <a:moveTo>
                      <a:pt x="0" y="0"/>
                    </a:moveTo>
                    <a:lnTo>
                      <a:pt x="1002" y="0"/>
                    </a:lnTo>
                    <a:cubicBezTo>
                      <a:pt x="1004" y="15"/>
                      <a:pt x="1007" y="30"/>
                      <a:pt x="1010" y="44"/>
                    </a:cubicBezTo>
                    <a:lnTo>
                      <a:pt x="0" y="44"/>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6" name="Freeform 82"/>
              <p:cNvSpPr>
                <a:spLocks/>
              </p:cNvSpPr>
              <p:nvPr/>
            </p:nvSpPr>
            <p:spPr bwMode="auto">
              <a:xfrm>
                <a:off x="3467" y="1783"/>
                <a:ext cx="236" cy="11"/>
              </a:xfrm>
              <a:custGeom>
                <a:avLst/>
                <a:gdLst/>
                <a:ahLst/>
                <a:cxnLst>
                  <a:cxn ang="0">
                    <a:pos x="0" y="0"/>
                  </a:cxn>
                  <a:cxn ang="0">
                    <a:pos x="1023" y="0"/>
                  </a:cxn>
                  <a:cxn ang="0">
                    <a:pos x="1010" y="44"/>
                  </a:cxn>
                  <a:cxn ang="0">
                    <a:pos x="0" y="44"/>
                  </a:cxn>
                  <a:cxn ang="0">
                    <a:pos x="0" y="0"/>
                  </a:cxn>
                </a:cxnLst>
                <a:rect l="0" t="0" r="r" b="b"/>
                <a:pathLst>
                  <a:path w="1023" h="44">
                    <a:moveTo>
                      <a:pt x="0" y="0"/>
                    </a:moveTo>
                    <a:lnTo>
                      <a:pt x="1023" y="0"/>
                    </a:lnTo>
                    <a:cubicBezTo>
                      <a:pt x="1018" y="14"/>
                      <a:pt x="1014" y="29"/>
                      <a:pt x="1010"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7" name="Freeform 83"/>
              <p:cNvSpPr>
                <a:spLocks/>
              </p:cNvSpPr>
              <p:nvPr/>
            </p:nvSpPr>
            <p:spPr bwMode="auto">
              <a:xfrm>
                <a:off x="3467" y="1804"/>
                <a:ext cx="231" cy="10"/>
              </a:xfrm>
              <a:custGeom>
                <a:avLst/>
                <a:gdLst/>
                <a:ahLst/>
                <a:cxnLst>
                  <a:cxn ang="0">
                    <a:pos x="0" y="0"/>
                  </a:cxn>
                  <a:cxn ang="0">
                    <a:pos x="1002" y="0"/>
                  </a:cxn>
                  <a:cxn ang="0">
                    <a:pos x="999" y="20"/>
                  </a:cxn>
                  <a:cxn ang="0">
                    <a:pos x="996" y="44"/>
                  </a:cxn>
                  <a:cxn ang="0">
                    <a:pos x="0" y="44"/>
                  </a:cxn>
                  <a:cxn ang="0">
                    <a:pos x="0" y="0"/>
                  </a:cxn>
                </a:cxnLst>
                <a:rect l="0" t="0" r="r" b="b"/>
                <a:pathLst>
                  <a:path w="1002" h="44">
                    <a:moveTo>
                      <a:pt x="0" y="0"/>
                    </a:moveTo>
                    <a:lnTo>
                      <a:pt x="1002" y="0"/>
                    </a:lnTo>
                    <a:cubicBezTo>
                      <a:pt x="1001" y="6"/>
                      <a:pt x="1000" y="13"/>
                      <a:pt x="999" y="20"/>
                    </a:cubicBezTo>
                    <a:cubicBezTo>
                      <a:pt x="998" y="28"/>
                      <a:pt x="997" y="36"/>
                      <a:pt x="996"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8" name="Freeform 84"/>
              <p:cNvSpPr>
                <a:spLocks/>
              </p:cNvSpPr>
              <p:nvPr/>
            </p:nvSpPr>
            <p:spPr bwMode="auto">
              <a:xfrm>
                <a:off x="3467" y="1824"/>
                <a:ext cx="229" cy="10"/>
              </a:xfrm>
              <a:custGeom>
                <a:avLst/>
                <a:gdLst/>
                <a:ahLst/>
                <a:cxnLst>
                  <a:cxn ang="0">
                    <a:pos x="0" y="0"/>
                  </a:cxn>
                  <a:cxn ang="0">
                    <a:pos x="993" y="0"/>
                  </a:cxn>
                  <a:cxn ang="0">
                    <a:pos x="991" y="44"/>
                  </a:cxn>
                  <a:cxn ang="0">
                    <a:pos x="0" y="44"/>
                  </a:cxn>
                  <a:cxn ang="0">
                    <a:pos x="0" y="0"/>
                  </a:cxn>
                </a:cxnLst>
                <a:rect l="0" t="0" r="r" b="b"/>
                <a:pathLst>
                  <a:path w="993" h="44">
                    <a:moveTo>
                      <a:pt x="0" y="0"/>
                    </a:moveTo>
                    <a:lnTo>
                      <a:pt x="993" y="0"/>
                    </a:lnTo>
                    <a:cubicBezTo>
                      <a:pt x="992" y="14"/>
                      <a:pt x="991" y="29"/>
                      <a:pt x="991"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9" name="Freeform 85"/>
              <p:cNvSpPr>
                <a:spLocks/>
              </p:cNvSpPr>
              <p:nvPr/>
            </p:nvSpPr>
            <p:spPr bwMode="auto">
              <a:xfrm>
                <a:off x="3467" y="1844"/>
                <a:ext cx="229" cy="10"/>
              </a:xfrm>
              <a:custGeom>
                <a:avLst/>
                <a:gdLst/>
                <a:ahLst/>
                <a:cxnLst>
                  <a:cxn ang="0">
                    <a:pos x="0" y="0"/>
                  </a:cxn>
                  <a:cxn ang="0">
                    <a:pos x="991" y="0"/>
                  </a:cxn>
                  <a:cxn ang="0">
                    <a:pos x="993" y="44"/>
                  </a:cxn>
                  <a:cxn ang="0">
                    <a:pos x="0" y="44"/>
                  </a:cxn>
                  <a:cxn ang="0">
                    <a:pos x="0" y="0"/>
                  </a:cxn>
                </a:cxnLst>
                <a:rect l="0" t="0" r="r" b="b"/>
                <a:pathLst>
                  <a:path w="993" h="44">
                    <a:moveTo>
                      <a:pt x="0" y="0"/>
                    </a:moveTo>
                    <a:lnTo>
                      <a:pt x="991" y="0"/>
                    </a:lnTo>
                    <a:cubicBezTo>
                      <a:pt x="991" y="15"/>
                      <a:pt x="992" y="30"/>
                      <a:pt x="993"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0" name="Freeform 86"/>
              <p:cNvSpPr>
                <a:spLocks/>
              </p:cNvSpPr>
              <p:nvPr/>
            </p:nvSpPr>
            <p:spPr bwMode="auto">
              <a:xfrm>
                <a:off x="3467" y="1865"/>
                <a:ext cx="231" cy="10"/>
              </a:xfrm>
              <a:custGeom>
                <a:avLst/>
                <a:gdLst/>
                <a:ahLst/>
                <a:cxnLst>
                  <a:cxn ang="0">
                    <a:pos x="0" y="0"/>
                  </a:cxn>
                  <a:cxn ang="0">
                    <a:pos x="996" y="0"/>
                  </a:cxn>
                  <a:cxn ang="0">
                    <a:pos x="999" y="24"/>
                  </a:cxn>
                  <a:cxn ang="0">
                    <a:pos x="1002" y="44"/>
                  </a:cxn>
                  <a:cxn ang="0">
                    <a:pos x="0" y="44"/>
                  </a:cxn>
                  <a:cxn ang="0">
                    <a:pos x="0" y="0"/>
                  </a:cxn>
                </a:cxnLst>
                <a:rect l="0" t="0" r="r" b="b"/>
                <a:pathLst>
                  <a:path w="1002" h="44">
                    <a:moveTo>
                      <a:pt x="0" y="0"/>
                    </a:moveTo>
                    <a:lnTo>
                      <a:pt x="996" y="0"/>
                    </a:lnTo>
                    <a:cubicBezTo>
                      <a:pt x="997" y="8"/>
                      <a:pt x="998" y="16"/>
                      <a:pt x="999" y="24"/>
                    </a:cubicBezTo>
                    <a:cubicBezTo>
                      <a:pt x="1000" y="31"/>
                      <a:pt x="1001" y="38"/>
                      <a:pt x="1002"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1" name="Freeform 87"/>
              <p:cNvSpPr>
                <a:spLocks/>
              </p:cNvSpPr>
              <p:nvPr/>
            </p:nvSpPr>
            <p:spPr bwMode="auto">
              <a:xfrm>
                <a:off x="3467" y="1885"/>
                <a:ext cx="236" cy="10"/>
              </a:xfrm>
              <a:custGeom>
                <a:avLst/>
                <a:gdLst/>
                <a:ahLst/>
                <a:cxnLst>
                  <a:cxn ang="0">
                    <a:pos x="0" y="0"/>
                  </a:cxn>
                  <a:cxn ang="0">
                    <a:pos x="1010" y="0"/>
                  </a:cxn>
                  <a:cxn ang="0">
                    <a:pos x="1023" y="44"/>
                  </a:cxn>
                  <a:cxn ang="0">
                    <a:pos x="0" y="44"/>
                  </a:cxn>
                  <a:cxn ang="0">
                    <a:pos x="0" y="0"/>
                  </a:cxn>
                </a:cxnLst>
                <a:rect l="0" t="0" r="r" b="b"/>
                <a:pathLst>
                  <a:path w="1023" h="44">
                    <a:moveTo>
                      <a:pt x="0" y="0"/>
                    </a:moveTo>
                    <a:lnTo>
                      <a:pt x="1010" y="0"/>
                    </a:lnTo>
                    <a:cubicBezTo>
                      <a:pt x="1014" y="15"/>
                      <a:pt x="1018" y="30"/>
                      <a:pt x="1023"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2" name="Freeform 88"/>
              <p:cNvSpPr>
                <a:spLocks/>
              </p:cNvSpPr>
              <p:nvPr/>
            </p:nvSpPr>
            <p:spPr bwMode="auto">
              <a:xfrm>
                <a:off x="3467" y="1895"/>
                <a:ext cx="238" cy="7"/>
              </a:xfrm>
              <a:custGeom>
                <a:avLst/>
                <a:gdLst/>
                <a:ahLst/>
                <a:cxnLst>
                  <a:cxn ang="0">
                    <a:pos x="0" y="0"/>
                  </a:cxn>
                  <a:cxn ang="0">
                    <a:pos x="1023" y="0"/>
                  </a:cxn>
                  <a:cxn ang="0">
                    <a:pos x="1034" y="29"/>
                  </a:cxn>
                  <a:cxn ang="0">
                    <a:pos x="0" y="29"/>
                  </a:cxn>
                  <a:cxn ang="0">
                    <a:pos x="0" y="0"/>
                  </a:cxn>
                </a:cxnLst>
                <a:rect l="0" t="0" r="r" b="b"/>
                <a:pathLst>
                  <a:path w="1034" h="29">
                    <a:moveTo>
                      <a:pt x="0" y="0"/>
                    </a:moveTo>
                    <a:lnTo>
                      <a:pt x="1023" y="0"/>
                    </a:lnTo>
                    <a:cubicBezTo>
                      <a:pt x="1026" y="10"/>
                      <a:pt x="1030" y="20"/>
                      <a:pt x="1034" y="29"/>
                    </a:cubicBezTo>
                    <a:lnTo>
                      <a:pt x="0" y="29"/>
                    </a:lnTo>
                    <a:lnTo>
                      <a:pt x="0" y="0"/>
                    </a:lnTo>
                    <a:close/>
                  </a:path>
                </a:pathLst>
              </a:custGeom>
              <a:solidFill>
                <a:srgbClr val="6F9AA3"/>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3" name="Freeform 89"/>
              <p:cNvSpPr>
                <a:spLocks/>
              </p:cNvSpPr>
              <p:nvPr/>
            </p:nvSpPr>
            <p:spPr bwMode="auto">
              <a:xfrm>
                <a:off x="3212" y="1756"/>
                <a:ext cx="510" cy="163"/>
              </a:xfrm>
              <a:custGeom>
                <a:avLst/>
                <a:gdLst/>
                <a:ahLst/>
                <a:cxnLst>
                  <a:cxn ang="0">
                    <a:pos x="2216" y="707"/>
                  </a:cxn>
                  <a:cxn ang="0">
                    <a:pos x="138" y="707"/>
                  </a:cxn>
                  <a:cxn ang="0">
                    <a:pos x="8" y="487"/>
                  </a:cxn>
                  <a:cxn ang="0">
                    <a:pos x="0" y="353"/>
                  </a:cxn>
                  <a:cxn ang="0">
                    <a:pos x="8" y="220"/>
                  </a:cxn>
                  <a:cxn ang="0">
                    <a:pos x="138" y="0"/>
                  </a:cxn>
                  <a:cxn ang="0">
                    <a:pos x="2216" y="0"/>
                  </a:cxn>
                  <a:cxn ang="0">
                    <a:pos x="2216" y="75"/>
                  </a:cxn>
                  <a:cxn ang="0">
                    <a:pos x="138" y="75"/>
                  </a:cxn>
                  <a:cxn ang="0">
                    <a:pos x="83" y="229"/>
                  </a:cxn>
                  <a:cxn ang="0">
                    <a:pos x="75" y="353"/>
                  </a:cxn>
                  <a:cxn ang="0">
                    <a:pos x="83" y="478"/>
                  </a:cxn>
                  <a:cxn ang="0">
                    <a:pos x="138" y="631"/>
                  </a:cxn>
                  <a:cxn ang="0">
                    <a:pos x="2216" y="631"/>
                  </a:cxn>
                  <a:cxn ang="0">
                    <a:pos x="2216" y="707"/>
                  </a:cxn>
                </a:cxnLst>
                <a:rect l="0" t="0" r="r" b="b"/>
                <a:pathLst>
                  <a:path w="2216" h="707">
                    <a:moveTo>
                      <a:pt x="2216" y="707"/>
                    </a:moveTo>
                    <a:lnTo>
                      <a:pt x="138" y="707"/>
                    </a:lnTo>
                    <a:cubicBezTo>
                      <a:pt x="67" y="707"/>
                      <a:pt x="24" y="611"/>
                      <a:pt x="8" y="487"/>
                    </a:cubicBezTo>
                    <a:cubicBezTo>
                      <a:pt x="3" y="444"/>
                      <a:pt x="0" y="398"/>
                      <a:pt x="0" y="353"/>
                    </a:cubicBezTo>
                    <a:cubicBezTo>
                      <a:pt x="0" y="308"/>
                      <a:pt x="3" y="263"/>
                      <a:pt x="8" y="220"/>
                    </a:cubicBezTo>
                    <a:cubicBezTo>
                      <a:pt x="24" y="96"/>
                      <a:pt x="67" y="0"/>
                      <a:pt x="138" y="0"/>
                    </a:cubicBezTo>
                    <a:lnTo>
                      <a:pt x="2216" y="0"/>
                    </a:lnTo>
                    <a:lnTo>
                      <a:pt x="2216" y="75"/>
                    </a:lnTo>
                    <a:lnTo>
                      <a:pt x="138" y="75"/>
                    </a:lnTo>
                    <a:cubicBezTo>
                      <a:pt x="113" y="75"/>
                      <a:pt x="94" y="143"/>
                      <a:pt x="83" y="229"/>
                    </a:cubicBezTo>
                    <a:cubicBezTo>
                      <a:pt x="78" y="267"/>
                      <a:pt x="75" y="310"/>
                      <a:pt x="75" y="353"/>
                    </a:cubicBezTo>
                    <a:cubicBezTo>
                      <a:pt x="75" y="397"/>
                      <a:pt x="78" y="439"/>
                      <a:pt x="83" y="478"/>
                    </a:cubicBezTo>
                    <a:cubicBezTo>
                      <a:pt x="94" y="564"/>
                      <a:pt x="113" y="631"/>
                      <a:pt x="138" y="631"/>
                    </a:cubicBezTo>
                    <a:lnTo>
                      <a:pt x="2216" y="631"/>
                    </a:lnTo>
                    <a:lnTo>
                      <a:pt x="2216" y="707"/>
                    </a:lnTo>
                    <a:close/>
                  </a:path>
                </a:pathLst>
              </a:custGeom>
              <a:solidFill>
                <a:srgbClr val="046887"/>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4" name="Freeform 90"/>
              <p:cNvSpPr>
                <a:spLocks/>
              </p:cNvSpPr>
              <p:nvPr/>
            </p:nvSpPr>
            <p:spPr bwMode="auto">
              <a:xfrm>
                <a:off x="3212" y="1756"/>
                <a:ext cx="255" cy="163"/>
              </a:xfrm>
              <a:custGeom>
                <a:avLst/>
                <a:gdLst/>
                <a:ahLst/>
                <a:cxnLst>
                  <a:cxn ang="0">
                    <a:pos x="1108" y="707"/>
                  </a:cxn>
                  <a:cxn ang="0">
                    <a:pos x="138" y="707"/>
                  </a:cxn>
                  <a:cxn ang="0">
                    <a:pos x="8" y="487"/>
                  </a:cxn>
                  <a:cxn ang="0">
                    <a:pos x="0" y="353"/>
                  </a:cxn>
                  <a:cxn ang="0">
                    <a:pos x="8" y="220"/>
                  </a:cxn>
                  <a:cxn ang="0">
                    <a:pos x="138" y="0"/>
                  </a:cxn>
                  <a:cxn ang="0">
                    <a:pos x="1108" y="0"/>
                  </a:cxn>
                  <a:cxn ang="0">
                    <a:pos x="1108" y="75"/>
                  </a:cxn>
                  <a:cxn ang="0">
                    <a:pos x="138" y="75"/>
                  </a:cxn>
                  <a:cxn ang="0">
                    <a:pos x="83" y="229"/>
                  </a:cxn>
                  <a:cxn ang="0">
                    <a:pos x="75" y="353"/>
                  </a:cxn>
                  <a:cxn ang="0">
                    <a:pos x="83" y="478"/>
                  </a:cxn>
                  <a:cxn ang="0">
                    <a:pos x="138" y="631"/>
                  </a:cxn>
                  <a:cxn ang="0">
                    <a:pos x="1108" y="631"/>
                  </a:cxn>
                  <a:cxn ang="0">
                    <a:pos x="1108" y="707"/>
                  </a:cxn>
                </a:cxnLst>
                <a:rect l="0" t="0" r="r" b="b"/>
                <a:pathLst>
                  <a:path w="1108" h="707">
                    <a:moveTo>
                      <a:pt x="1108" y="707"/>
                    </a:moveTo>
                    <a:lnTo>
                      <a:pt x="138" y="707"/>
                    </a:lnTo>
                    <a:cubicBezTo>
                      <a:pt x="67" y="707"/>
                      <a:pt x="24" y="611"/>
                      <a:pt x="8" y="487"/>
                    </a:cubicBezTo>
                    <a:cubicBezTo>
                      <a:pt x="3" y="444"/>
                      <a:pt x="0" y="398"/>
                      <a:pt x="0" y="353"/>
                    </a:cubicBezTo>
                    <a:cubicBezTo>
                      <a:pt x="0" y="308"/>
                      <a:pt x="3" y="263"/>
                      <a:pt x="8" y="220"/>
                    </a:cubicBezTo>
                    <a:cubicBezTo>
                      <a:pt x="24" y="96"/>
                      <a:pt x="67" y="0"/>
                      <a:pt x="138" y="0"/>
                    </a:cubicBezTo>
                    <a:lnTo>
                      <a:pt x="1108" y="0"/>
                    </a:lnTo>
                    <a:lnTo>
                      <a:pt x="1108" y="75"/>
                    </a:lnTo>
                    <a:lnTo>
                      <a:pt x="138" y="75"/>
                    </a:lnTo>
                    <a:cubicBezTo>
                      <a:pt x="113" y="75"/>
                      <a:pt x="94" y="143"/>
                      <a:pt x="83" y="229"/>
                    </a:cubicBezTo>
                    <a:cubicBezTo>
                      <a:pt x="78" y="267"/>
                      <a:pt x="75" y="310"/>
                      <a:pt x="75" y="353"/>
                    </a:cubicBezTo>
                    <a:cubicBezTo>
                      <a:pt x="75" y="397"/>
                      <a:pt x="78" y="439"/>
                      <a:pt x="83" y="478"/>
                    </a:cubicBezTo>
                    <a:cubicBezTo>
                      <a:pt x="94" y="564"/>
                      <a:pt x="113" y="631"/>
                      <a:pt x="138" y="631"/>
                    </a:cubicBezTo>
                    <a:lnTo>
                      <a:pt x="1108" y="631"/>
                    </a:lnTo>
                    <a:lnTo>
                      <a:pt x="1108" y="707"/>
                    </a:lnTo>
                    <a:close/>
                  </a:path>
                </a:pathLst>
              </a:custGeom>
              <a:solidFill>
                <a:srgbClr val="2184A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5" name="Freeform 91"/>
              <p:cNvSpPr>
                <a:spLocks/>
              </p:cNvSpPr>
              <p:nvPr/>
            </p:nvSpPr>
            <p:spPr bwMode="auto">
              <a:xfrm>
                <a:off x="3245" y="2299"/>
                <a:ext cx="583" cy="123"/>
              </a:xfrm>
              <a:custGeom>
                <a:avLst/>
                <a:gdLst/>
                <a:ahLst/>
                <a:cxnLst>
                  <a:cxn ang="0">
                    <a:pos x="36" y="0"/>
                  </a:cxn>
                  <a:cxn ang="0">
                    <a:pos x="2493" y="0"/>
                  </a:cxn>
                  <a:cxn ang="0">
                    <a:pos x="2529" y="36"/>
                  </a:cxn>
                  <a:cxn ang="0">
                    <a:pos x="2529" y="196"/>
                  </a:cxn>
                  <a:cxn ang="0">
                    <a:pos x="1711" y="196"/>
                  </a:cxn>
                  <a:cxn ang="0">
                    <a:pos x="1711" y="223"/>
                  </a:cxn>
                  <a:cxn ang="0">
                    <a:pos x="1711" y="250"/>
                  </a:cxn>
                  <a:cxn ang="0">
                    <a:pos x="1711" y="277"/>
                  </a:cxn>
                  <a:cxn ang="0">
                    <a:pos x="1711" y="303"/>
                  </a:cxn>
                  <a:cxn ang="0">
                    <a:pos x="1711" y="330"/>
                  </a:cxn>
                  <a:cxn ang="0">
                    <a:pos x="1711" y="357"/>
                  </a:cxn>
                  <a:cxn ang="0">
                    <a:pos x="1711" y="384"/>
                  </a:cxn>
                  <a:cxn ang="0">
                    <a:pos x="1711" y="410"/>
                  </a:cxn>
                  <a:cxn ang="0">
                    <a:pos x="1711" y="437"/>
                  </a:cxn>
                  <a:cxn ang="0">
                    <a:pos x="1711" y="464"/>
                  </a:cxn>
                  <a:cxn ang="0">
                    <a:pos x="1711" y="490"/>
                  </a:cxn>
                  <a:cxn ang="0">
                    <a:pos x="1711" y="517"/>
                  </a:cxn>
                  <a:cxn ang="0">
                    <a:pos x="1711" y="533"/>
                  </a:cxn>
                  <a:cxn ang="0">
                    <a:pos x="1657" y="533"/>
                  </a:cxn>
                  <a:cxn ang="0">
                    <a:pos x="36" y="533"/>
                  </a:cxn>
                  <a:cxn ang="0">
                    <a:pos x="0" y="496"/>
                  </a:cxn>
                  <a:cxn ang="0">
                    <a:pos x="0" y="36"/>
                  </a:cxn>
                  <a:cxn ang="0">
                    <a:pos x="36" y="0"/>
                  </a:cxn>
                </a:cxnLst>
                <a:rect l="0" t="0" r="r" b="b"/>
                <a:pathLst>
                  <a:path w="2529" h="533">
                    <a:moveTo>
                      <a:pt x="36" y="0"/>
                    </a:moveTo>
                    <a:lnTo>
                      <a:pt x="2493" y="0"/>
                    </a:lnTo>
                    <a:cubicBezTo>
                      <a:pt x="2513" y="0"/>
                      <a:pt x="2529" y="16"/>
                      <a:pt x="2529" y="36"/>
                    </a:cubicBezTo>
                    <a:lnTo>
                      <a:pt x="2529" y="196"/>
                    </a:lnTo>
                    <a:lnTo>
                      <a:pt x="1711" y="196"/>
                    </a:lnTo>
                    <a:lnTo>
                      <a:pt x="1711" y="223"/>
                    </a:lnTo>
                    <a:lnTo>
                      <a:pt x="1711" y="250"/>
                    </a:lnTo>
                    <a:lnTo>
                      <a:pt x="1711" y="277"/>
                    </a:lnTo>
                    <a:lnTo>
                      <a:pt x="1711" y="303"/>
                    </a:lnTo>
                    <a:lnTo>
                      <a:pt x="1711" y="330"/>
                    </a:lnTo>
                    <a:lnTo>
                      <a:pt x="1711" y="357"/>
                    </a:lnTo>
                    <a:lnTo>
                      <a:pt x="1711" y="384"/>
                    </a:lnTo>
                    <a:lnTo>
                      <a:pt x="1711" y="410"/>
                    </a:lnTo>
                    <a:lnTo>
                      <a:pt x="1711" y="437"/>
                    </a:lnTo>
                    <a:lnTo>
                      <a:pt x="1711" y="464"/>
                    </a:lnTo>
                    <a:lnTo>
                      <a:pt x="1711" y="490"/>
                    </a:lnTo>
                    <a:lnTo>
                      <a:pt x="1711" y="517"/>
                    </a:lnTo>
                    <a:lnTo>
                      <a:pt x="1711" y="533"/>
                    </a:lnTo>
                    <a:lnTo>
                      <a:pt x="1657" y="533"/>
                    </a:lnTo>
                    <a:lnTo>
                      <a:pt x="36" y="533"/>
                    </a:lnTo>
                    <a:cubicBezTo>
                      <a:pt x="16" y="533"/>
                      <a:pt x="0" y="516"/>
                      <a:pt x="0" y="496"/>
                    </a:cubicBezTo>
                    <a:lnTo>
                      <a:pt x="0" y="36"/>
                    </a:lnTo>
                    <a:cubicBezTo>
                      <a:pt x="0" y="16"/>
                      <a:pt x="16" y="0"/>
                      <a:pt x="36" y="0"/>
                    </a:cubicBezTo>
                    <a:close/>
                  </a:path>
                </a:pathLst>
              </a:custGeom>
              <a:solidFill>
                <a:srgbClr val="046887"/>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6" name="Freeform 92"/>
              <p:cNvSpPr>
                <a:spLocks/>
              </p:cNvSpPr>
              <p:nvPr/>
            </p:nvSpPr>
            <p:spPr bwMode="auto">
              <a:xfrm>
                <a:off x="3245" y="2299"/>
                <a:ext cx="291" cy="123"/>
              </a:xfrm>
              <a:custGeom>
                <a:avLst/>
                <a:gdLst/>
                <a:ahLst/>
                <a:cxnLst>
                  <a:cxn ang="0">
                    <a:pos x="36" y="0"/>
                  </a:cxn>
                  <a:cxn ang="0">
                    <a:pos x="1264" y="0"/>
                  </a:cxn>
                  <a:cxn ang="0">
                    <a:pos x="1264" y="533"/>
                  </a:cxn>
                  <a:cxn ang="0">
                    <a:pos x="36" y="533"/>
                  </a:cxn>
                  <a:cxn ang="0">
                    <a:pos x="0" y="496"/>
                  </a:cxn>
                  <a:cxn ang="0">
                    <a:pos x="0" y="36"/>
                  </a:cxn>
                  <a:cxn ang="0">
                    <a:pos x="36" y="0"/>
                  </a:cxn>
                </a:cxnLst>
                <a:rect l="0" t="0" r="r" b="b"/>
                <a:pathLst>
                  <a:path w="1264" h="533">
                    <a:moveTo>
                      <a:pt x="36" y="0"/>
                    </a:moveTo>
                    <a:lnTo>
                      <a:pt x="1264" y="0"/>
                    </a:lnTo>
                    <a:lnTo>
                      <a:pt x="1264" y="533"/>
                    </a:lnTo>
                    <a:lnTo>
                      <a:pt x="36" y="533"/>
                    </a:lnTo>
                    <a:cubicBezTo>
                      <a:pt x="16" y="533"/>
                      <a:pt x="0" y="516"/>
                      <a:pt x="0" y="496"/>
                    </a:cubicBezTo>
                    <a:lnTo>
                      <a:pt x="0" y="36"/>
                    </a:lnTo>
                    <a:cubicBezTo>
                      <a:pt x="0" y="16"/>
                      <a:pt x="16" y="0"/>
                      <a:pt x="36" y="0"/>
                    </a:cubicBezTo>
                    <a:close/>
                  </a:path>
                </a:pathLst>
              </a:custGeom>
              <a:solidFill>
                <a:srgbClr val="2184A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7" name="Rectangle 93"/>
              <p:cNvSpPr>
                <a:spLocks noChangeArrowheads="1"/>
              </p:cNvSpPr>
              <p:nvPr/>
            </p:nvSpPr>
            <p:spPr bwMode="auto">
              <a:xfrm>
                <a:off x="3730" y="2306"/>
                <a:ext cx="49" cy="38"/>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18" name="Rectangle 94"/>
              <p:cNvSpPr>
                <a:spLocks noChangeArrowheads="1"/>
              </p:cNvSpPr>
              <p:nvPr/>
            </p:nvSpPr>
            <p:spPr bwMode="auto">
              <a:xfrm>
                <a:off x="3303" y="2306"/>
                <a:ext cx="49" cy="109"/>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19" name="Rectangle 95"/>
              <p:cNvSpPr>
                <a:spLocks noChangeArrowheads="1"/>
              </p:cNvSpPr>
              <p:nvPr/>
            </p:nvSpPr>
            <p:spPr bwMode="auto">
              <a:xfrm>
                <a:off x="3712" y="2306"/>
                <a:ext cx="12" cy="38"/>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0" name="Rectangle 96"/>
              <p:cNvSpPr>
                <a:spLocks noChangeArrowheads="1"/>
              </p:cNvSpPr>
              <p:nvPr/>
            </p:nvSpPr>
            <p:spPr bwMode="auto">
              <a:xfrm>
                <a:off x="3285" y="2306"/>
                <a:ext cx="11" cy="109"/>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1" name="Freeform 97"/>
              <p:cNvSpPr>
                <a:spLocks/>
              </p:cNvSpPr>
              <p:nvPr/>
            </p:nvSpPr>
            <p:spPr bwMode="auto">
              <a:xfrm>
                <a:off x="3210" y="2176"/>
                <a:ext cx="583" cy="123"/>
              </a:xfrm>
              <a:custGeom>
                <a:avLst/>
                <a:gdLst/>
                <a:ahLst/>
                <a:cxnLst>
                  <a:cxn ang="0">
                    <a:pos x="37" y="0"/>
                  </a:cxn>
                  <a:cxn ang="0">
                    <a:pos x="2494" y="0"/>
                  </a:cxn>
                  <a:cxn ang="0">
                    <a:pos x="2530" y="36"/>
                  </a:cxn>
                  <a:cxn ang="0">
                    <a:pos x="2530" y="496"/>
                  </a:cxn>
                  <a:cxn ang="0">
                    <a:pos x="2494" y="533"/>
                  </a:cxn>
                  <a:cxn ang="0">
                    <a:pos x="37" y="533"/>
                  </a:cxn>
                  <a:cxn ang="0">
                    <a:pos x="0" y="496"/>
                  </a:cxn>
                  <a:cxn ang="0">
                    <a:pos x="0" y="36"/>
                  </a:cxn>
                  <a:cxn ang="0">
                    <a:pos x="37" y="0"/>
                  </a:cxn>
                </a:cxnLst>
                <a:rect l="0" t="0" r="r" b="b"/>
                <a:pathLst>
                  <a:path w="2530" h="533">
                    <a:moveTo>
                      <a:pt x="37" y="0"/>
                    </a:moveTo>
                    <a:lnTo>
                      <a:pt x="2494" y="0"/>
                    </a:lnTo>
                    <a:cubicBezTo>
                      <a:pt x="2514" y="0"/>
                      <a:pt x="2530" y="16"/>
                      <a:pt x="2530" y="36"/>
                    </a:cubicBezTo>
                    <a:lnTo>
                      <a:pt x="2530" y="496"/>
                    </a:lnTo>
                    <a:cubicBezTo>
                      <a:pt x="2530" y="516"/>
                      <a:pt x="2514" y="533"/>
                      <a:pt x="2494" y="533"/>
                    </a:cubicBezTo>
                    <a:lnTo>
                      <a:pt x="37" y="533"/>
                    </a:lnTo>
                    <a:cubicBezTo>
                      <a:pt x="17" y="533"/>
                      <a:pt x="0" y="516"/>
                      <a:pt x="0" y="496"/>
                    </a:cubicBezTo>
                    <a:lnTo>
                      <a:pt x="0" y="36"/>
                    </a:lnTo>
                    <a:cubicBezTo>
                      <a:pt x="0" y="16"/>
                      <a:pt x="17" y="0"/>
                      <a:pt x="37" y="0"/>
                    </a:cubicBezTo>
                    <a:close/>
                  </a:path>
                </a:pathLst>
              </a:custGeom>
              <a:solidFill>
                <a:srgbClr val="7391C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22" name="Freeform 98"/>
              <p:cNvSpPr>
                <a:spLocks/>
              </p:cNvSpPr>
              <p:nvPr/>
            </p:nvSpPr>
            <p:spPr bwMode="auto">
              <a:xfrm>
                <a:off x="3210" y="2176"/>
                <a:ext cx="291" cy="123"/>
              </a:xfrm>
              <a:custGeom>
                <a:avLst/>
                <a:gdLst/>
                <a:ahLst/>
                <a:cxnLst>
                  <a:cxn ang="0">
                    <a:pos x="37" y="0"/>
                  </a:cxn>
                  <a:cxn ang="0">
                    <a:pos x="1265" y="0"/>
                  </a:cxn>
                  <a:cxn ang="0">
                    <a:pos x="1265" y="533"/>
                  </a:cxn>
                  <a:cxn ang="0">
                    <a:pos x="37" y="533"/>
                  </a:cxn>
                  <a:cxn ang="0">
                    <a:pos x="0" y="496"/>
                  </a:cxn>
                  <a:cxn ang="0">
                    <a:pos x="0" y="36"/>
                  </a:cxn>
                  <a:cxn ang="0">
                    <a:pos x="37" y="0"/>
                  </a:cxn>
                </a:cxnLst>
                <a:rect l="0" t="0" r="r" b="b"/>
                <a:pathLst>
                  <a:path w="1265" h="533">
                    <a:moveTo>
                      <a:pt x="37" y="0"/>
                    </a:moveTo>
                    <a:lnTo>
                      <a:pt x="1265" y="0"/>
                    </a:lnTo>
                    <a:lnTo>
                      <a:pt x="1265" y="533"/>
                    </a:lnTo>
                    <a:lnTo>
                      <a:pt x="37" y="533"/>
                    </a:lnTo>
                    <a:cubicBezTo>
                      <a:pt x="17" y="533"/>
                      <a:pt x="0" y="516"/>
                      <a:pt x="0" y="496"/>
                    </a:cubicBezTo>
                    <a:lnTo>
                      <a:pt x="0" y="36"/>
                    </a:lnTo>
                    <a:cubicBezTo>
                      <a:pt x="0" y="16"/>
                      <a:pt x="17" y="0"/>
                      <a:pt x="37" y="0"/>
                    </a:cubicBezTo>
                    <a:close/>
                  </a:path>
                </a:pathLst>
              </a:custGeom>
              <a:solidFill>
                <a:srgbClr val="92AC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23" name="Rectangle 99"/>
              <p:cNvSpPr>
                <a:spLocks noChangeArrowheads="1"/>
              </p:cNvSpPr>
              <p:nvPr/>
            </p:nvSpPr>
            <p:spPr bwMode="auto">
              <a:xfrm>
                <a:off x="3695" y="2183"/>
                <a:ext cx="49" cy="108"/>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4" name="Rectangle 100"/>
              <p:cNvSpPr>
                <a:spLocks noChangeArrowheads="1"/>
              </p:cNvSpPr>
              <p:nvPr/>
            </p:nvSpPr>
            <p:spPr bwMode="auto">
              <a:xfrm>
                <a:off x="3268" y="2183"/>
                <a:ext cx="49" cy="108"/>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5" name="Rectangle 101"/>
              <p:cNvSpPr>
                <a:spLocks noChangeArrowheads="1"/>
              </p:cNvSpPr>
              <p:nvPr/>
            </p:nvSpPr>
            <p:spPr bwMode="auto">
              <a:xfrm>
                <a:off x="3677" y="2183"/>
                <a:ext cx="12" cy="108"/>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6" name="Rectangle 102"/>
              <p:cNvSpPr>
                <a:spLocks noChangeArrowheads="1"/>
              </p:cNvSpPr>
              <p:nvPr/>
            </p:nvSpPr>
            <p:spPr bwMode="auto">
              <a:xfrm>
                <a:off x="3249" y="2183"/>
                <a:ext cx="12" cy="108"/>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7" name="Freeform 103"/>
              <p:cNvSpPr>
                <a:spLocks/>
              </p:cNvSpPr>
              <p:nvPr/>
            </p:nvSpPr>
            <p:spPr bwMode="auto">
              <a:xfrm>
                <a:off x="3245" y="2053"/>
                <a:ext cx="583" cy="123"/>
              </a:xfrm>
              <a:custGeom>
                <a:avLst/>
                <a:gdLst/>
                <a:ahLst/>
                <a:cxnLst>
                  <a:cxn ang="0">
                    <a:pos x="36" y="0"/>
                  </a:cxn>
                  <a:cxn ang="0">
                    <a:pos x="2493" y="0"/>
                  </a:cxn>
                  <a:cxn ang="0">
                    <a:pos x="2529" y="36"/>
                  </a:cxn>
                  <a:cxn ang="0">
                    <a:pos x="2529" y="496"/>
                  </a:cxn>
                  <a:cxn ang="0">
                    <a:pos x="2493" y="533"/>
                  </a:cxn>
                  <a:cxn ang="0">
                    <a:pos x="36" y="533"/>
                  </a:cxn>
                  <a:cxn ang="0">
                    <a:pos x="0" y="496"/>
                  </a:cxn>
                  <a:cxn ang="0">
                    <a:pos x="0" y="36"/>
                  </a:cxn>
                  <a:cxn ang="0">
                    <a:pos x="36" y="0"/>
                  </a:cxn>
                </a:cxnLst>
                <a:rect l="0" t="0" r="r" b="b"/>
                <a:pathLst>
                  <a:path w="2529" h="533">
                    <a:moveTo>
                      <a:pt x="36" y="0"/>
                    </a:moveTo>
                    <a:lnTo>
                      <a:pt x="2493" y="0"/>
                    </a:lnTo>
                    <a:cubicBezTo>
                      <a:pt x="2513" y="0"/>
                      <a:pt x="2529" y="16"/>
                      <a:pt x="2529" y="36"/>
                    </a:cubicBezTo>
                    <a:lnTo>
                      <a:pt x="2529" y="496"/>
                    </a:lnTo>
                    <a:cubicBezTo>
                      <a:pt x="2529" y="516"/>
                      <a:pt x="2513" y="533"/>
                      <a:pt x="2493" y="533"/>
                    </a:cubicBezTo>
                    <a:lnTo>
                      <a:pt x="36" y="533"/>
                    </a:lnTo>
                    <a:cubicBezTo>
                      <a:pt x="16" y="533"/>
                      <a:pt x="0" y="516"/>
                      <a:pt x="0" y="496"/>
                    </a:cubicBezTo>
                    <a:lnTo>
                      <a:pt x="0" y="36"/>
                    </a:lnTo>
                    <a:cubicBezTo>
                      <a:pt x="0" y="16"/>
                      <a:pt x="16" y="0"/>
                      <a:pt x="36" y="0"/>
                    </a:cubicBezTo>
                    <a:close/>
                  </a:path>
                </a:pathLst>
              </a:custGeom>
              <a:solidFill>
                <a:srgbClr val="EF753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28" name="Freeform 104"/>
              <p:cNvSpPr>
                <a:spLocks/>
              </p:cNvSpPr>
              <p:nvPr/>
            </p:nvSpPr>
            <p:spPr bwMode="auto">
              <a:xfrm>
                <a:off x="3245" y="2053"/>
                <a:ext cx="291" cy="123"/>
              </a:xfrm>
              <a:custGeom>
                <a:avLst/>
                <a:gdLst/>
                <a:ahLst/>
                <a:cxnLst>
                  <a:cxn ang="0">
                    <a:pos x="36" y="0"/>
                  </a:cxn>
                  <a:cxn ang="0">
                    <a:pos x="1264" y="0"/>
                  </a:cxn>
                  <a:cxn ang="0">
                    <a:pos x="1264" y="533"/>
                  </a:cxn>
                  <a:cxn ang="0">
                    <a:pos x="36" y="533"/>
                  </a:cxn>
                  <a:cxn ang="0">
                    <a:pos x="0" y="496"/>
                  </a:cxn>
                  <a:cxn ang="0">
                    <a:pos x="0" y="36"/>
                  </a:cxn>
                  <a:cxn ang="0">
                    <a:pos x="36" y="0"/>
                  </a:cxn>
                </a:cxnLst>
                <a:rect l="0" t="0" r="r" b="b"/>
                <a:pathLst>
                  <a:path w="1264" h="533">
                    <a:moveTo>
                      <a:pt x="36" y="0"/>
                    </a:moveTo>
                    <a:lnTo>
                      <a:pt x="1264" y="0"/>
                    </a:lnTo>
                    <a:lnTo>
                      <a:pt x="1264" y="533"/>
                    </a:lnTo>
                    <a:lnTo>
                      <a:pt x="36" y="533"/>
                    </a:lnTo>
                    <a:cubicBezTo>
                      <a:pt x="16" y="533"/>
                      <a:pt x="0" y="516"/>
                      <a:pt x="0" y="496"/>
                    </a:cubicBezTo>
                    <a:lnTo>
                      <a:pt x="0" y="36"/>
                    </a:lnTo>
                    <a:cubicBezTo>
                      <a:pt x="0" y="16"/>
                      <a:pt x="16" y="0"/>
                      <a:pt x="36" y="0"/>
                    </a:cubicBezTo>
                    <a:close/>
                  </a:path>
                </a:pathLst>
              </a:custGeom>
              <a:solidFill>
                <a:srgbClr val="FF9736"/>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29" name="Rectangle 105"/>
              <p:cNvSpPr>
                <a:spLocks noChangeArrowheads="1"/>
              </p:cNvSpPr>
              <p:nvPr/>
            </p:nvSpPr>
            <p:spPr bwMode="auto">
              <a:xfrm>
                <a:off x="3730" y="2060"/>
                <a:ext cx="49" cy="108"/>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0" name="Rectangle 106"/>
              <p:cNvSpPr>
                <a:spLocks noChangeArrowheads="1"/>
              </p:cNvSpPr>
              <p:nvPr/>
            </p:nvSpPr>
            <p:spPr bwMode="auto">
              <a:xfrm>
                <a:off x="3303" y="2060"/>
                <a:ext cx="49" cy="108"/>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1" name="Rectangle 107"/>
              <p:cNvSpPr>
                <a:spLocks noChangeArrowheads="1"/>
              </p:cNvSpPr>
              <p:nvPr/>
            </p:nvSpPr>
            <p:spPr bwMode="auto">
              <a:xfrm>
                <a:off x="3712" y="2060"/>
                <a:ext cx="12" cy="108"/>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2" name="Rectangle 108"/>
              <p:cNvSpPr>
                <a:spLocks noChangeArrowheads="1"/>
              </p:cNvSpPr>
              <p:nvPr/>
            </p:nvSpPr>
            <p:spPr bwMode="auto">
              <a:xfrm>
                <a:off x="3285" y="2060"/>
                <a:ext cx="11" cy="108"/>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3" name="Freeform 109"/>
              <p:cNvSpPr>
                <a:spLocks/>
              </p:cNvSpPr>
              <p:nvPr/>
            </p:nvSpPr>
            <p:spPr bwMode="auto">
              <a:xfrm>
                <a:off x="3172" y="2422"/>
                <a:ext cx="498" cy="143"/>
              </a:xfrm>
              <a:custGeom>
                <a:avLst/>
                <a:gdLst/>
                <a:ahLst/>
                <a:cxnLst>
                  <a:cxn ang="0">
                    <a:pos x="42" y="0"/>
                  </a:cxn>
                  <a:cxn ang="0">
                    <a:pos x="1975" y="0"/>
                  </a:cxn>
                  <a:cxn ang="0">
                    <a:pos x="1975" y="74"/>
                  </a:cxn>
                  <a:cxn ang="0">
                    <a:pos x="2029" y="74"/>
                  </a:cxn>
                  <a:cxn ang="0">
                    <a:pos x="2163" y="74"/>
                  </a:cxn>
                  <a:cxn ang="0">
                    <a:pos x="2048" y="254"/>
                  </a:cxn>
                  <a:cxn ang="0">
                    <a:pos x="2042" y="358"/>
                  </a:cxn>
                  <a:cxn ang="0">
                    <a:pos x="2048" y="461"/>
                  </a:cxn>
                  <a:cxn ang="0">
                    <a:pos x="2107" y="617"/>
                  </a:cxn>
                  <a:cxn ang="0">
                    <a:pos x="42" y="617"/>
                  </a:cxn>
                  <a:cxn ang="0">
                    <a:pos x="0" y="575"/>
                  </a:cxn>
                  <a:cxn ang="0">
                    <a:pos x="0" y="42"/>
                  </a:cxn>
                  <a:cxn ang="0">
                    <a:pos x="42" y="0"/>
                  </a:cxn>
                </a:cxnLst>
                <a:rect l="0" t="0" r="r" b="b"/>
                <a:pathLst>
                  <a:path w="2163" h="617">
                    <a:moveTo>
                      <a:pt x="42" y="0"/>
                    </a:moveTo>
                    <a:lnTo>
                      <a:pt x="1975" y="0"/>
                    </a:lnTo>
                    <a:lnTo>
                      <a:pt x="1975" y="74"/>
                    </a:lnTo>
                    <a:lnTo>
                      <a:pt x="2029" y="74"/>
                    </a:lnTo>
                    <a:lnTo>
                      <a:pt x="2163" y="74"/>
                    </a:lnTo>
                    <a:cubicBezTo>
                      <a:pt x="2098" y="74"/>
                      <a:pt x="2061" y="153"/>
                      <a:pt x="2048" y="254"/>
                    </a:cubicBezTo>
                    <a:cubicBezTo>
                      <a:pt x="2044" y="288"/>
                      <a:pt x="2042" y="323"/>
                      <a:pt x="2042" y="358"/>
                    </a:cubicBezTo>
                    <a:cubicBezTo>
                      <a:pt x="2042" y="392"/>
                      <a:pt x="2044" y="428"/>
                      <a:pt x="2048" y="461"/>
                    </a:cubicBezTo>
                    <a:cubicBezTo>
                      <a:pt x="2057" y="528"/>
                      <a:pt x="2076" y="586"/>
                      <a:pt x="2107" y="617"/>
                    </a:cubicBezTo>
                    <a:lnTo>
                      <a:pt x="42" y="617"/>
                    </a:lnTo>
                    <a:cubicBezTo>
                      <a:pt x="19" y="617"/>
                      <a:pt x="0" y="598"/>
                      <a:pt x="0" y="575"/>
                    </a:cubicBezTo>
                    <a:lnTo>
                      <a:pt x="0" y="42"/>
                    </a:lnTo>
                    <a:cubicBezTo>
                      <a:pt x="0" y="19"/>
                      <a:pt x="19" y="0"/>
                      <a:pt x="42" y="0"/>
                    </a:cubicBezTo>
                    <a:close/>
                  </a:path>
                </a:pathLst>
              </a:custGeom>
              <a:solidFill>
                <a:srgbClr val="30394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34" name="Freeform 110"/>
              <p:cNvSpPr>
                <a:spLocks/>
              </p:cNvSpPr>
              <p:nvPr/>
            </p:nvSpPr>
            <p:spPr bwMode="auto">
              <a:xfrm>
                <a:off x="3172" y="2422"/>
                <a:ext cx="337" cy="143"/>
              </a:xfrm>
              <a:custGeom>
                <a:avLst/>
                <a:gdLst/>
                <a:ahLst/>
                <a:cxnLst>
                  <a:cxn ang="0">
                    <a:pos x="42" y="0"/>
                  </a:cxn>
                  <a:cxn ang="0">
                    <a:pos x="1465" y="0"/>
                  </a:cxn>
                  <a:cxn ang="0">
                    <a:pos x="1465" y="617"/>
                  </a:cxn>
                  <a:cxn ang="0">
                    <a:pos x="42" y="617"/>
                  </a:cxn>
                  <a:cxn ang="0">
                    <a:pos x="0" y="575"/>
                  </a:cxn>
                  <a:cxn ang="0">
                    <a:pos x="0" y="42"/>
                  </a:cxn>
                  <a:cxn ang="0">
                    <a:pos x="42" y="0"/>
                  </a:cxn>
                </a:cxnLst>
                <a:rect l="0" t="0" r="r" b="b"/>
                <a:pathLst>
                  <a:path w="1465" h="617">
                    <a:moveTo>
                      <a:pt x="42" y="0"/>
                    </a:moveTo>
                    <a:lnTo>
                      <a:pt x="1465" y="0"/>
                    </a:lnTo>
                    <a:lnTo>
                      <a:pt x="1465" y="617"/>
                    </a:lnTo>
                    <a:lnTo>
                      <a:pt x="42" y="617"/>
                    </a:lnTo>
                    <a:cubicBezTo>
                      <a:pt x="19" y="617"/>
                      <a:pt x="0" y="598"/>
                      <a:pt x="0" y="575"/>
                    </a:cubicBezTo>
                    <a:lnTo>
                      <a:pt x="0" y="42"/>
                    </a:lnTo>
                    <a:cubicBezTo>
                      <a:pt x="0" y="19"/>
                      <a:pt x="19" y="0"/>
                      <a:pt x="42" y="0"/>
                    </a:cubicBezTo>
                    <a:close/>
                  </a:path>
                </a:pathLst>
              </a:custGeom>
              <a:solidFill>
                <a:srgbClr val="43505C"/>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35" name="Rectangle 111"/>
              <p:cNvSpPr>
                <a:spLocks noChangeArrowheads="1"/>
              </p:cNvSpPr>
              <p:nvPr/>
            </p:nvSpPr>
            <p:spPr bwMode="auto">
              <a:xfrm>
                <a:off x="3239" y="2431"/>
                <a:ext cx="56" cy="125"/>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6" name="Rectangle 112"/>
              <p:cNvSpPr>
                <a:spLocks noChangeArrowheads="1"/>
              </p:cNvSpPr>
              <p:nvPr/>
            </p:nvSpPr>
            <p:spPr bwMode="auto">
              <a:xfrm>
                <a:off x="3218" y="2431"/>
                <a:ext cx="13" cy="125"/>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7" name="Freeform 113"/>
              <p:cNvSpPr>
                <a:spLocks/>
              </p:cNvSpPr>
              <p:nvPr/>
            </p:nvSpPr>
            <p:spPr bwMode="auto">
              <a:xfrm>
                <a:off x="3509" y="2459"/>
                <a:ext cx="140" cy="69"/>
              </a:xfrm>
              <a:custGeom>
                <a:avLst/>
                <a:gdLst/>
                <a:ahLst/>
                <a:cxnLst>
                  <a:cxn ang="0">
                    <a:pos x="0" y="0"/>
                  </a:cxn>
                  <a:cxn ang="0">
                    <a:pos x="606" y="0"/>
                  </a:cxn>
                  <a:cxn ang="0">
                    <a:pos x="583" y="95"/>
                  </a:cxn>
                  <a:cxn ang="0">
                    <a:pos x="577" y="199"/>
                  </a:cxn>
                  <a:cxn ang="0">
                    <a:pos x="583" y="298"/>
                  </a:cxn>
                  <a:cxn ang="0">
                    <a:pos x="0" y="298"/>
                  </a:cxn>
                  <a:cxn ang="0">
                    <a:pos x="0" y="0"/>
                  </a:cxn>
                </a:cxnLst>
                <a:rect l="0" t="0" r="r" b="b"/>
                <a:pathLst>
                  <a:path w="606" h="298">
                    <a:moveTo>
                      <a:pt x="0" y="0"/>
                    </a:moveTo>
                    <a:lnTo>
                      <a:pt x="606" y="0"/>
                    </a:lnTo>
                    <a:cubicBezTo>
                      <a:pt x="595" y="28"/>
                      <a:pt x="588" y="60"/>
                      <a:pt x="583" y="95"/>
                    </a:cubicBezTo>
                    <a:cubicBezTo>
                      <a:pt x="579" y="129"/>
                      <a:pt x="577" y="164"/>
                      <a:pt x="577" y="199"/>
                    </a:cubicBezTo>
                    <a:cubicBezTo>
                      <a:pt x="577" y="232"/>
                      <a:pt x="579" y="266"/>
                      <a:pt x="583" y="298"/>
                    </a:cubicBezTo>
                    <a:lnTo>
                      <a:pt x="0" y="298"/>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38" name="Rectangle 114"/>
              <p:cNvSpPr>
                <a:spLocks noChangeArrowheads="1"/>
              </p:cNvSpPr>
              <p:nvPr/>
            </p:nvSpPr>
            <p:spPr bwMode="auto">
              <a:xfrm>
                <a:off x="3333" y="2459"/>
                <a:ext cx="176" cy="69"/>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9" name="Rectangle 115"/>
              <p:cNvSpPr>
                <a:spLocks noChangeArrowheads="1"/>
              </p:cNvSpPr>
              <p:nvPr/>
            </p:nvSpPr>
            <p:spPr bwMode="auto">
              <a:xfrm>
                <a:off x="3536" y="2090"/>
                <a:ext cx="127" cy="49"/>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0" name="Rectangle 116"/>
              <p:cNvSpPr>
                <a:spLocks noChangeArrowheads="1"/>
              </p:cNvSpPr>
              <p:nvPr/>
            </p:nvSpPr>
            <p:spPr bwMode="auto">
              <a:xfrm>
                <a:off x="3410" y="2090"/>
                <a:ext cx="126" cy="49"/>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1" name="Rectangle 117"/>
              <p:cNvSpPr>
                <a:spLocks noChangeArrowheads="1"/>
              </p:cNvSpPr>
              <p:nvPr/>
            </p:nvSpPr>
            <p:spPr bwMode="auto">
              <a:xfrm>
                <a:off x="3501" y="2213"/>
                <a:ext cx="127" cy="49"/>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2" name="Rectangle 118"/>
              <p:cNvSpPr>
                <a:spLocks noChangeArrowheads="1"/>
              </p:cNvSpPr>
              <p:nvPr/>
            </p:nvSpPr>
            <p:spPr bwMode="auto">
              <a:xfrm>
                <a:off x="3375" y="2213"/>
                <a:ext cx="126" cy="49"/>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3" name="Rectangle 119"/>
              <p:cNvSpPr>
                <a:spLocks noChangeArrowheads="1"/>
              </p:cNvSpPr>
              <p:nvPr/>
            </p:nvSpPr>
            <p:spPr bwMode="auto">
              <a:xfrm>
                <a:off x="3649" y="2460"/>
                <a:ext cx="319"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4" name="Rectangle 120"/>
              <p:cNvSpPr>
                <a:spLocks noChangeArrowheads="1"/>
              </p:cNvSpPr>
              <p:nvPr/>
            </p:nvSpPr>
            <p:spPr bwMode="auto">
              <a:xfrm>
                <a:off x="3649" y="2474"/>
                <a:ext cx="319"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5" name="Rectangle 121"/>
              <p:cNvSpPr>
                <a:spLocks noChangeArrowheads="1"/>
              </p:cNvSpPr>
              <p:nvPr/>
            </p:nvSpPr>
            <p:spPr bwMode="auto">
              <a:xfrm>
                <a:off x="3649" y="2488"/>
                <a:ext cx="319"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6" name="Rectangle 122"/>
              <p:cNvSpPr>
                <a:spLocks noChangeArrowheads="1"/>
              </p:cNvSpPr>
              <p:nvPr/>
            </p:nvSpPr>
            <p:spPr bwMode="auto">
              <a:xfrm>
                <a:off x="3649" y="2503"/>
                <a:ext cx="319" cy="6"/>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7" name="Rectangle 123"/>
              <p:cNvSpPr>
                <a:spLocks noChangeArrowheads="1"/>
              </p:cNvSpPr>
              <p:nvPr/>
            </p:nvSpPr>
            <p:spPr bwMode="auto">
              <a:xfrm>
                <a:off x="3649" y="2517"/>
                <a:ext cx="319"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8" name="Rectangle 124"/>
              <p:cNvSpPr>
                <a:spLocks noChangeArrowheads="1"/>
              </p:cNvSpPr>
              <p:nvPr/>
            </p:nvSpPr>
            <p:spPr bwMode="auto">
              <a:xfrm>
                <a:off x="3649" y="2531"/>
                <a:ext cx="319"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9" name="Rectangle 125"/>
              <p:cNvSpPr>
                <a:spLocks noChangeArrowheads="1"/>
              </p:cNvSpPr>
              <p:nvPr/>
            </p:nvSpPr>
            <p:spPr bwMode="auto">
              <a:xfrm>
                <a:off x="3649" y="2467"/>
                <a:ext cx="319"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0" name="Rectangle 126"/>
              <p:cNvSpPr>
                <a:spLocks noChangeArrowheads="1"/>
              </p:cNvSpPr>
              <p:nvPr/>
            </p:nvSpPr>
            <p:spPr bwMode="auto">
              <a:xfrm>
                <a:off x="3649" y="2481"/>
                <a:ext cx="319"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1" name="Rectangle 127"/>
              <p:cNvSpPr>
                <a:spLocks noChangeArrowheads="1"/>
              </p:cNvSpPr>
              <p:nvPr/>
            </p:nvSpPr>
            <p:spPr bwMode="auto">
              <a:xfrm>
                <a:off x="3649" y="2495"/>
                <a:ext cx="319" cy="8"/>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2" name="Rectangle 128"/>
              <p:cNvSpPr>
                <a:spLocks noChangeArrowheads="1"/>
              </p:cNvSpPr>
              <p:nvPr/>
            </p:nvSpPr>
            <p:spPr bwMode="auto">
              <a:xfrm>
                <a:off x="3649" y="2509"/>
                <a:ext cx="319" cy="8"/>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3" name="Rectangle 129"/>
              <p:cNvSpPr>
                <a:spLocks noChangeArrowheads="1"/>
              </p:cNvSpPr>
              <p:nvPr/>
            </p:nvSpPr>
            <p:spPr bwMode="auto">
              <a:xfrm>
                <a:off x="3649" y="2524"/>
                <a:ext cx="319"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4" name="Rectangle 130"/>
              <p:cNvSpPr>
                <a:spLocks noChangeArrowheads="1"/>
              </p:cNvSpPr>
              <p:nvPr/>
            </p:nvSpPr>
            <p:spPr bwMode="auto">
              <a:xfrm>
                <a:off x="3649" y="2538"/>
                <a:ext cx="319"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5" name="Rectangle 131"/>
              <p:cNvSpPr>
                <a:spLocks noChangeArrowheads="1"/>
              </p:cNvSpPr>
              <p:nvPr/>
            </p:nvSpPr>
            <p:spPr bwMode="auto">
              <a:xfrm>
                <a:off x="3649" y="2545"/>
                <a:ext cx="319" cy="5"/>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6" name="Freeform 132"/>
              <p:cNvSpPr>
                <a:spLocks/>
              </p:cNvSpPr>
              <p:nvPr/>
            </p:nvSpPr>
            <p:spPr bwMode="auto">
              <a:xfrm>
                <a:off x="3968" y="2460"/>
                <a:ext cx="317" cy="7"/>
              </a:xfrm>
              <a:custGeom>
                <a:avLst/>
                <a:gdLst/>
                <a:ahLst/>
                <a:cxnLst>
                  <a:cxn ang="0">
                    <a:pos x="0" y="0"/>
                  </a:cxn>
                  <a:cxn ang="0">
                    <a:pos x="1377" y="0"/>
                  </a:cxn>
                  <a:cxn ang="0">
                    <a:pos x="1368" y="30"/>
                  </a:cxn>
                  <a:cxn ang="0">
                    <a:pos x="0" y="30"/>
                  </a:cxn>
                  <a:cxn ang="0">
                    <a:pos x="0" y="0"/>
                  </a:cxn>
                </a:cxnLst>
                <a:rect l="0" t="0" r="r" b="b"/>
                <a:pathLst>
                  <a:path w="1377" h="30">
                    <a:moveTo>
                      <a:pt x="0" y="0"/>
                    </a:moveTo>
                    <a:lnTo>
                      <a:pt x="1377" y="0"/>
                    </a:lnTo>
                    <a:cubicBezTo>
                      <a:pt x="1374" y="9"/>
                      <a:pt x="1370" y="20"/>
                      <a:pt x="1368" y="30"/>
                    </a:cubicBezTo>
                    <a:lnTo>
                      <a:pt x="0" y="30"/>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57" name="Freeform 133"/>
              <p:cNvSpPr>
                <a:spLocks/>
              </p:cNvSpPr>
              <p:nvPr/>
            </p:nvSpPr>
            <p:spPr bwMode="auto">
              <a:xfrm>
                <a:off x="3968" y="2474"/>
                <a:ext cx="313" cy="7"/>
              </a:xfrm>
              <a:custGeom>
                <a:avLst/>
                <a:gdLst/>
                <a:ahLst/>
                <a:cxnLst>
                  <a:cxn ang="0">
                    <a:pos x="0" y="0"/>
                  </a:cxn>
                  <a:cxn ang="0">
                    <a:pos x="1361" y="0"/>
                  </a:cxn>
                  <a:cxn ang="0">
                    <a:pos x="1356" y="29"/>
                  </a:cxn>
                  <a:cxn ang="0">
                    <a:pos x="1356" y="31"/>
                  </a:cxn>
                  <a:cxn ang="0">
                    <a:pos x="0" y="31"/>
                  </a:cxn>
                  <a:cxn ang="0">
                    <a:pos x="0" y="0"/>
                  </a:cxn>
                </a:cxnLst>
                <a:rect l="0" t="0" r="r" b="b"/>
                <a:pathLst>
                  <a:path w="1361" h="31">
                    <a:moveTo>
                      <a:pt x="0" y="0"/>
                    </a:moveTo>
                    <a:lnTo>
                      <a:pt x="1361" y="0"/>
                    </a:lnTo>
                    <a:cubicBezTo>
                      <a:pt x="1359" y="10"/>
                      <a:pt x="1358" y="19"/>
                      <a:pt x="1356" y="29"/>
                    </a:cubicBezTo>
                    <a:lnTo>
                      <a:pt x="1356" y="31"/>
                    </a:ln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58" name="Freeform 134"/>
              <p:cNvSpPr>
                <a:spLocks/>
              </p:cNvSpPr>
              <p:nvPr/>
            </p:nvSpPr>
            <p:spPr bwMode="auto">
              <a:xfrm>
                <a:off x="3968" y="2488"/>
                <a:ext cx="311" cy="7"/>
              </a:xfrm>
              <a:custGeom>
                <a:avLst/>
                <a:gdLst/>
                <a:ahLst/>
                <a:cxnLst>
                  <a:cxn ang="0">
                    <a:pos x="0" y="0"/>
                  </a:cxn>
                  <a:cxn ang="0">
                    <a:pos x="1353" y="0"/>
                  </a:cxn>
                  <a:cxn ang="0">
                    <a:pos x="1351" y="31"/>
                  </a:cxn>
                  <a:cxn ang="0">
                    <a:pos x="0" y="31"/>
                  </a:cxn>
                  <a:cxn ang="0">
                    <a:pos x="0" y="0"/>
                  </a:cxn>
                </a:cxnLst>
                <a:rect l="0" t="0" r="r" b="b"/>
                <a:pathLst>
                  <a:path w="1353" h="31">
                    <a:moveTo>
                      <a:pt x="0" y="0"/>
                    </a:moveTo>
                    <a:lnTo>
                      <a:pt x="1353" y="0"/>
                    </a:lnTo>
                    <a:cubicBezTo>
                      <a:pt x="1352" y="10"/>
                      <a:pt x="1351" y="21"/>
                      <a:pt x="1351"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59" name="Freeform 135"/>
              <p:cNvSpPr>
                <a:spLocks/>
              </p:cNvSpPr>
              <p:nvPr/>
            </p:nvSpPr>
            <p:spPr bwMode="auto">
              <a:xfrm>
                <a:off x="3968" y="2503"/>
                <a:ext cx="311" cy="6"/>
              </a:xfrm>
              <a:custGeom>
                <a:avLst/>
                <a:gdLst/>
                <a:ahLst/>
                <a:cxnLst>
                  <a:cxn ang="0">
                    <a:pos x="0" y="0"/>
                  </a:cxn>
                  <a:cxn ang="0">
                    <a:pos x="1350" y="0"/>
                  </a:cxn>
                  <a:cxn ang="0">
                    <a:pos x="1350" y="10"/>
                  </a:cxn>
                  <a:cxn ang="0">
                    <a:pos x="1350" y="30"/>
                  </a:cxn>
                  <a:cxn ang="0">
                    <a:pos x="0" y="30"/>
                  </a:cxn>
                  <a:cxn ang="0">
                    <a:pos x="0" y="0"/>
                  </a:cxn>
                </a:cxnLst>
                <a:rect l="0" t="0" r="r" b="b"/>
                <a:pathLst>
                  <a:path w="1350" h="30">
                    <a:moveTo>
                      <a:pt x="0" y="0"/>
                    </a:moveTo>
                    <a:lnTo>
                      <a:pt x="1350" y="0"/>
                    </a:lnTo>
                    <a:lnTo>
                      <a:pt x="1350" y="10"/>
                    </a:lnTo>
                    <a:cubicBezTo>
                      <a:pt x="1350" y="17"/>
                      <a:pt x="1350" y="23"/>
                      <a:pt x="1350" y="30"/>
                    </a:cubicBezTo>
                    <a:lnTo>
                      <a:pt x="0" y="30"/>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0" name="Freeform 136"/>
              <p:cNvSpPr>
                <a:spLocks/>
              </p:cNvSpPr>
              <p:nvPr/>
            </p:nvSpPr>
            <p:spPr bwMode="auto">
              <a:xfrm>
                <a:off x="3968" y="2517"/>
                <a:ext cx="312" cy="7"/>
              </a:xfrm>
              <a:custGeom>
                <a:avLst/>
                <a:gdLst/>
                <a:ahLst/>
                <a:cxnLst>
                  <a:cxn ang="0">
                    <a:pos x="0" y="0"/>
                  </a:cxn>
                  <a:cxn ang="0">
                    <a:pos x="1351" y="0"/>
                  </a:cxn>
                  <a:cxn ang="0">
                    <a:pos x="1354" y="30"/>
                  </a:cxn>
                  <a:cxn ang="0">
                    <a:pos x="0" y="30"/>
                  </a:cxn>
                  <a:cxn ang="0">
                    <a:pos x="0" y="0"/>
                  </a:cxn>
                </a:cxnLst>
                <a:rect l="0" t="0" r="r" b="b"/>
                <a:pathLst>
                  <a:path w="1354" h="30">
                    <a:moveTo>
                      <a:pt x="0" y="0"/>
                    </a:moveTo>
                    <a:lnTo>
                      <a:pt x="1351" y="0"/>
                    </a:lnTo>
                    <a:cubicBezTo>
                      <a:pt x="1352" y="10"/>
                      <a:pt x="1353" y="20"/>
                      <a:pt x="1354" y="30"/>
                    </a:cubicBezTo>
                    <a:lnTo>
                      <a:pt x="0" y="30"/>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1" name="Freeform 137"/>
              <p:cNvSpPr>
                <a:spLocks/>
              </p:cNvSpPr>
              <p:nvPr/>
            </p:nvSpPr>
            <p:spPr bwMode="auto">
              <a:xfrm>
                <a:off x="3968" y="2531"/>
                <a:ext cx="314" cy="7"/>
              </a:xfrm>
              <a:custGeom>
                <a:avLst/>
                <a:gdLst/>
                <a:ahLst/>
                <a:cxnLst>
                  <a:cxn ang="0">
                    <a:pos x="0" y="0"/>
                  </a:cxn>
                  <a:cxn ang="0">
                    <a:pos x="1358" y="0"/>
                  </a:cxn>
                  <a:cxn ang="0">
                    <a:pos x="1363" y="31"/>
                  </a:cxn>
                  <a:cxn ang="0">
                    <a:pos x="0" y="31"/>
                  </a:cxn>
                  <a:cxn ang="0">
                    <a:pos x="0" y="0"/>
                  </a:cxn>
                </a:cxnLst>
                <a:rect l="0" t="0" r="r" b="b"/>
                <a:pathLst>
                  <a:path w="1363" h="31">
                    <a:moveTo>
                      <a:pt x="0" y="0"/>
                    </a:moveTo>
                    <a:lnTo>
                      <a:pt x="1358" y="0"/>
                    </a:lnTo>
                    <a:cubicBezTo>
                      <a:pt x="1359" y="11"/>
                      <a:pt x="1361" y="21"/>
                      <a:pt x="1363"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2" name="Freeform 138"/>
              <p:cNvSpPr>
                <a:spLocks/>
              </p:cNvSpPr>
              <p:nvPr/>
            </p:nvSpPr>
            <p:spPr bwMode="auto">
              <a:xfrm>
                <a:off x="3968" y="2467"/>
                <a:ext cx="315" cy="7"/>
              </a:xfrm>
              <a:custGeom>
                <a:avLst/>
                <a:gdLst/>
                <a:ahLst/>
                <a:cxnLst>
                  <a:cxn ang="0">
                    <a:pos x="0" y="0"/>
                  </a:cxn>
                  <a:cxn ang="0">
                    <a:pos x="1368" y="0"/>
                  </a:cxn>
                  <a:cxn ang="0">
                    <a:pos x="1361" y="31"/>
                  </a:cxn>
                  <a:cxn ang="0">
                    <a:pos x="0" y="31"/>
                  </a:cxn>
                  <a:cxn ang="0">
                    <a:pos x="0" y="0"/>
                  </a:cxn>
                </a:cxnLst>
                <a:rect l="0" t="0" r="r" b="b"/>
                <a:pathLst>
                  <a:path w="1368" h="31">
                    <a:moveTo>
                      <a:pt x="0" y="0"/>
                    </a:moveTo>
                    <a:lnTo>
                      <a:pt x="1368" y="0"/>
                    </a:lnTo>
                    <a:cubicBezTo>
                      <a:pt x="1365" y="10"/>
                      <a:pt x="1363" y="20"/>
                      <a:pt x="1361"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3" name="Freeform 139"/>
              <p:cNvSpPr>
                <a:spLocks/>
              </p:cNvSpPr>
              <p:nvPr/>
            </p:nvSpPr>
            <p:spPr bwMode="auto">
              <a:xfrm>
                <a:off x="3968" y="2481"/>
                <a:ext cx="312" cy="7"/>
              </a:xfrm>
              <a:custGeom>
                <a:avLst/>
                <a:gdLst/>
                <a:ahLst/>
                <a:cxnLst>
                  <a:cxn ang="0">
                    <a:pos x="0" y="0"/>
                  </a:cxn>
                  <a:cxn ang="0">
                    <a:pos x="1356" y="0"/>
                  </a:cxn>
                  <a:cxn ang="0">
                    <a:pos x="1353" y="30"/>
                  </a:cxn>
                  <a:cxn ang="0">
                    <a:pos x="0" y="30"/>
                  </a:cxn>
                  <a:cxn ang="0">
                    <a:pos x="0" y="0"/>
                  </a:cxn>
                </a:cxnLst>
                <a:rect l="0" t="0" r="r" b="b"/>
                <a:pathLst>
                  <a:path w="1356" h="30">
                    <a:moveTo>
                      <a:pt x="0" y="0"/>
                    </a:moveTo>
                    <a:lnTo>
                      <a:pt x="1356" y="0"/>
                    </a:lnTo>
                    <a:cubicBezTo>
                      <a:pt x="1355" y="10"/>
                      <a:pt x="1354" y="20"/>
                      <a:pt x="1353" y="30"/>
                    </a:cubicBezTo>
                    <a:lnTo>
                      <a:pt x="0" y="30"/>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4" name="Freeform 140"/>
              <p:cNvSpPr>
                <a:spLocks/>
              </p:cNvSpPr>
              <p:nvPr/>
            </p:nvSpPr>
            <p:spPr bwMode="auto">
              <a:xfrm>
                <a:off x="3968" y="2495"/>
                <a:ext cx="311" cy="8"/>
              </a:xfrm>
              <a:custGeom>
                <a:avLst/>
                <a:gdLst/>
                <a:ahLst/>
                <a:cxnLst>
                  <a:cxn ang="0">
                    <a:pos x="0" y="0"/>
                  </a:cxn>
                  <a:cxn ang="0">
                    <a:pos x="1351" y="0"/>
                  </a:cxn>
                  <a:cxn ang="0">
                    <a:pos x="1350" y="31"/>
                  </a:cxn>
                  <a:cxn ang="0">
                    <a:pos x="0" y="31"/>
                  </a:cxn>
                  <a:cxn ang="0">
                    <a:pos x="0" y="0"/>
                  </a:cxn>
                </a:cxnLst>
                <a:rect l="0" t="0" r="r" b="b"/>
                <a:pathLst>
                  <a:path w="1351" h="31">
                    <a:moveTo>
                      <a:pt x="0" y="0"/>
                    </a:moveTo>
                    <a:lnTo>
                      <a:pt x="1351" y="0"/>
                    </a:lnTo>
                    <a:cubicBezTo>
                      <a:pt x="1350" y="10"/>
                      <a:pt x="1350" y="20"/>
                      <a:pt x="1350"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5" name="Freeform 141"/>
              <p:cNvSpPr>
                <a:spLocks/>
              </p:cNvSpPr>
              <p:nvPr/>
            </p:nvSpPr>
            <p:spPr bwMode="auto">
              <a:xfrm>
                <a:off x="3968" y="2509"/>
                <a:ext cx="311" cy="8"/>
              </a:xfrm>
              <a:custGeom>
                <a:avLst/>
                <a:gdLst/>
                <a:ahLst/>
                <a:cxnLst>
                  <a:cxn ang="0">
                    <a:pos x="0" y="0"/>
                  </a:cxn>
                  <a:cxn ang="0">
                    <a:pos x="1350" y="0"/>
                  </a:cxn>
                  <a:cxn ang="0">
                    <a:pos x="1351" y="31"/>
                  </a:cxn>
                  <a:cxn ang="0">
                    <a:pos x="0" y="31"/>
                  </a:cxn>
                  <a:cxn ang="0">
                    <a:pos x="0" y="0"/>
                  </a:cxn>
                </a:cxnLst>
                <a:rect l="0" t="0" r="r" b="b"/>
                <a:pathLst>
                  <a:path w="1351" h="31">
                    <a:moveTo>
                      <a:pt x="0" y="0"/>
                    </a:moveTo>
                    <a:lnTo>
                      <a:pt x="1350" y="0"/>
                    </a:lnTo>
                    <a:cubicBezTo>
                      <a:pt x="1350" y="10"/>
                      <a:pt x="1351" y="21"/>
                      <a:pt x="1351"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6" name="Freeform 142"/>
              <p:cNvSpPr>
                <a:spLocks/>
              </p:cNvSpPr>
              <p:nvPr/>
            </p:nvSpPr>
            <p:spPr bwMode="auto">
              <a:xfrm>
                <a:off x="3968" y="2524"/>
                <a:ext cx="313" cy="7"/>
              </a:xfrm>
              <a:custGeom>
                <a:avLst/>
                <a:gdLst/>
                <a:ahLst/>
                <a:cxnLst>
                  <a:cxn ang="0">
                    <a:pos x="0" y="0"/>
                  </a:cxn>
                  <a:cxn ang="0">
                    <a:pos x="1354" y="0"/>
                  </a:cxn>
                  <a:cxn ang="0">
                    <a:pos x="1356" y="22"/>
                  </a:cxn>
                  <a:cxn ang="0">
                    <a:pos x="1358" y="31"/>
                  </a:cxn>
                  <a:cxn ang="0">
                    <a:pos x="0" y="31"/>
                  </a:cxn>
                  <a:cxn ang="0">
                    <a:pos x="0" y="0"/>
                  </a:cxn>
                </a:cxnLst>
                <a:rect l="0" t="0" r="r" b="b"/>
                <a:pathLst>
                  <a:path w="1358" h="31">
                    <a:moveTo>
                      <a:pt x="0" y="0"/>
                    </a:moveTo>
                    <a:lnTo>
                      <a:pt x="1354" y="0"/>
                    </a:lnTo>
                    <a:cubicBezTo>
                      <a:pt x="1355" y="8"/>
                      <a:pt x="1355" y="15"/>
                      <a:pt x="1356" y="22"/>
                    </a:cubicBezTo>
                    <a:lnTo>
                      <a:pt x="1358" y="31"/>
                    </a:ln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7" name="Freeform 143"/>
              <p:cNvSpPr>
                <a:spLocks/>
              </p:cNvSpPr>
              <p:nvPr/>
            </p:nvSpPr>
            <p:spPr bwMode="auto">
              <a:xfrm>
                <a:off x="3968" y="2538"/>
                <a:ext cx="315" cy="7"/>
              </a:xfrm>
              <a:custGeom>
                <a:avLst/>
                <a:gdLst/>
                <a:ahLst/>
                <a:cxnLst>
                  <a:cxn ang="0">
                    <a:pos x="0" y="0"/>
                  </a:cxn>
                  <a:cxn ang="0">
                    <a:pos x="1363" y="0"/>
                  </a:cxn>
                  <a:cxn ang="0">
                    <a:pos x="1370" y="30"/>
                  </a:cxn>
                  <a:cxn ang="0">
                    <a:pos x="0" y="30"/>
                  </a:cxn>
                  <a:cxn ang="0">
                    <a:pos x="0" y="0"/>
                  </a:cxn>
                </a:cxnLst>
                <a:rect l="0" t="0" r="r" b="b"/>
                <a:pathLst>
                  <a:path w="1370" h="30">
                    <a:moveTo>
                      <a:pt x="0" y="0"/>
                    </a:moveTo>
                    <a:lnTo>
                      <a:pt x="1363" y="0"/>
                    </a:lnTo>
                    <a:cubicBezTo>
                      <a:pt x="1365" y="10"/>
                      <a:pt x="1368" y="21"/>
                      <a:pt x="1370" y="30"/>
                    </a:cubicBezTo>
                    <a:lnTo>
                      <a:pt x="0" y="30"/>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8" name="Freeform 144"/>
              <p:cNvSpPr>
                <a:spLocks/>
              </p:cNvSpPr>
              <p:nvPr/>
            </p:nvSpPr>
            <p:spPr bwMode="auto">
              <a:xfrm>
                <a:off x="3968" y="2545"/>
                <a:ext cx="317" cy="5"/>
              </a:xfrm>
              <a:custGeom>
                <a:avLst/>
                <a:gdLst/>
                <a:ahLst/>
                <a:cxnLst>
                  <a:cxn ang="0">
                    <a:pos x="0" y="0"/>
                  </a:cxn>
                  <a:cxn ang="0">
                    <a:pos x="1370" y="0"/>
                  </a:cxn>
                  <a:cxn ang="0">
                    <a:pos x="1377" y="21"/>
                  </a:cxn>
                  <a:cxn ang="0">
                    <a:pos x="0" y="21"/>
                  </a:cxn>
                  <a:cxn ang="0">
                    <a:pos x="0" y="0"/>
                  </a:cxn>
                </a:cxnLst>
                <a:rect l="0" t="0" r="r" b="b"/>
                <a:pathLst>
                  <a:path w="1377" h="21">
                    <a:moveTo>
                      <a:pt x="0" y="0"/>
                    </a:moveTo>
                    <a:lnTo>
                      <a:pt x="1370" y="0"/>
                    </a:lnTo>
                    <a:cubicBezTo>
                      <a:pt x="1373" y="8"/>
                      <a:pt x="1375" y="14"/>
                      <a:pt x="1377" y="21"/>
                    </a:cubicBezTo>
                    <a:lnTo>
                      <a:pt x="0" y="21"/>
                    </a:lnTo>
                    <a:lnTo>
                      <a:pt x="0" y="0"/>
                    </a:lnTo>
                    <a:close/>
                  </a:path>
                </a:pathLst>
              </a:custGeom>
              <a:solidFill>
                <a:srgbClr val="6F9AA3"/>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9" name="Freeform 145"/>
              <p:cNvSpPr>
                <a:spLocks/>
              </p:cNvSpPr>
              <p:nvPr/>
            </p:nvSpPr>
            <p:spPr bwMode="auto">
              <a:xfrm>
                <a:off x="3642" y="2439"/>
                <a:ext cx="652" cy="131"/>
              </a:xfrm>
              <a:custGeom>
                <a:avLst/>
                <a:gdLst/>
                <a:ahLst/>
                <a:cxnLst>
                  <a:cxn ang="0">
                    <a:pos x="2829" y="568"/>
                  </a:cxn>
                  <a:cxn ang="0">
                    <a:pos x="121" y="568"/>
                  </a:cxn>
                  <a:cxn ang="0">
                    <a:pos x="6" y="387"/>
                  </a:cxn>
                  <a:cxn ang="0">
                    <a:pos x="0" y="284"/>
                  </a:cxn>
                  <a:cxn ang="0">
                    <a:pos x="6" y="180"/>
                  </a:cxn>
                  <a:cxn ang="0">
                    <a:pos x="121" y="0"/>
                  </a:cxn>
                  <a:cxn ang="0">
                    <a:pos x="2829" y="0"/>
                  </a:cxn>
                  <a:cxn ang="0">
                    <a:pos x="2829" y="90"/>
                  </a:cxn>
                  <a:cxn ang="0">
                    <a:pos x="121" y="90"/>
                  </a:cxn>
                  <a:cxn ang="0">
                    <a:pos x="95" y="192"/>
                  </a:cxn>
                  <a:cxn ang="0">
                    <a:pos x="90" y="284"/>
                  </a:cxn>
                  <a:cxn ang="0">
                    <a:pos x="95" y="376"/>
                  </a:cxn>
                  <a:cxn ang="0">
                    <a:pos x="121" y="478"/>
                  </a:cxn>
                  <a:cxn ang="0">
                    <a:pos x="2829" y="478"/>
                  </a:cxn>
                  <a:cxn ang="0">
                    <a:pos x="2829" y="568"/>
                  </a:cxn>
                </a:cxnLst>
                <a:rect l="0" t="0" r="r" b="b"/>
                <a:pathLst>
                  <a:path w="2829" h="568">
                    <a:moveTo>
                      <a:pt x="2829" y="568"/>
                    </a:moveTo>
                    <a:lnTo>
                      <a:pt x="121" y="568"/>
                    </a:lnTo>
                    <a:cubicBezTo>
                      <a:pt x="56" y="568"/>
                      <a:pt x="19" y="489"/>
                      <a:pt x="6" y="387"/>
                    </a:cubicBezTo>
                    <a:cubicBezTo>
                      <a:pt x="2" y="354"/>
                      <a:pt x="0" y="318"/>
                      <a:pt x="0" y="284"/>
                    </a:cubicBezTo>
                    <a:cubicBezTo>
                      <a:pt x="0" y="249"/>
                      <a:pt x="2" y="214"/>
                      <a:pt x="6" y="180"/>
                    </a:cubicBezTo>
                    <a:cubicBezTo>
                      <a:pt x="19" y="79"/>
                      <a:pt x="56" y="0"/>
                      <a:pt x="121" y="0"/>
                    </a:cubicBezTo>
                    <a:lnTo>
                      <a:pt x="2829" y="0"/>
                    </a:lnTo>
                    <a:lnTo>
                      <a:pt x="2829" y="90"/>
                    </a:lnTo>
                    <a:lnTo>
                      <a:pt x="121" y="90"/>
                    </a:lnTo>
                    <a:cubicBezTo>
                      <a:pt x="112" y="90"/>
                      <a:pt x="102" y="134"/>
                      <a:pt x="95" y="192"/>
                    </a:cubicBezTo>
                    <a:cubicBezTo>
                      <a:pt x="91" y="220"/>
                      <a:pt x="90" y="251"/>
                      <a:pt x="90" y="284"/>
                    </a:cubicBezTo>
                    <a:cubicBezTo>
                      <a:pt x="90" y="316"/>
                      <a:pt x="91" y="348"/>
                      <a:pt x="95" y="376"/>
                    </a:cubicBezTo>
                    <a:cubicBezTo>
                      <a:pt x="102" y="433"/>
                      <a:pt x="112" y="478"/>
                      <a:pt x="121" y="478"/>
                    </a:cubicBezTo>
                    <a:lnTo>
                      <a:pt x="2829" y="478"/>
                    </a:lnTo>
                    <a:lnTo>
                      <a:pt x="2829" y="568"/>
                    </a:lnTo>
                    <a:close/>
                  </a:path>
                </a:pathLst>
              </a:custGeom>
              <a:solidFill>
                <a:srgbClr val="27D3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70" name="Freeform 146"/>
              <p:cNvSpPr>
                <a:spLocks noEditPoints="1"/>
              </p:cNvSpPr>
              <p:nvPr/>
            </p:nvSpPr>
            <p:spPr bwMode="auto">
              <a:xfrm>
                <a:off x="3968" y="2439"/>
                <a:ext cx="326" cy="131"/>
              </a:xfrm>
              <a:custGeom>
                <a:avLst/>
                <a:gdLst/>
                <a:ahLst/>
                <a:cxnLst>
                  <a:cxn ang="0">
                    <a:pos x="1415" y="568"/>
                  </a:cxn>
                  <a:cxn ang="0">
                    <a:pos x="0" y="568"/>
                  </a:cxn>
                  <a:cxn ang="0">
                    <a:pos x="0" y="478"/>
                  </a:cxn>
                  <a:cxn ang="0">
                    <a:pos x="1415" y="478"/>
                  </a:cxn>
                  <a:cxn ang="0">
                    <a:pos x="1415" y="568"/>
                  </a:cxn>
                  <a:cxn ang="0">
                    <a:pos x="0" y="0"/>
                  </a:cxn>
                  <a:cxn ang="0">
                    <a:pos x="1415" y="0"/>
                  </a:cxn>
                  <a:cxn ang="0">
                    <a:pos x="1415" y="90"/>
                  </a:cxn>
                  <a:cxn ang="0">
                    <a:pos x="0" y="90"/>
                  </a:cxn>
                  <a:cxn ang="0">
                    <a:pos x="0" y="0"/>
                  </a:cxn>
                </a:cxnLst>
                <a:rect l="0" t="0" r="r" b="b"/>
                <a:pathLst>
                  <a:path w="1415" h="568">
                    <a:moveTo>
                      <a:pt x="1415" y="568"/>
                    </a:moveTo>
                    <a:lnTo>
                      <a:pt x="0" y="568"/>
                    </a:lnTo>
                    <a:lnTo>
                      <a:pt x="0" y="478"/>
                    </a:lnTo>
                    <a:lnTo>
                      <a:pt x="1415" y="478"/>
                    </a:lnTo>
                    <a:lnTo>
                      <a:pt x="1415" y="568"/>
                    </a:lnTo>
                    <a:close/>
                    <a:moveTo>
                      <a:pt x="0" y="0"/>
                    </a:moveTo>
                    <a:lnTo>
                      <a:pt x="1415" y="0"/>
                    </a:lnTo>
                    <a:lnTo>
                      <a:pt x="1415" y="90"/>
                    </a:lnTo>
                    <a:lnTo>
                      <a:pt x="0" y="90"/>
                    </a:lnTo>
                    <a:lnTo>
                      <a:pt x="0" y="0"/>
                    </a:lnTo>
                    <a:close/>
                  </a:path>
                </a:pathLst>
              </a:custGeom>
              <a:solidFill>
                <a:srgbClr val="00AD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71" name="Rectangle 147"/>
              <p:cNvSpPr>
                <a:spLocks noChangeArrowheads="1"/>
              </p:cNvSpPr>
              <p:nvPr/>
            </p:nvSpPr>
            <p:spPr bwMode="auto">
              <a:xfrm>
                <a:off x="3974" y="2403"/>
                <a:ext cx="237" cy="15"/>
              </a:xfrm>
              <a:prstGeom prst="rect">
                <a:avLst/>
              </a:prstGeom>
              <a:solidFill>
                <a:srgbClr val="AAC7C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2" name="Rectangle 148"/>
              <p:cNvSpPr>
                <a:spLocks noChangeArrowheads="1"/>
              </p:cNvSpPr>
              <p:nvPr/>
            </p:nvSpPr>
            <p:spPr bwMode="auto">
              <a:xfrm>
                <a:off x="3960" y="2418"/>
                <a:ext cx="265" cy="14"/>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3" name="Rectangle 149"/>
              <p:cNvSpPr>
                <a:spLocks noChangeArrowheads="1"/>
              </p:cNvSpPr>
              <p:nvPr/>
            </p:nvSpPr>
            <p:spPr bwMode="auto">
              <a:xfrm>
                <a:off x="4072" y="2423"/>
                <a:ext cx="446" cy="17"/>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4" name="Rectangle 150"/>
              <p:cNvSpPr>
                <a:spLocks noChangeArrowheads="1"/>
              </p:cNvSpPr>
              <p:nvPr/>
            </p:nvSpPr>
            <p:spPr bwMode="auto">
              <a:xfrm>
                <a:off x="3639" y="2344"/>
                <a:ext cx="356"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5" name="Rectangle 151"/>
              <p:cNvSpPr>
                <a:spLocks noChangeArrowheads="1"/>
              </p:cNvSpPr>
              <p:nvPr/>
            </p:nvSpPr>
            <p:spPr bwMode="auto">
              <a:xfrm>
                <a:off x="3639" y="2357"/>
                <a:ext cx="356" cy="6"/>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6" name="Rectangle 152"/>
              <p:cNvSpPr>
                <a:spLocks noChangeArrowheads="1"/>
              </p:cNvSpPr>
              <p:nvPr/>
            </p:nvSpPr>
            <p:spPr bwMode="auto">
              <a:xfrm>
                <a:off x="3639" y="2369"/>
                <a:ext cx="356" cy="6"/>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7" name="Rectangle 153"/>
              <p:cNvSpPr>
                <a:spLocks noChangeArrowheads="1"/>
              </p:cNvSpPr>
              <p:nvPr/>
            </p:nvSpPr>
            <p:spPr bwMode="auto">
              <a:xfrm>
                <a:off x="3639" y="2381"/>
                <a:ext cx="356"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8" name="Rectangle 154"/>
              <p:cNvSpPr>
                <a:spLocks noChangeArrowheads="1"/>
              </p:cNvSpPr>
              <p:nvPr/>
            </p:nvSpPr>
            <p:spPr bwMode="auto">
              <a:xfrm>
                <a:off x="3639" y="2394"/>
                <a:ext cx="356" cy="6"/>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9" name="Rectangle 155"/>
              <p:cNvSpPr>
                <a:spLocks noChangeArrowheads="1"/>
              </p:cNvSpPr>
              <p:nvPr/>
            </p:nvSpPr>
            <p:spPr bwMode="auto">
              <a:xfrm>
                <a:off x="3639" y="2406"/>
                <a:ext cx="356" cy="6"/>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0" name="Rectangle 156"/>
              <p:cNvSpPr>
                <a:spLocks noChangeArrowheads="1"/>
              </p:cNvSpPr>
              <p:nvPr/>
            </p:nvSpPr>
            <p:spPr bwMode="auto">
              <a:xfrm>
                <a:off x="3639" y="2351"/>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1" name="Rectangle 157"/>
              <p:cNvSpPr>
                <a:spLocks noChangeArrowheads="1"/>
              </p:cNvSpPr>
              <p:nvPr/>
            </p:nvSpPr>
            <p:spPr bwMode="auto">
              <a:xfrm>
                <a:off x="3639" y="2363"/>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2" name="Rectangle 158"/>
              <p:cNvSpPr>
                <a:spLocks noChangeArrowheads="1"/>
              </p:cNvSpPr>
              <p:nvPr/>
            </p:nvSpPr>
            <p:spPr bwMode="auto">
              <a:xfrm>
                <a:off x="3639" y="2375"/>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3" name="Rectangle 159"/>
              <p:cNvSpPr>
                <a:spLocks noChangeArrowheads="1"/>
              </p:cNvSpPr>
              <p:nvPr/>
            </p:nvSpPr>
            <p:spPr bwMode="auto">
              <a:xfrm>
                <a:off x="3639" y="2388"/>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4" name="Rectangle 160"/>
              <p:cNvSpPr>
                <a:spLocks noChangeArrowheads="1"/>
              </p:cNvSpPr>
              <p:nvPr/>
            </p:nvSpPr>
            <p:spPr bwMode="auto">
              <a:xfrm>
                <a:off x="3639" y="2400"/>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5" name="Rectangle 161"/>
              <p:cNvSpPr>
                <a:spLocks noChangeArrowheads="1"/>
              </p:cNvSpPr>
              <p:nvPr/>
            </p:nvSpPr>
            <p:spPr bwMode="auto">
              <a:xfrm>
                <a:off x="3639" y="2412"/>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6" name="Rectangle 162"/>
              <p:cNvSpPr>
                <a:spLocks noChangeArrowheads="1"/>
              </p:cNvSpPr>
              <p:nvPr/>
            </p:nvSpPr>
            <p:spPr bwMode="auto">
              <a:xfrm>
                <a:off x="3639" y="2418"/>
                <a:ext cx="356" cy="5"/>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7" name="Freeform 163"/>
              <p:cNvSpPr>
                <a:spLocks/>
              </p:cNvSpPr>
              <p:nvPr/>
            </p:nvSpPr>
            <p:spPr bwMode="auto">
              <a:xfrm>
                <a:off x="3995" y="2344"/>
                <a:ext cx="77" cy="79"/>
              </a:xfrm>
              <a:custGeom>
                <a:avLst/>
                <a:gdLst/>
                <a:ahLst/>
                <a:cxnLst>
                  <a:cxn ang="0">
                    <a:pos x="0" y="0"/>
                  </a:cxn>
                  <a:cxn ang="0">
                    <a:pos x="239" y="100"/>
                  </a:cxn>
                  <a:cxn ang="0">
                    <a:pos x="239" y="100"/>
                  </a:cxn>
                  <a:cxn ang="0">
                    <a:pos x="338" y="339"/>
                  </a:cxn>
                  <a:cxn ang="0">
                    <a:pos x="247" y="339"/>
                  </a:cxn>
                  <a:cxn ang="0">
                    <a:pos x="175" y="164"/>
                  </a:cxn>
                  <a:cxn ang="0">
                    <a:pos x="175" y="164"/>
                  </a:cxn>
                  <a:cxn ang="0">
                    <a:pos x="0" y="92"/>
                  </a:cxn>
                  <a:cxn ang="0">
                    <a:pos x="0" y="92"/>
                  </a:cxn>
                  <a:cxn ang="0">
                    <a:pos x="0" y="0"/>
                  </a:cxn>
                </a:cxnLst>
                <a:rect l="0" t="0" r="r" b="b"/>
                <a:pathLst>
                  <a:path w="338" h="339">
                    <a:moveTo>
                      <a:pt x="0" y="0"/>
                    </a:moveTo>
                    <a:cubicBezTo>
                      <a:pt x="93" y="0"/>
                      <a:pt x="178" y="38"/>
                      <a:pt x="239" y="100"/>
                    </a:cubicBezTo>
                    <a:lnTo>
                      <a:pt x="239" y="100"/>
                    </a:lnTo>
                    <a:cubicBezTo>
                      <a:pt x="301" y="161"/>
                      <a:pt x="338" y="246"/>
                      <a:pt x="338" y="339"/>
                    </a:cubicBezTo>
                    <a:lnTo>
                      <a:pt x="247" y="339"/>
                    </a:lnTo>
                    <a:cubicBezTo>
                      <a:pt x="247" y="271"/>
                      <a:pt x="219" y="209"/>
                      <a:pt x="175" y="164"/>
                    </a:cubicBezTo>
                    <a:lnTo>
                      <a:pt x="175" y="164"/>
                    </a:lnTo>
                    <a:cubicBezTo>
                      <a:pt x="130" y="120"/>
                      <a:pt x="68" y="92"/>
                      <a:pt x="0" y="92"/>
                    </a:cubicBezTo>
                    <a:lnTo>
                      <a:pt x="0" y="92"/>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88" name="Freeform 164"/>
              <p:cNvSpPr>
                <a:spLocks/>
              </p:cNvSpPr>
              <p:nvPr/>
            </p:nvSpPr>
            <p:spPr bwMode="auto">
              <a:xfrm>
                <a:off x="3995" y="2351"/>
                <a:ext cx="71" cy="72"/>
              </a:xfrm>
              <a:custGeom>
                <a:avLst/>
                <a:gdLst/>
                <a:ahLst/>
                <a:cxnLst>
                  <a:cxn ang="0">
                    <a:pos x="0" y="0"/>
                  </a:cxn>
                  <a:cxn ang="0">
                    <a:pos x="220" y="92"/>
                  </a:cxn>
                  <a:cxn ang="0">
                    <a:pos x="220" y="92"/>
                  </a:cxn>
                  <a:cxn ang="0">
                    <a:pos x="312" y="312"/>
                  </a:cxn>
                  <a:cxn ang="0">
                    <a:pos x="228" y="312"/>
                  </a:cxn>
                  <a:cxn ang="0">
                    <a:pos x="161" y="151"/>
                  </a:cxn>
                  <a:cxn ang="0">
                    <a:pos x="161" y="151"/>
                  </a:cxn>
                  <a:cxn ang="0">
                    <a:pos x="0" y="84"/>
                  </a:cxn>
                  <a:cxn ang="0">
                    <a:pos x="0" y="84"/>
                  </a:cxn>
                  <a:cxn ang="0">
                    <a:pos x="0" y="0"/>
                  </a:cxn>
                </a:cxnLst>
                <a:rect l="0" t="0" r="r" b="b"/>
                <a:pathLst>
                  <a:path w="312" h="312">
                    <a:moveTo>
                      <a:pt x="0" y="0"/>
                    </a:moveTo>
                    <a:cubicBezTo>
                      <a:pt x="86" y="0"/>
                      <a:pt x="164" y="35"/>
                      <a:pt x="220" y="92"/>
                    </a:cubicBezTo>
                    <a:lnTo>
                      <a:pt x="220" y="92"/>
                    </a:lnTo>
                    <a:cubicBezTo>
                      <a:pt x="277" y="148"/>
                      <a:pt x="312" y="226"/>
                      <a:pt x="312" y="312"/>
                    </a:cubicBezTo>
                    <a:lnTo>
                      <a:pt x="228" y="312"/>
                    </a:lnTo>
                    <a:cubicBezTo>
                      <a:pt x="228" y="249"/>
                      <a:pt x="202" y="192"/>
                      <a:pt x="161" y="151"/>
                    </a:cubicBezTo>
                    <a:lnTo>
                      <a:pt x="161" y="151"/>
                    </a:lnTo>
                    <a:cubicBezTo>
                      <a:pt x="120" y="110"/>
                      <a:pt x="63" y="84"/>
                      <a:pt x="0" y="84"/>
                    </a:cubicBezTo>
                    <a:lnTo>
                      <a:pt x="0" y="84"/>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89" name="Freeform 165"/>
              <p:cNvSpPr>
                <a:spLocks/>
              </p:cNvSpPr>
              <p:nvPr/>
            </p:nvSpPr>
            <p:spPr bwMode="auto">
              <a:xfrm>
                <a:off x="3995" y="2357"/>
                <a:ext cx="65" cy="66"/>
              </a:xfrm>
              <a:custGeom>
                <a:avLst/>
                <a:gdLst/>
                <a:ahLst/>
                <a:cxnLst>
                  <a:cxn ang="0">
                    <a:pos x="0" y="0"/>
                  </a:cxn>
                  <a:cxn ang="0">
                    <a:pos x="201" y="84"/>
                  </a:cxn>
                  <a:cxn ang="0">
                    <a:pos x="201" y="84"/>
                  </a:cxn>
                  <a:cxn ang="0">
                    <a:pos x="285" y="285"/>
                  </a:cxn>
                  <a:cxn ang="0">
                    <a:pos x="208" y="285"/>
                  </a:cxn>
                  <a:cxn ang="0">
                    <a:pos x="147" y="138"/>
                  </a:cxn>
                  <a:cxn ang="0">
                    <a:pos x="147" y="138"/>
                  </a:cxn>
                  <a:cxn ang="0">
                    <a:pos x="0" y="77"/>
                  </a:cxn>
                  <a:cxn ang="0">
                    <a:pos x="0" y="77"/>
                  </a:cxn>
                  <a:cxn ang="0">
                    <a:pos x="0" y="0"/>
                  </a:cxn>
                </a:cxnLst>
                <a:rect l="0" t="0" r="r" b="b"/>
                <a:pathLst>
                  <a:path w="285" h="285">
                    <a:moveTo>
                      <a:pt x="0" y="0"/>
                    </a:moveTo>
                    <a:cubicBezTo>
                      <a:pt x="78" y="0"/>
                      <a:pt x="150" y="32"/>
                      <a:pt x="201" y="84"/>
                    </a:cubicBezTo>
                    <a:lnTo>
                      <a:pt x="201" y="84"/>
                    </a:lnTo>
                    <a:cubicBezTo>
                      <a:pt x="253" y="135"/>
                      <a:pt x="285" y="207"/>
                      <a:pt x="285" y="285"/>
                    </a:cubicBezTo>
                    <a:lnTo>
                      <a:pt x="208" y="285"/>
                    </a:lnTo>
                    <a:cubicBezTo>
                      <a:pt x="208" y="228"/>
                      <a:pt x="185" y="176"/>
                      <a:pt x="147" y="138"/>
                    </a:cubicBezTo>
                    <a:lnTo>
                      <a:pt x="147" y="138"/>
                    </a:lnTo>
                    <a:cubicBezTo>
                      <a:pt x="109" y="100"/>
                      <a:pt x="57" y="77"/>
                      <a:pt x="0" y="77"/>
                    </a:cubicBezTo>
                    <a:lnTo>
                      <a:pt x="0" y="77"/>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0" name="Freeform 166"/>
              <p:cNvSpPr>
                <a:spLocks/>
              </p:cNvSpPr>
              <p:nvPr/>
            </p:nvSpPr>
            <p:spPr bwMode="auto">
              <a:xfrm>
                <a:off x="3995" y="2363"/>
                <a:ext cx="59" cy="60"/>
              </a:xfrm>
              <a:custGeom>
                <a:avLst/>
                <a:gdLst/>
                <a:ahLst/>
                <a:cxnLst>
                  <a:cxn ang="0">
                    <a:pos x="0" y="0"/>
                  </a:cxn>
                  <a:cxn ang="0">
                    <a:pos x="182" y="75"/>
                  </a:cxn>
                  <a:cxn ang="0">
                    <a:pos x="182" y="76"/>
                  </a:cxn>
                  <a:cxn ang="0">
                    <a:pos x="258" y="258"/>
                  </a:cxn>
                  <a:cxn ang="0">
                    <a:pos x="188" y="258"/>
                  </a:cxn>
                  <a:cxn ang="0">
                    <a:pos x="133" y="125"/>
                  </a:cxn>
                  <a:cxn ang="0">
                    <a:pos x="133" y="125"/>
                  </a:cxn>
                  <a:cxn ang="0">
                    <a:pos x="0" y="69"/>
                  </a:cxn>
                  <a:cxn ang="0">
                    <a:pos x="0" y="69"/>
                  </a:cxn>
                  <a:cxn ang="0">
                    <a:pos x="0" y="0"/>
                  </a:cxn>
                </a:cxnLst>
                <a:rect l="0" t="0" r="r" b="b"/>
                <a:pathLst>
                  <a:path w="258" h="258">
                    <a:moveTo>
                      <a:pt x="0" y="0"/>
                    </a:moveTo>
                    <a:cubicBezTo>
                      <a:pt x="71" y="0"/>
                      <a:pt x="136" y="29"/>
                      <a:pt x="182" y="75"/>
                    </a:cubicBezTo>
                    <a:lnTo>
                      <a:pt x="182" y="76"/>
                    </a:lnTo>
                    <a:cubicBezTo>
                      <a:pt x="229" y="122"/>
                      <a:pt x="258" y="187"/>
                      <a:pt x="258" y="258"/>
                    </a:cubicBezTo>
                    <a:lnTo>
                      <a:pt x="188" y="258"/>
                    </a:lnTo>
                    <a:cubicBezTo>
                      <a:pt x="188" y="206"/>
                      <a:pt x="167" y="159"/>
                      <a:pt x="133" y="125"/>
                    </a:cubicBezTo>
                    <a:lnTo>
                      <a:pt x="133" y="125"/>
                    </a:lnTo>
                    <a:cubicBezTo>
                      <a:pt x="99" y="91"/>
                      <a:pt x="52" y="69"/>
                      <a:pt x="0" y="69"/>
                    </a:cubicBezTo>
                    <a:lnTo>
                      <a:pt x="0" y="69"/>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1" name="Freeform 167"/>
              <p:cNvSpPr>
                <a:spLocks/>
              </p:cNvSpPr>
              <p:nvPr/>
            </p:nvSpPr>
            <p:spPr bwMode="auto">
              <a:xfrm>
                <a:off x="3995" y="2369"/>
                <a:ext cx="53" cy="54"/>
              </a:xfrm>
              <a:custGeom>
                <a:avLst/>
                <a:gdLst/>
                <a:ahLst/>
                <a:cxnLst>
                  <a:cxn ang="0">
                    <a:pos x="0" y="0"/>
                  </a:cxn>
                  <a:cxn ang="0">
                    <a:pos x="164" y="68"/>
                  </a:cxn>
                  <a:cxn ang="0">
                    <a:pos x="164" y="68"/>
                  </a:cxn>
                  <a:cxn ang="0">
                    <a:pos x="231" y="232"/>
                  </a:cxn>
                  <a:cxn ang="0">
                    <a:pos x="169" y="232"/>
                  </a:cxn>
                  <a:cxn ang="0">
                    <a:pos x="119" y="112"/>
                  </a:cxn>
                  <a:cxn ang="0">
                    <a:pos x="119" y="113"/>
                  </a:cxn>
                  <a:cxn ang="0">
                    <a:pos x="0" y="63"/>
                  </a:cxn>
                  <a:cxn ang="0">
                    <a:pos x="0" y="63"/>
                  </a:cxn>
                  <a:cxn ang="0">
                    <a:pos x="0" y="0"/>
                  </a:cxn>
                </a:cxnLst>
                <a:rect l="0" t="0" r="r" b="b"/>
                <a:pathLst>
                  <a:path w="231" h="232">
                    <a:moveTo>
                      <a:pt x="0" y="0"/>
                    </a:moveTo>
                    <a:cubicBezTo>
                      <a:pt x="64" y="0"/>
                      <a:pt x="122" y="26"/>
                      <a:pt x="164" y="68"/>
                    </a:cubicBezTo>
                    <a:lnTo>
                      <a:pt x="164" y="68"/>
                    </a:lnTo>
                    <a:cubicBezTo>
                      <a:pt x="205" y="110"/>
                      <a:pt x="231" y="168"/>
                      <a:pt x="231" y="232"/>
                    </a:cubicBezTo>
                    <a:lnTo>
                      <a:pt x="169" y="232"/>
                    </a:lnTo>
                    <a:cubicBezTo>
                      <a:pt x="169" y="185"/>
                      <a:pt x="150" y="143"/>
                      <a:pt x="119" y="112"/>
                    </a:cubicBezTo>
                    <a:lnTo>
                      <a:pt x="119" y="113"/>
                    </a:lnTo>
                    <a:cubicBezTo>
                      <a:pt x="89" y="82"/>
                      <a:pt x="46" y="63"/>
                      <a:pt x="0" y="63"/>
                    </a:cubicBezTo>
                    <a:lnTo>
                      <a:pt x="0" y="63"/>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2" name="Freeform 168"/>
              <p:cNvSpPr>
                <a:spLocks/>
              </p:cNvSpPr>
              <p:nvPr/>
            </p:nvSpPr>
            <p:spPr bwMode="auto">
              <a:xfrm>
                <a:off x="3995" y="2375"/>
                <a:ext cx="47" cy="48"/>
              </a:xfrm>
              <a:custGeom>
                <a:avLst/>
                <a:gdLst/>
                <a:ahLst/>
                <a:cxnLst>
                  <a:cxn ang="0">
                    <a:pos x="0" y="0"/>
                  </a:cxn>
                  <a:cxn ang="0">
                    <a:pos x="145" y="60"/>
                  </a:cxn>
                  <a:cxn ang="0">
                    <a:pos x="145" y="60"/>
                  </a:cxn>
                  <a:cxn ang="0">
                    <a:pos x="205" y="205"/>
                  </a:cxn>
                  <a:cxn ang="0">
                    <a:pos x="149" y="205"/>
                  </a:cxn>
                  <a:cxn ang="0">
                    <a:pos x="106" y="99"/>
                  </a:cxn>
                  <a:cxn ang="0">
                    <a:pos x="105" y="99"/>
                  </a:cxn>
                  <a:cxn ang="0">
                    <a:pos x="0" y="56"/>
                  </a:cxn>
                  <a:cxn ang="0">
                    <a:pos x="0" y="56"/>
                  </a:cxn>
                  <a:cxn ang="0">
                    <a:pos x="0" y="0"/>
                  </a:cxn>
                </a:cxnLst>
                <a:rect l="0" t="0" r="r" b="b"/>
                <a:pathLst>
                  <a:path w="205" h="205">
                    <a:moveTo>
                      <a:pt x="0" y="0"/>
                    </a:moveTo>
                    <a:cubicBezTo>
                      <a:pt x="56" y="0"/>
                      <a:pt x="107" y="23"/>
                      <a:pt x="145" y="60"/>
                    </a:cubicBezTo>
                    <a:lnTo>
                      <a:pt x="145" y="60"/>
                    </a:lnTo>
                    <a:cubicBezTo>
                      <a:pt x="182" y="97"/>
                      <a:pt x="205" y="149"/>
                      <a:pt x="205" y="205"/>
                    </a:cubicBezTo>
                    <a:lnTo>
                      <a:pt x="149" y="205"/>
                    </a:lnTo>
                    <a:cubicBezTo>
                      <a:pt x="149" y="164"/>
                      <a:pt x="133" y="126"/>
                      <a:pt x="106" y="99"/>
                    </a:cubicBezTo>
                    <a:lnTo>
                      <a:pt x="105" y="99"/>
                    </a:lnTo>
                    <a:cubicBezTo>
                      <a:pt x="78" y="72"/>
                      <a:pt x="41" y="56"/>
                      <a:pt x="0" y="56"/>
                    </a:cubicBezTo>
                    <a:lnTo>
                      <a:pt x="0" y="56"/>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3" name="Freeform 169"/>
              <p:cNvSpPr>
                <a:spLocks/>
              </p:cNvSpPr>
              <p:nvPr/>
            </p:nvSpPr>
            <p:spPr bwMode="auto">
              <a:xfrm>
                <a:off x="3995" y="2381"/>
                <a:ext cx="41" cy="42"/>
              </a:xfrm>
              <a:custGeom>
                <a:avLst/>
                <a:gdLst/>
                <a:ahLst/>
                <a:cxnLst>
                  <a:cxn ang="0">
                    <a:pos x="0" y="0"/>
                  </a:cxn>
                  <a:cxn ang="0">
                    <a:pos x="126" y="52"/>
                  </a:cxn>
                  <a:cxn ang="0">
                    <a:pos x="126" y="52"/>
                  </a:cxn>
                  <a:cxn ang="0">
                    <a:pos x="178" y="178"/>
                  </a:cxn>
                  <a:cxn ang="0">
                    <a:pos x="130" y="178"/>
                  </a:cxn>
                  <a:cxn ang="0">
                    <a:pos x="92" y="86"/>
                  </a:cxn>
                  <a:cxn ang="0">
                    <a:pos x="92" y="86"/>
                  </a:cxn>
                  <a:cxn ang="0">
                    <a:pos x="0" y="48"/>
                  </a:cxn>
                  <a:cxn ang="0">
                    <a:pos x="0" y="48"/>
                  </a:cxn>
                  <a:cxn ang="0">
                    <a:pos x="0" y="0"/>
                  </a:cxn>
                </a:cxnLst>
                <a:rect l="0" t="0" r="r" b="b"/>
                <a:pathLst>
                  <a:path w="178" h="178">
                    <a:moveTo>
                      <a:pt x="0" y="0"/>
                    </a:moveTo>
                    <a:cubicBezTo>
                      <a:pt x="49" y="0"/>
                      <a:pt x="93" y="20"/>
                      <a:pt x="126" y="52"/>
                    </a:cubicBezTo>
                    <a:lnTo>
                      <a:pt x="126" y="52"/>
                    </a:lnTo>
                    <a:cubicBezTo>
                      <a:pt x="158" y="85"/>
                      <a:pt x="178" y="129"/>
                      <a:pt x="178" y="178"/>
                    </a:cubicBezTo>
                    <a:lnTo>
                      <a:pt x="130" y="178"/>
                    </a:lnTo>
                    <a:cubicBezTo>
                      <a:pt x="130" y="142"/>
                      <a:pt x="115" y="110"/>
                      <a:pt x="92" y="86"/>
                    </a:cubicBezTo>
                    <a:lnTo>
                      <a:pt x="92" y="86"/>
                    </a:lnTo>
                    <a:cubicBezTo>
                      <a:pt x="68" y="63"/>
                      <a:pt x="36" y="48"/>
                      <a:pt x="0" y="48"/>
                    </a:cubicBezTo>
                    <a:lnTo>
                      <a:pt x="0" y="48"/>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4" name="Freeform 170"/>
              <p:cNvSpPr>
                <a:spLocks/>
              </p:cNvSpPr>
              <p:nvPr/>
            </p:nvSpPr>
            <p:spPr bwMode="auto">
              <a:xfrm>
                <a:off x="3995" y="2388"/>
                <a:ext cx="34" cy="35"/>
              </a:xfrm>
              <a:custGeom>
                <a:avLst/>
                <a:gdLst/>
                <a:ahLst/>
                <a:cxnLst>
                  <a:cxn ang="0">
                    <a:pos x="0" y="0"/>
                  </a:cxn>
                  <a:cxn ang="0">
                    <a:pos x="107" y="44"/>
                  </a:cxn>
                  <a:cxn ang="0">
                    <a:pos x="107" y="44"/>
                  </a:cxn>
                  <a:cxn ang="0">
                    <a:pos x="151" y="151"/>
                  </a:cxn>
                  <a:cxn ang="0">
                    <a:pos x="110" y="151"/>
                  </a:cxn>
                  <a:cxn ang="0">
                    <a:pos x="78" y="73"/>
                  </a:cxn>
                  <a:cxn ang="0">
                    <a:pos x="78" y="73"/>
                  </a:cxn>
                  <a:cxn ang="0">
                    <a:pos x="0" y="41"/>
                  </a:cxn>
                  <a:cxn ang="0">
                    <a:pos x="0" y="41"/>
                  </a:cxn>
                  <a:cxn ang="0">
                    <a:pos x="0" y="0"/>
                  </a:cxn>
                </a:cxnLst>
                <a:rect l="0" t="0" r="r" b="b"/>
                <a:pathLst>
                  <a:path w="151" h="151">
                    <a:moveTo>
                      <a:pt x="0" y="0"/>
                    </a:moveTo>
                    <a:cubicBezTo>
                      <a:pt x="41" y="0"/>
                      <a:pt x="79" y="17"/>
                      <a:pt x="107" y="44"/>
                    </a:cubicBezTo>
                    <a:lnTo>
                      <a:pt x="107" y="44"/>
                    </a:lnTo>
                    <a:cubicBezTo>
                      <a:pt x="134" y="72"/>
                      <a:pt x="151" y="109"/>
                      <a:pt x="151" y="151"/>
                    </a:cubicBezTo>
                    <a:lnTo>
                      <a:pt x="110" y="151"/>
                    </a:lnTo>
                    <a:cubicBezTo>
                      <a:pt x="110" y="121"/>
                      <a:pt x="98" y="93"/>
                      <a:pt x="78" y="73"/>
                    </a:cubicBezTo>
                    <a:lnTo>
                      <a:pt x="78" y="73"/>
                    </a:lnTo>
                    <a:cubicBezTo>
                      <a:pt x="58" y="53"/>
                      <a:pt x="30" y="41"/>
                      <a:pt x="0" y="41"/>
                    </a:cubicBezTo>
                    <a:lnTo>
                      <a:pt x="0" y="41"/>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5" name="Freeform 171"/>
              <p:cNvSpPr>
                <a:spLocks/>
              </p:cNvSpPr>
              <p:nvPr/>
            </p:nvSpPr>
            <p:spPr bwMode="auto">
              <a:xfrm>
                <a:off x="3995" y="2394"/>
                <a:ext cx="28" cy="29"/>
              </a:xfrm>
              <a:custGeom>
                <a:avLst/>
                <a:gdLst/>
                <a:ahLst/>
                <a:cxnLst>
                  <a:cxn ang="0">
                    <a:pos x="0" y="0"/>
                  </a:cxn>
                  <a:cxn ang="0">
                    <a:pos x="88" y="36"/>
                  </a:cxn>
                  <a:cxn ang="0">
                    <a:pos x="88" y="36"/>
                  </a:cxn>
                  <a:cxn ang="0">
                    <a:pos x="124" y="124"/>
                  </a:cxn>
                  <a:cxn ang="0">
                    <a:pos x="91" y="124"/>
                  </a:cxn>
                  <a:cxn ang="0">
                    <a:pos x="64" y="60"/>
                  </a:cxn>
                  <a:cxn ang="0">
                    <a:pos x="64" y="60"/>
                  </a:cxn>
                  <a:cxn ang="0">
                    <a:pos x="0" y="33"/>
                  </a:cxn>
                  <a:cxn ang="0">
                    <a:pos x="0" y="33"/>
                  </a:cxn>
                  <a:cxn ang="0">
                    <a:pos x="0" y="0"/>
                  </a:cxn>
                </a:cxnLst>
                <a:rect l="0" t="0" r="r" b="b"/>
                <a:pathLst>
                  <a:path w="124" h="124">
                    <a:moveTo>
                      <a:pt x="0" y="0"/>
                    </a:moveTo>
                    <a:cubicBezTo>
                      <a:pt x="34" y="0"/>
                      <a:pt x="65" y="13"/>
                      <a:pt x="88" y="36"/>
                    </a:cubicBezTo>
                    <a:lnTo>
                      <a:pt x="88" y="36"/>
                    </a:lnTo>
                    <a:cubicBezTo>
                      <a:pt x="110" y="59"/>
                      <a:pt x="124" y="90"/>
                      <a:pt x="124" y="124"/>
                    </a:cubicBezTo>
                    <a:lnTo>
                      <a:pt x="91" y="124"/>
                    </a:lnTo>
                    <a:cubicBezTo>
                      <a:pt x="91" y="99"/>
                      <a:pt x="80" y="76"/>
                      <a:pt x="64" y="60"/>
                    </a:cubicBezTo>
                    <a:lnTo>
                      <a:pt x="64" y="60"/>
                    </a:lnTo>
                    <a:cubicBezTo>
                      <a:pt x="47" y="43"/>
                      <a:pt x="25" y="33"/>
                      <a:pt x="0" y="33"/>
                    </a:cubicBezTo>
                    <a:lnTo>
                      <a:pt x="0" y="33"/>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6" name="Freeform 172"/>
              <p:cNvSpPr>
                <a:spLocks/>
              </p:cNvSpPr>
              <p:nvPr/>
            </p:nvSpPr>
            <p:spPr bwMode="auto">
              <a:xfrm>
                <a:off x="3995" y="2400"/>
                <a:ext cx="22" cy="23"/>
              </a:xfrm>
              <a:custGeom>
                <a:avLst/>
                <a:gdLst/>
                <a:ahLst/>
                <a:cxnLst>
                  <a:cxn ang="0">
                    <a:pos x="0" y="0"/>
                  </a:cxn>
                  <a:cxn ang="0">
                    <a:pos x="69" y="29"/>
                  </a:cxn>
                  <a:cxn ang="0">
                    <a:pos x="69" y="29"/>
                  </a:cxn>
                  <a:cxn ang="0">
                    <a:pos x="98" y="98"/>
                  </a:cxn>
                  <a:cxn ang="0">
                    <a:pos x="85" y="98"/>
                  </a:cxn>
                  <a:cxn ang="0">
                    <a:pos x="71" y="98"/>
                  </a:cxn>
                  <a:cxn ang="0">
                    <a:pos x="0" y="98"/>
                  </a:cxn>
                  <a:cxn ang="0">
                    <a:pos x="0" y="70"/>
                  </a:cxn>
                  <a:cxn ang="0">
                    <a:pos x="0" y="63"/>
                  </a:cxn>
                  <a:cxn ang="0">
                    <a:pos x="0" y="26"/>
                  </a:cxn>
                  <a:cxn ang="0">
                    <a:pos x="0" y="26"/>
                  </a:cxn>
                  <a:cxn ang="0">
                    <a:pos x="0" y="23"/>
                  </a:cxn>
                  <a:cxn ang="0">
                    <a:pos x="0" y="0"/>
                  </a:cxn>
                </a:cxnLst>
                <a:rect l="0" t="0" r="r" b="b"/>
                <a:pathLst>
                  <a:path w="98" h="98">
                    <a:moveTo>
                      <a:pt x="0" y="0"/>
                    </a:moveTo>
                    <a:cubicBezTo>
                      <a:pt x="27" y="0"/>
                      <a:pt x="51" y="11"/>
                      <a:pt x="69" y="29"/>
                    </a:cubicBezTo>
                    <a:lnTo>
                      <a:pt x="69" y="29"/>
                    </a:lnTo>
                    <a:cubicBezTo>
                      <a:pt x="87" y="47"/>
                      <a:pt x="98" y="71"/>
                      <a:pt x="98" y="98"/>
                    </a:cubicBezTo>
                    <a:lnTo>
                      <a:pt x="85" y="98"/>
                    </a:lnTo>
                    <a:lnTo>
                      <a:pt x="71" y="98"/>
                    </a:lnTo>
                    <a:lnTo>
                      <a:pt x="0" y="98"/>
                    </a:lnTo>
                    <a:lnTo>
                      <a:pt x="0" y="70"/>
                    </a:lnTo>
                    <a:lnTo>
                      <a:pt x="0" y="63"/>
                    </a:lnTo>
                    <a:lnTo>
                      <a:pt x="0" y="26"/>
                    </a:lnTo>
                    <a:lnTo>
                      <a:pt x="0" y="26"/>
                    </a:lnTo>
                    <a:lnTo>
                      <a:pt x="0" y="23"/>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7" name="Freeform 173"/>
              <p:cNvSpPr>
                <a:spLocks/>
              </p:cNvSpPr>
              <p:nvPr/>
            </p:nvSpPr>
            <p:spPr bwMode="auto">
              <a:xfrm>
                <a:off x="3995" y="2406"/>
                <a:ext cx="16" cy="17"/>
              </a:xfrm>
              <a:custGeom>
                <a:avLst/>
                <a:gdLst/>
                <a:ahLst/>
                <a:cxnLst>
                  <a:cxn ang="0">
                    <a:pos x="0" y="0"/>
                  </a:cxn>
                  <a:cxn ang="0">
                    <a:pos x="50" y="21"/>
                  </a:cxn>
                  <a:cxn ang="0">
                    <a:pos x="50" y="21"/>
                  </a:cxn>
                  <a:cxn ang="0">
                    <a:pos x="71" y="71"/>
                  </a:cxn>
                  <a:cxn ang="0">
                    <a:pos x="61" y="71"/>
                  </a:cxn>
                  <a:cxn ang="0">
                    <a:pos x="52" y="71"/>
                  </a:cxn>
                  <a:cxn ang="0">
                    <a:pos x="0" y="71"/>
                  </a:cxn>
                  <a:cxn ang="0">
                    <a:pos x="0" y="51"/>
                  </a:cxn>
                  <a:cxn ang="0">
                    <a:pos x="0" y="45"/>
                  </a:cxn>
                  <a:cxn ang="0">
                    <a:pos x="0" y="19"/>
                  </a:cxn>
                  <a:cxn ang="0">
                    <a:pos x="0" y="19"/>
                  </a:cxn>
                  <a:cxn ang="0">
                    <a:pos x="0" y="16"/>
                  </a:cxn>
                  <a:cxn ang="0">
                    <a:pos x="0" y="0"/>
                  </a:cxn>
                </a:cxnLst>
                <a:rect l="0" t="0" r="r" b="b"/>
                <a:pathLst>
                  <a:path w="71" h="71">
                    <a:moveTo>
                      <a:pt x="0" y="0"/>
                    </a:moveTo>
                    <a:cubicBezTo>
                      <a:pt x="19" y="0"/>
                      <a:pt x="37" y="8"/>
                      <a:pt x="50" y="21"/>
                    </a:cubicBezTo>
                    <a:lnTo>
                      <a:pt x="50" y="21"/>
                    </a:lnTo>
                    <a:cubicBezTo>
                      <a:pt x="63" y="34"/>
                      <a:pt x="71" y="51"/>
                      <a:pt x="71" y="71"/>
                    </a:cubicBezTo>
                    <a:lnTo>
                      <a:pt x="61" y="71"/>
                    </a:lnTo>
                    <a:lnTo>
                      <a:pt x="52" y="71"/>
                    </a:lnTo>
                    <a:lnTo>
                      <a:pt x="0" y="71"/>
                    </a:lnTo>
                    <a:lnTo>
                      <a:pt x="0" y="51"/>
                    </a:lnTo>
                    <a:lnTo>
                      <a:pt x="0" y="45"/>
                    </a:lnTo>
                    <a:lnTo>
                      <a:pt x="0" y="19"/>
                    </a:lnTo>
                    <a:lnTo>
                      <a:pt x="0" y="19"/>
                    </a:lnTo>
                    <a:lnTo>
                      <a:pt x="0" y="16"/>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8" name="Freeform 174"/>
              <p:cNvSpPr>
                <a:spLocks/>
              </p:cNvSpPr>
              <p:nvPr/>
            </p:nvSpPr>
            <p:spPr bwMode="auto">
              <a:xfrm>
                <a:off x="3995" y="2412"/>
                <a:ext cx="10" cy="11"/>
              </a:xfrm>
              <a:custGeom>
                <a:avLst/>
                <a:gdLst/>
                <a:ahLst/>
                <a:cxnLst>
                  <a:cxn ang="0">
                    <a:pos x="0" y="0"/>
                  </a:cxn>
                  <a:cxn ang="0">
                    <a:pos x="31" y="14"/>
                  </a:cxn>
                  <a:cxn ang="0">
                    <a:pos x="31" y="14"/>
                  </a:cxn>
                  <a:cxn ang="0">
                    <a:pos x="44" y="45"/>
                  </a:cxn>
                  <a:cxn ang="0">
                    <a:pos x="0" y="45"/>
                  </a:cxn>
                  <a:cxn ang="0">
                    <a:pos x="0" y="32"/>
                  </a:cxn>
                  <a:cxn ang="0">
                    <a:pos x="0" y="29"/>
                  </a:cxn>
                  <a:cxn ang="0">
                    <a:pos x="0" y="13"/>
                  </a:cxn>
                  <a:cxn ang="0">
                    <a:pos x="0" y="13"/>
                  </a:cxn>
                  <a:cxn ang="0">
                    <a:pos x="0" y="11"/>
                  </a:cxn>
                  <a:cxn ang="0">
                    <a:pos x="0" y="0"/>
                  </a:cxn>
                </a:cxnLst>
                <a:rect l="0" t="0" r="r" b="b"/>
                <a:pathLst>
                  <a:path w="44" h="45">
                    <a:moveTo>
                      <a:pt x="0" y="0"/>
                    </a:moveTo>
                    <a:cubicBezTo>
                      <a:pt x="12" y="0"/>
                      <a:pt x="23" y="5"/>
                      <a:pt x="31" y="14"/>
                    </a:cubicBezTo>
                    <a:lnTo>
                      <a:pt x="31" y="14"/>
                    </a:lnTo>
                    <a:cubicBezTo>
                      <a:pt x="39" y="22"/>
                      <a:pt x="44" y="33"/>
                      <a:pt x="44" y="45"/>
                    </a:cubicBezTo>
                    <a:lnTo>
                      <a:pt x="0" y="45"/>
                    </a:lnTo>
                    <a:lnTo>
                      <a:pt x="0" y="32"/>
                    </a:lnTo>
                    <a:lnTo>
                      <a:pt x="0" y="29"/>
                    </a:lnTo>
                    <a:lnTo>
                      <a:pt x="0" y="13"/>
                    </a:lnTo>
                    <a:lnTo>
                      <a:pt x="0" y="13"/>
                    </a:lnTo>
                    <a:lnTo>
                      <a:pt x="0" y="11"/>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9" name="Freeform 175"/>
              <p:cNvSpPr>
                <a:spLocks/>
              </p:cNvSpPr>
              <p:nvPr/>
            </p:nvSpPr>
            <p:spPr bwMode="auto">
              <a:xfrm>
                <a:off x="3995" y="2418"/>
                <a:ext cx="4" cy="5"/>
              </a:xfrm>
              <a:custGeom>
                <a:avLst/>
                <a:gdLst/>
                <a:ahLst/>
                <a:cxnLst>
                  <a:cxn ang="0">
                    <a:pos x="0" y="0"/>
                  </a:cxn>
                  <a:cxn ang="0">
                    <a:pos x="12" y="5"/>
                  </a:cxn>
                  <a:cxn ang="0">
                    <a:pos x="12" y="5"/>
                  </a:cxn>
                  <a:cxn ang="0">
                    <a:pos x="18" y="18"/>
                  </a:cxn>
                  <a:cxn ang="0">
                    <a:pos x="0" y="18"/>
                  </a:cxn>
                  <a:cxn ang="0">
                    <a:pos x="0" y="13"/>
                  </a:cxn>
                  <a:cxn ang="0">
                    <a:pos x="0" y="12"/>
                  </a:cxn>
                  <a:cxn ang="0">
                    <a:pos x="0" y="5"/>
                  </a:cxn>
                  <a:cxn ang="0">
                    <a:pos x="0" y="5"/>
                  </a:cxn>
                  <a:cxn ang="0">
                    <a:pos x="0" y="4"/>
                  </a:cxn>
                  <a:cxn ang="0">
                    <a:pos x="0" y="0"/>
                  </a:cxn>
                </a:cxnLst>
                <a:rect l="0" t="0" r="r" b="b"/>
                <a:pathLst>
                  <a:path w="18" h="18">
                    <a:moveTo>
                      <a:pt x="0" y="0"/>
                    </a:moveTo>
                    <a:cubicBezTo>
                      <a:pt x="5" y="0"/>
                      <a:pt x="9" y="2"/>
                      <a:pt x="12" y="5"/>
                    </a:cubicBezTo>
                    <a:lnTo>
                      <a:pt x="12" y="5"/>
                    </a:lnTo>
                    <a:cubicBezTo>
                      <a:pt x="16" y="9"/>
                      <a:pt x="18" y="13"/>
                      <a:pt x="18" y="18"/>
                    </a:cubicBezTo>
                    <a:lnTo>
                      <a:pt x="0" y="18"/>
                    </a:lnTo>
                    <a:lnTo>
                      <a:pt x="0" y="13"/>
                    </a:lnTo>
                    <a:lnTo>
                      <a:pt x="0" y="12"/>
                    </a:lnTo>
                    <a:lnTo>
                      <a:pt x="0" y="5"/>
                    </a:lnTo>
                    <a:lnTo>
                      <a:pt x="0" y="5"/>
                    </a:lnTo>
                    <a:lnTo>
                      <a:pt x="0" y="4"/>
                    </a:lnTo>
                    <a:lnTo>
                      <a:pt x="0" y="0"/>
                    </a:lnTo>
                    <a:close/>
                  </a:path>
                </a:pathLst>
              </a:custGeom>
              <a:solidFill>
                <a:srgbClr val="79A7B0"/>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00" name="Rectangle 176"/>
              <p:cNvSpPr>
                <a:spLocks noChangeArrowheads="1"/>
              </p:cNvSpPr>
              <p:nvPr/>
            </p:nvSpPr>
            <p:spPr bwMode="auto">
              <a:xfrm>
                <a:off x="4150" y="2344"/>
                <a:ext cx="356" cy="7"/>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1" name="Rectangle 177"/>
              <p:cNvSpPr>
                <a:spLocks noChangeArrowheads="1"/>
              </p:cNvSpPr>
              <p:nvPr/>
            </p:nvSpPr>
            <p:spPr bwMode="auto">
              <a:xfrm>
                <a:off x="4150" y="2357"/>
                <a:ext cx="356" cy="6"/>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2" name="Rectangle 178"/>
              <p:cNvSpPr>
                <a:spLocks noChangeArrowheads="1"/>
              </p:cNvSpPr>
              <p:nvPr/>
            </p:nvSpPr>
            <p:spPr bwMode="auto">
              <a:xfrm>
                <a:off x="4150" y="2369"/>
                <a:ext cx="356" cy="6"/>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3" name="Rectangle 179"/>
              <p:cNvSpPr>
                <a:spLocks noChangeArrowheads="1"/>
              </p:cNvSpPr>
              <p:nvPr/>
            </p:nvSpPr>
            <p:spPr bwMode="auto">
              <a:xfrm>
                <a:off x="4150" y="2381"/>
                <a:ext cx="356" cy="7"/>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4" name="Rectangle 180"/>
              <p:cNvSpPr>
                <a:spLocks noChangeArrowheads="1"/>
              </p:cNvSpPr>
              <p:nvPr/>
            </p:nvSpPr>
            <p:spPr bwMode="auto">
              <a:xfrm>
                <a:off x="4150" y="2394"/>
                <a:ext cx="356" cy="6"/>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5" name="Rectangle 181"/>
              <p:cNvSpPr>
                <a:spLocks noChangeArrowheads="1"/>
              </p:cNvSpPr>
              <p:nvPr/>
            </p:nvSpPr>
            <p:spPr bwMode="auto">
              <a:xfrm>
                <a:off x="4150" y="2406"/>
                <a:ext cx="356" cy="6"/>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6" name="Rectangle 182"/>
              <p:cNvSpPr>
                <a:spLocks noChangeArrowheads="1"/>
              </p:cNvSpPr>
              <p:nvPr/>
            </p:nvSpPr>
            <p:spPr bwMode="auto">
              <a:xfrm>
                <a:off x="4150" y="2351"/>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7" name="Rectangle 183"/>
              <p:cNvSpPr>
                <a:spLocks noChangeArrowheads="1"/>
              </p:cNvSpPr>
              <p:nvPr/>
            </p:nvSpPr>
            <p:spPr bwMode="auto">
              <a:xfrm>
                <a:off x="4150" y="2363"/>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8" name="Rectangle 184"/>
              <p:cNvSpPr>
                <a:spLocks noChangeArrowheads="1"/>
              </p:cNvSpPr>
              <p:nvPr/>
            </p:nvSpPr>
            <p:spPr bwMode="auto">
              <a:xfrm>
                <a:off x="4150" y="2375"/>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9" name="Rectangle 185"/>
              <p:cNvSpPr>
                <a:spLocks noChangeArrowheads="1"/>
              </p:cNvSpPr>
              <p:nvPr/>
            </p:nvSpPr>
            <p:spPr bwMode="auto">
              <a:xfrm>
                <a:off x="4150" y="2388"/>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10" name="Rectangle 186"/>
              <p:cNvSpPr>
                <a:spLocks noChangeArrowheads="1"/>
              </p:cNvSpPr>
              <p:nvPr/>
            </p:nvSpPr>
            <p:spPr bwMode="auto">
              <a:xfrm>
                <a:off x="4150" y="2400"/>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11" name="Rectangle 187"/>
              <p:cNvSpPr>
                <a:spLocks noChangeArrowheads="1"/>
              </p:cNvSpPr>
              <p:nvPr/>
            </p:nvSpPr>
            <p:spPr bwMode="auto">
              <a:xfrm>
                <a:off x="4150" y="2412"/>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12" name="Rectangle 188"/>
              <p:cNvSpPr>
                <a:spLocks noChangeArrowheads="1"/>
              </p:cNvSpPr>
              <p:nvPr/>
            </p:nvSpPr>
            <p:spPr bwMode="auto">
              <a:xfrm>
                <a:off x="4150" y="2418"/>
                <a:ext cx="356" cy="5"/>
              </a:xfrm>
              <a:prstGeom prst="rect">
                <a:avLst/>
              </a:prstGeom>
              <a:solidFill>
                <a:srgbClr val="6F9AA3"/>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13" name="Freeform 189"/>
              <p:cNvSpPr>
                <a:spLocks/>
              </p:cNvSpPr>
              <p:nvPr/>
            </p:nvSpPr>
            <p:spPr bwMode="auto">
              <a:xfrm>
                <a:off x="4072" y="2344"/>
                <a:ext cx="78" cy="79"/>
              </a:xfrm>
              <a:custGeom>
                <a:avLst/>
                <a:gdLst/>
                <a:ahLst/>
                <a:cxnLst>
                  <a:cxn ang="0">
                    <a:pos x="339" y="0"/>
                  </a:cxn>
                  <a:cxn ang="0">
                    <a:pos x="100" y="100"/>
                  </a:cxn>
                  <a:cxn ang="0">
                    <a:pos x="100" y="100"/>
                  </a:cxn>
                  <a:cxn ang="0">
                    <a:pos x="0" y="339"/>
                  </a:cxn>
                  <a:cxn ang="0">
                    <a:pos x="92" y="339"/>
                  </a:cxn>
                  <a:cxn ang="0">
                    <a:pos x="164" y="164"/>
                  </a:cxn>
                  <a:cxn ang="0">
                    <a:pos x="164" y="164"/>
                  </a:cxn>
                  <a:cxn ang="0">
                    <a:pos x="339" y="92"/>
                  </a:cxn>
                  <a:cxn ang="0">
                    <a:pos x="339" y="92"/>
                  </a:cxn>
                  <a:cxn ang="0">
                    <a:pos x="339" y="0"/>
                  </a:cxn>
                </a:cxnLst>
                <a:rect l="0" t="0" r="r" b="b"/>
                <a:pathLst>
                  <a:path w="339" h="339">
                    <a:moveTo>
                      <a:pt x="339" y="0"/>
                    </a:moveTo>
                    <a:cubicBezTo>
                      <a:pt x="246" y="0"/>
                      <a:pt x="161" y="38"/>
                      <a:pt x="100" y="100"/>
                    </a:cubicBezTo>
                    <a:lnTo>
                      <a:pt x="100" y="100"/>
                    </a:lnTo>
                    <a:cubicBezTo>
                      <a:pt x="38" y="161"/>
                      <a:pt x="0" y="246"/>
                      <a:pt x="0" y="339"/>
                    </a:cubicBezTo>
                    <a:lnTo>
                      <a:pt x="92" y="339"/>
                    </a:lnTo>
                    <a:cubicBezTo>
                      <a:pt x="92" y="271"/>
                      <a:pt x="120" y="209"/>
                      <a:pt x="164" y="164"/>
                    </a:cubicBezTo>
                    <a:lnTo>
                      <a:pt x="164" y="164"/>
                    </a:lnTo>
                    <a:cubicBezTo>
                      <a:pt x="209" y="120"/>
                      <a:pt x="271" y="92"/>
                      <a:pt x="339" y="92"/>
                    </a:cubicBezTo>
                    <a:lnTo>
                      <a:pt x="339" y="92"/>
                    </a:lnTo>
                    <a:lnTo>
                      <a:pt x="339"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4" name="Freeform 190"/>
              <p:cNvSpPr>
                <a:spLocks/>
              </p:cNvSpPr>
              <p:nvPr/>
            </p:nvSpPr>
            <p:spPr bwMode="auto">
              <a:xfrm>
                <a:off x="4079" y="2351"/>
                <a:ext cx="71" cy="72"/>
              </a:xfrm>
              <a:custGeom>
                <a:avLst/>
                <a:gdLst/>
                <a:ahLst/>
                <a:cxnLst>
                  <a:cxn ang="0">
                    <a:pos x="312" y="0"/>
                  </a:cxn>
                  <a:cxn ang="0">
                    <a:pos x="92" y="92"/>
                  </a:cxn>
                  <a:cxn ang="0">
                    <a:pos x="92" y="92"/>
                  </a:cxn>
                  <a:cxn ang="0">
                    <a:pos x="0" y="312"/>
                  </a:cxn>
                  <a:cxn ang="0">
                    <a:pos x="84" y="312"/>
                  </a:cxn>
                  <a:cxn ang="0">
                    <a:pos x="151" y="151"/>
                  </a:cxn>
                  <a:cxn ang="0">
                    <a:pos x="151" y="151"/>
                  </a:cxn>
                  <a:cxn ang="0">
                    <a:pos x="312" y="84"/>
                  </a:cxn>
                  <a:cxn ang="0">
                    <a:pos x="312" y="84"/>
                  </a:cxn>
                  <a:cxn ang="0">
                    <a:pos x="312" y="0"/>
                  </a:cxn>
                </a:cxnLst>
                <a:rect l="0" t="0" r="r" b="b"/>
                <a:pathLst>
                  <a:path w="312" h="312">
                    <a:moveTo>
                      <a:pt x="312" y="0"/>
                    </a:moveTo>
                    <a:cubicBezTo>
                      <a:pt x="226" y="0"/>
                      <a:pt x="148" y="35"/>
                      <a:pt x="92" y="92"/>
                    </a:cubicBezTo>
                    <a:lnTo>
                      <a:pt x="92" y="92"/>
                    </a:lnTo>
                    <a:cubicBezTo>
                      <a:pt x="35" y="148"/>
                      <a:pt x="0" y="226"/>
                      <a:pt x="0" y="312"/>
                    </a:cubicBezTo>
                    <a:lnTo>
                      <a:pt x="84" y="312"/>
                    </a:lnTo>
                    <a:cubicBezTo>
                      <a:pt x="84" y="249"/>
                      <a:pt x="110" y="192"/>
                      <a:pt x="151" y="151"/>
                    </a:cubicBezTo>
                    <a:lnTo>
                      <a:pt x="151" y="151"/>
                    </a:lnTo>
                    <a:cubicBezTo>
                      <a:pt x="192" y="110"/>
                      <a:pt x="249" y="84"/>
                      <a:pt x="312" y="84"/>
                    </a:cubicBezTo>
                    <a:lnTo>
                      <a:pt x="312" y="84"/>
                    </a:lnTo>
                    <a:lnTo>
                      <a:pt x="312"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5" name="Freeform 191"/>
              <p:cNvSpPr>
                <a:spLocks/>
              </p:cNvSpPr>
              <p:nvPr/>
            </p:nvSpPr>
            <p:spPr bwMode="auto">
              <a:xfrm>
                <a:off x="4085" y="2357"/>
                <a:ext cx="65" cy="66"/>
              </a:xfrm>
              <a:custGeom>
                <a:avLst/>
                <a:gdLst/>
                <a:ahLst/>
                <a:cxnLst>
                  <a:cxn ang="0">
                    <a:pos x="285" y="0"/>
                  </a:cxn>
                  <a:cxn ang="0">
                    <a:pos x="84" y="84"/>
                  </a:cxn>
                  <a:cxn ang="0">
                    <a:pos x="84" y="84"/>
                  </a:cxn>
                  <a:cxn ang="0">
                    <a:pos x="0" y="285"/>
                  </a:cxn>
                  <a:cxn ang="0">
                    <a:pos x="77" y="285"/>
                  </a:cxn>
                  <a:cxn ang="0">
                    <a:pos x="138" y="138"/>
                  </a:cxn>
                  <a:cxn ang="0">
                    <a:pos x="138" y="138"/>
                  </a:cxn>
                  <a:cxn ang="0">
                    <a:pos x="285" y="77"/>
                  </a:cxn>
                  <a:cxn ang="0">
                    <a:pos x="285" y="77"/>
                  </a:cxn>
                  <a:cxn ang="0">
                    <a:pos x="285" y="0"/>
                  </a:cxn>
                </a:cxnLst>
                <a:rect l="0" t="0" r="r" b="b"/>
                <a:pathLst>
                  <a:path w="285" h="285">
                    <a:moveTo>
                      <a:pt x="285" y="0"/>
                    </a:moveTo>
                    <a:cubicBezTo>
                      <a:pt x="207" y="0"/>
                      <a:pt x="135" y="32"/>
                      <a:pt x="84" y="84"/>
                    </a:cubicBezTo>
                    <a:lnTo>
                      <a:pt x="84" y="84"/>
                    </a:lnTo>
                    <a:cubicBezTo>
                      <a:pt x="32" y="135"/>
                      <a:pt x="0" y="207"/>
                      <a:pt x="0" y="285"/>
                    </a:cubicBezTo>
                    <a:lnTo>
                      <a:pt x="77" y="285"/>
                    </a:lnTo>
                    <a:cubicBezTo>
                      <a:pt x="77" y="228"/>
                      <a:pt x="100" y="176"/>
                      <a:pt x="138" y="138"/>
                    </a:cubicBezTo>
                    <a:lnTo>
                      <a:pt x="138" y="138"/>
                    </a:lnTo>
                    <a:cubicBezTo>
                      <a:pt x="176" y="100"/>
                      <a:pt x="228" y="77"/>
                      <a:pt x="285" y="77"/>
                    </a:cubicBezTo>
                    <a:lnTo>
                      <a:pt x="285" y="77"/>
                    </a:lnTo>
                    <a:lnTo>
                      <a:pt x="285"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6" name="Freeform 192"/>
              <p:cNvSpPr>
                <a:spLocks/>
              </p:cNvSpPr>
              <p:nvPr/>
            </p:nvSpPr>
            <p:spPr bwMode="auto">
              <a:xfrm>
                <a:off x="4091" y="2363"/>
                <a:ext cx="59" cy="60"/>
              </a:xfrm>
              <a:custGeom>
                <a:avLst/>
                <a:gdLst/>
                <a:ahLst/>
                <a:cxnLst>
                  <a:cxn ang="0">
                    <a:pos x="258" y="0"/>
                  </a:cxn>
                  <a:cxn ang="0">
                    <a:pos x="76" y="75"/>
                  </a:cxn>
                  <a:cxn ang="0">
                    <a:pos x="76" y="76"/>
                  </a:cxn>
                  <a:cxn ang="0">
                    <a:pos x="0" y="258"/>
                  </a:cxn>
                  <a:cxn ang="0">
                    <a:pos x="70" y="258"/>
                  </a:cxn>
                  <a:cxn ang="0">
                    <a:pos x="125" y="125"/>
                  </a:cxn>
                  <a:cxn ang="0">
                    <a:pos x="125" y="125"/>
                  </a:cxn>
                  <a:cxn ang="0">
                    <a:pos x="258" y="69"/>
                  </a:cxn>
                  <a:cxn ang="0">
                    <a:pos x="258" y="69"/>
                  </a:cxn>
                  <a:cxn ang="0">
                    <a:pos x="258" y="0"/>
                  </a:cxn>
                </a:cxnLst>
                <a:rect l="0" t="0" r="r" b="b"/>
                <a:pathLst>
                  <a:path w="258" h="258">
                    <a:moveTo>
                      <a:pt x="258" y="0"/>
                    </a:moveTo>
                    <a:cubicBezTo>
                      <a:pt x="187" y="0"/>
                      <a:pt x="122" y="29"/>
                      <a:pt x="76" y="75"/>
                    </a:cubicBezTo>
                    <a:lnTo>
                      <a:pt x="76" y="76"/>
                    </a:lnTo>
                    <a:cubicBezTo>
                      <a:pt x="29" y="122"/>
                      <a:pt x="0" y="187"/>
                      <a:pt x="0" y="258"/>
                    </a:cubicBezTo>
                    <a:lnTo>
                      <a:pt x="70" y="258"/>
                    </a:lnTo>
                    <a:cubicBezTo>
                      <a:pt x="70" y="206"/>
                      <a:pt x="91" y="159"/>
                      <a:pt x="125" y="125"/>
                    </a:cubicBezTo>
                    <a:lnTo>
                      <a:pt x="125" y="125"/>
                    </a:lnTo>
                    <a:cubicBezTo>
                      <a:pt x="159" y="91"/>
                      <a:pt x="206" y="69"/>
                      <a:pt x="258" y="69"/>
                    </a:cubicBezTo>
                    <a:lnTo>
                      <a:pt x="258" y="69"/>
                    </a:lnTo>
                    <a:lnTo>
                      <a:pt x="258"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7" name="Freeform 193"/>
              <p:cNvSpPr>
                <a:spLocks/>
              </p:cNvSpPr>
              <p:nvPr/>
            </p:nvSpPr>
            <p:spPr bwMode="auto">
              <a:xfrm>
                <a:off x="4097" y="2369"/>
                <a:ext cx="53" cy="54"/>
              </a:xfrm>
              <a:custGeom>
                <a:avLst/>
                <a:gdLst/>
                <a:ahLst/>
                <a:cxnLst>
                  <a:cxn ang="0">
                    <a:pos x="231" y="0"/>
                  </a:cxn>
                  <a:cxn ang="0">
                    <a:pos x="67" y="68"/>
                  </a:cxn>
                  <a:cxn ang="0">
                    <a:pos x="67" y="68"/>
                  </a:cxn>
                  <a:cxn ang="0">
                    <a:pos x="0" y="232"/>
                  </a:cxn>
                  <a:cxn ang="0">
                    <a:pos x="62" y="232"/>
                  </a:cxn>
                  <a:cxn ang="0">
                    <a:pos x="112" y="112"/>
                  </a:cxn>
                  <a:cxn ang="0">
                    <a:pos x="112" y="113"/>
                  </a:cxn>
                  <a:cxn ang="0">
                    <a:pos x="231" y="63"/>
                  </a:cxn>
                  <a:cxn ang="0">
                    <a:pos x="231" y="63"/>
                  </a:cxn>
                  <a:cxn ang="0">
                    <a:pos x="231" y="0"/>
                  </a:cxn>
                </a:cxnLst>
                <a:rect l="0" t="0" r="r" b="b"/>
                <a:pathLst>
                  <a:path w="231" h="232">
                    <a:moveTo>
                      <a:pt x="231" y="0"/>
                    </a:moveTo>
                    <a:cubicBezTo>
                      <a:pt x="167" y="0"/>
                      <a:pt x="109" y="26"/>
                      <a:pt x="67" y="68"/>
                    </a:cubicBezTo>
                    <a:lnTo>
                      <a:pt x="67" y="68"/>
                    </a:lnTo>
                    <a:cubicBezTo>
                      <a:pt x="26" y="110"/>
                      <a:pt x="0" y="168"/>
                      <a:pt x="0" y="232"/>
                    </a:cubicBezTo>
                    <a:lnTo>
                      <a:pt x="62" y="232"/>
                    </a:lnTo>
                    <a:cubicBezTo>
                      <a:pt x="62" y="185"/>
                      <a:pt x="81" y="143"/>
                      <a:pt x="112" y="112"/>
                    </a:cubicBezTo>
                    <a:lnTo>
                      <a:pt x="112" y="113"/>
                    </a:lnTo>
                    <a:cubicBezTo>
                      <a:pt x="142" y="82"/>
                      <a:pt x="185" y="63"/>
                      <a:pt x="231" y="63"/>
                    </a:cubicBezTo>
                    <a:lnTo>
                      <a:pt x="231" y="63"/>
                    </a:lnTo>
                    <a:lnTo>
                      <a:pt x="231"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8" name="Freeform 194"/>
              <p:cNvSpPr>
                <a:spLocks/>
              </p:cNvSpPr>
              <p:nvPr/>
            </p:nvSpPr>
            <p:spPr bwMode="auto">
              <a:xfrm>
                <a:off x="4103" y="2375"/>
                <a:ext cx="47" cy="48"/>
              </a:xfrm>
              <a:custGeom>
                <a:avLst/>
                <a:gdLst/>
                <a:ahLst/>
                <a:cxnLst>
                  <a:cxn ang="0">
                    <a:pos x="205" y="0"/>
                  </a:cxn>
                  <a:cxn ang="0">
                    <a:pos x="60" y="60"/>
                  </a:cxn>
                  <a:cxn ang="0">
                    <a:pos x="60" y="60"/>
                  </a:cxn>
                  <a:cxn ang="0">
                    <a:pos x="0" y="205"/>
                  </a:cxn>
                  <a:cxn ang="0">
                    <a:pos x="56" y="205"/>
                  </a:cxn>
                  <a:cxn ang="0">
                    <a:pos x="99" y="99"/>
                  </a:cxn>
                  <a:cxn ang="0">
                    <a:pos x="100" y="99"/>
                  </a:cxn>
                  <a:cxn ang="0">
                    <a:pos x="205" y="56"/>
                  </a:cxn>
                  <a:cxn ang="0">
                    <a:pos x="205" y="56"/>
                  </a:cxn>
                  <a:cxn ang="0">
                    <a:pos x="205" y="0"/>
                  </a:cxn>
                </a:cxnLst>
                <a:rect l="0" t="0" r="r" b="b"/>
                <a:pathLst>
                  <a:path w="205" h="205">
                    <a:moveTo>
                      <a:pt x="205" y="0"/>
                    </a:moveTo>
                    <a:cubicBezTo>
                      <a:pt x="149" y="0"/>
                      <a:pt x="98" y="23"/>
                      <a:pt x="60" y="60"/>
                    </a:cubicBezTo>
                    <a:lnTo>
                      <a:pt x="60" y="60"/>
                    </a:lnTo>
                    <a:cubicBezTo>
                      <a:pt x="23" y="97"/>
                      <a:pt x="0" y="149"/>
                      <a:pt x="0" y="205"/>
                    </a:cubicBezTo>
                    <a:lnTo>
                      <a:pt x="56" y="205"/>
                    </a:lnTo>
                    <a:cubicBezTo>
                      <a:pt x="56" y="164"/>
                      <a:pt x="72" y="126"/>
                      <a:pt x="99" y="99"/>
                    </a:cubicBezTo>
                    <a:lnTo>
                      <a:pt x="100" y="99"/>
                    </a:lnTo>
                    <a:cubicBezTo>
                      <a:pt x="127" y="72"/>
                      <a:pt x="164" y="56"/>
                      <a:pt x="205" y="56"/>
                    </a:cubicBezTo>
                    <a:lnTo>
                      <a:pt x="205" y="56"/>
                    </a:lnTo>
                    <a:lnTo>
                      <a:pt x="205"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9" name="Freeform 195"/>
              <p:cNvSpPr>
                <a:spLocks/>
              </p:cNvSpPr>
              <p:nvPr/>
            </p:nvSpPr>
            <p:spPr bwMode="auto">
              <a:xfrm>
                <a:off x="4109" y="2381"/>
                <a:ext cx="41" cy="42"/>
              </a:xfrm>
              <a:custGeom>
                <a:avLst/>
                <a:gdLst/>
                <a:ahLst/>
                <a:cxnLst>
                  <a:cxn ang="0">
                    <a:pos x="178" y="0"/>
                  </a:cxn>
                  <a:cxn ang="0">
                    <a:pos x="52" y="52"/>
                  </a:cxn>
                  <a:cxn ang="0">
                    <a:pos x="52" y="52"/>
                  </a:cxn>
                  <a:cxn ang="0">
                    <a:pos x="0" y="178"/>
                  </a:cxn>
                  <a:cxn ang="0">
                    <a:pos x="48" y="178"/>
                  </a:cxn>
                  <a:cxn ang="0">
                    <a:pos x="86" y="86"/>
                  </a:cxn>
                  <a:cxn ang="0">
                    <a:pos x="86" y="86"/>
                  </a:cxn>
                  <a:cxn ang="0">
                    <a:pos x="178" y="48"/>
                  </a:cxn>
                  <a:cxn ang="0">
                    <a:pos x="178" y="48"/>
                  </a:cxn>
                  <a:cxn ang="0">
                    <a:pos x="178" y="0"/>
                  </a:cxn>
                </a:cxnLst>
                <a:rect l="0" t="0" r="r" b="b"/>
                <a:pathLst>
                  <a:path w="178" h="178">
                    <a:moveTo>
                      <a:pt x="178" y="0"/>
                    </a:moveTo>
                    <a:cubicBezTo>
                      <a:pt x="129" y="0"/>
                      <a:pt x="85" y="20"/>
                      <a:pt x="52" y="52"/>
                    </a:cubicBezTo>
                    <a:lnTo>
                      <a:pt x="52" y="52"/>
                    </a:lnTo>
                    <a:cubicBezTo>
                      <a:pt x="20" y="85"/>
                      <a:pt x="0" y="129"/>
                      <a:pt x="0" y="178"/>
                    </a:cubicBezTo>
                    <a:lnTo>
                      <a:pt x="48" y="178"/>
                    </a:lnTo>
                    <a:cubicBezTo>
                      <a:pt x="48" y="142"/>
                      <a:pt x="63" y="110"/>
                      <a:pt x="86" y="86"/>
                    </a:cubicBezTo>
                    <a:lnTo>
                      <a:pt x="86" y="86"/>
                    </a:lnTo>
                    <a:cubicBezTo>
                      <a:pt x="110" y="63"/>
                      <a:pt x="142" y="48"/>
                      <a:pt x="178" y="48"/>
                    </a:cubicBezTo>
                    <a:lnTo>
                      <a:pt x="178" y="48"/>
                    </a:lnTo>
                    <a:lnTo>
                      <a:pt x="178"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0" name="Freeform 196"/>
              <p:cNvSpPr>
                <a:spLocks/>
              </p:cNvSpPr>
              <p:nvPr/>
            </p:nvSpPr>
            <p:spPr bwMode="auto">
              <a:xfrm>
                <a:off x="4116" y="2388"/>
                <a:ext cx="34" cy="35"/>
              </a:xfrm>
              <a:custGeom>
                <a:avLst/>
                <a:gdLst/>
                <a:ahLst/>
                <a:cxnLst>
                  <a:cxn ang="0">
                    <a:pos x="151" y="0"/>
                  </a:cxn>
                  <a:cxn ang="0">
                    <a:pos x="44" y="44"/>
                  </a:cxn>
                  <a:cxn ang="0">
                    <a:pos x="44" y="44"/>
                  </a:cxn>
                  <a:cxn ang="0">
                    <a:pos x="0" y="151"/>
                  </a:cxn>
                  <a:cxn ang="0">
                    <a:pos x="41" y="151"/>
                  </a:cxn>
                  <a:cxn ang="0">
                    <a:pos x="73" y="73"/>
                  </a:cxn>
                  <a:cxn ang="0">
                    <a:pos x="73" y="73"/>
                  </a:cxn>
                  <a:cxn ang="0">
                    <a:pos x="151" y="41"/>
                  </a:cxn>
                  <a:cxn ang="0">
                    <a:pos x="151" y="41"/>
                  </a:cxn>
                  <a:cxn ang="0">
                    <a:pos x="151" y="0"/>
                  </a:cxn>
                </a:cxnLst>
                <a:rect l="0" t="0" r="r" b="b"/>
                <a:pathLst>
                  <a:path w="151" h="151">
                    <a:moveTo>
                      <a:pt x="151" y="0"/>
                    </a:moveTo>
                    <a:cubicBezTo>
                      <a:pt x="110" y="0"/>
                      <a:pt x="72" y="17"/>
                      <a:pt x="44" y="44"/>
                    </a:cubicBezTo>
                    <a:lnTo>
                      <a:pt x="44" y="44"/>
                    </a:lnTo>
                    <a:cubicBezTo>
                      <a:pt x="17" y="72"/>
                      <a:pt x="0" y="109"/>
                      <a:pt x="0" y="151"/>
                    </a:cubicBezTo>
                    <a:lnTo>
                      <a:pt x="41" y="151"/>
                    </a:lnTo>
                    <a:cubicBezTo>
                      <a:pt x="41" y="121"/>
                      <a:pt x="53" y="93"/>
                      <a:pt x="73" y="73"/>
                    </a:cubicBezTo>
                    <a:lnTo>
                      <a:pt x="73" y="73"/>
                    </a:lnTo>
                    <a:cubicBezTo>
                      <a:pt x="93" y="53"/>
                      <a:pt x="121" y="41"/>
                      <a:pt x="151" y="41"/>
                    </a:cubicBezTo>
                    <a:lnTo>
                      <a:pt x="151" y="41"/>
                    </a:lnTo>
                    <a:lnTo>
                      <a:pt x="151"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1" name="Freeform 197"/>
              <p:cNvSpPr>
                <a:spLocks/>
              </p:cNvSpPr>
              <p:nvPr/>
            </p:nvSpPr>
            <p:spPr bwMode="auto">
              <a:xfrm>
                <a:off x="4122" y="2394"/>
                <a:ext cx="28" cy="29"/>
              </a:xfrm>
              <a:custGeom>
                <a:avLst/>
                <a:gdLst/>
                <a:ahLst/>
                <a:cxnLst>
                  <a:cxn ang="0">
                    <a:pos x="124" y="0"/>
                  </a:cxn>
                  <a:cxn ang="0">
                    <a:pos x="36" y="36"/>
                  </a:cxn>
                  <a:cxn ang="0">
                    <a:pos x="36" y="36"/>
                  </a:cxn>
                  <a:cxn ang="0">
                    <a:pos x="0" y="124"/>
                  </a:cxn>
                  <a:cxn ang="0">
                    <a:pos x="33" y="124"/>
                  </a:cxn>
                  <a:cxn ang="0">
                    <a:pos x="60" y="60"/>
                  </a:cxn>
                  <a:cxn ang="0">
                    <a:pos x="60" y="60"/>
                  </a:cxn>
                  <a:cxn ang="0">
                    <a:pos x="124" y="33"/>
                  </a:cxn>
                  <a:cxn ang="0">
                    <a:pos x="124" y="33"/>
                  </a:cxn>
                  <a:cxn ang="0">
                    <a:pos x="124" y="0"/>
                  </a:cxn>
                </a:cxnLst>
                <a:rect l="0" t="0" r="r" b="b"/>
                <a:pathLst>
                  <a:path w="124" h="124">
                    <a:moveTo>
                      <a:pt x="124" y="0"/>
                    </a:moveTo>
                    <a:cubicBezTo>
                      <a:pt x="90" y="0"/>
                      <a:pt x="59" y="13"/>
                      <a:pt x="36" y="36"/>
                    </a:cubicBezTo>
                    <a:lnTo>
                      <a:pt x="36" y="36"/>
                    </a:lnTo>
                    <a:cubicBezTo>
                      <a:pt x="14" y="59"/>
                      <a:pt x="0" y="90"/>
                      <a:pt x="0" y="124"/>
                    </a:cubicBezTo>
                    <a:lnTo>
                      <a:pt x="33" y="124"/>
                    </a:lnTo>
                    <a:cubicBezTo>
                      <a:pt x="33" y="99"/>
                      <a:pt x="44" y="76"/>
                      <a:pt x="60" y="60"/>
                    </a:cubicBezTo>
                    <a:lnTo>
                      <a:pt x="60" y="60"/>
                    </a:lnTo>
                    <a:cubicBezTo>
                      <a:pt x="77" y="43"/>
                      <a:pt x="99" y="33"/>
                      <a:pt x="124" y="33"/>
                    </a:cubicBezTo>
                    <a:lnTo>
                      <a:pt x="124" y="33"/>
                    </a:lnTo>
                    <a:lnTo>
                      <a:pt x="124"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2" name="Freeform 198"/>
              <p:cNvSpPr>
                <a:spLocks/>
              </p:cNvSpPr>
              <p:nvPr/>
            </p:nvSpPr>
            <p:spPr bwMode="auto">
              <a:xfrm>
                <a:off x="4128" y="2400"/>
                <a:ext cx="22" cy="23"/>
              </a:xfrm>
              <a:custGeom>
                <a:avLst/>
                <a:gdLst/>
                <a:ahLst/>
                <a:cxnLst>
                  <a:cxn ang="0">
                    <a:pos x="98" y="0"/>
                  </a:cxn>
                  <a:cxn ang="0">
                    <a:pos x="29" y="29"/>
                  </a:cxn>
                  <a:cxn ang="0">
                    <a:pos x="29" y="29"/>
                  </a:cxn>
                  <a:cxn ang="0">
                    <a:pos x="0" y="98"/>
                  </a:cxn>
                  <a:cxn ang="0">
                    <a:pos x="13" y="98"/>
                  </a:cxn>
                  <a:cxn ang="0">
                    <a:pos x="27" y="98"/>
                  </a:cxn>
                  <a:cxn ang="0">
                    <a:pos x="98" y="98"/>
                  </a:cxn>
                  <a:cxn ang="0">
                    <a:pos x="98" y="70"/>
                  </a:cxn>
                  <a:cxn ang="0">
                    <a:pos x="98" y="63"/>
                  </a:cxn>
                  <a:cxn ang="0">
                    <a:pos x="98" y="26"/>
                  </a:cxn>
                  <a:cxn ang="0">
                    <a:pos x="98" y="26"/>
                  </a:cxn>
                  <a:cxn ang="0">
                    <a:pos x="98" y="23"/>
                  </a:cxn>
                  <a:cxn ang="0">
                    <a:pos x="98" y="0"/>
                  </a:cxn>
                </a:cxnLst>
                <a:rect l="0" t="0" r="r" b="b"/>
                <a:pathLst>
                  <a:path w="98" h="98">
                    <a:moveTo>
                      <a:pt x="98" y="0"/>
                    </a:moveTo>
                    <a:cubicBezTo>
                      <a:pt x="71" y="0"/>
                      <a:pt x="47" y="11"/>
                      <a:pt x="29" y="29"/>
                    </a:cubicBezTo>
                    <a:lnTo>
                      <a:pt x="29" y="29"/>
                    </a:lnTo>
                    <a:cubicBezTo>
                      <a:pt x="11" y="47"/>
                      <a:pt x="0" y="71"/>
                      <a:pt x="0" y="98"/>
                    </a:cubicBezTo>
                    <a:lnTo>
                      <a:pt x="13" y="98"/>
                    </a:lnTo>
                    <a:lnTo>
                      <a:pt x="27" y="98"/>
                    </a:lnTo>
                    <a:lnTo>
                      <a:pt x="98" y="98"/>
                    </a:lnTo>
                    <a:lnTo>
                      <a:pt x="98" y="70"/>
                    </a:lnTo>
                    <a:lnTo>
                      <a:pt x="98" y="63"/>
                    </a:lnTo>
                    <a:lnTo>
                      <a:pt x="98" y="26"/>
                    </a:lnTo>
                    <a:lnTo>
                      <a:pt x="98" y="26"/>
                    </a:lnTo>
                    <a:lnTo>
                      <a:pt x="98" y="23"/>
                    </a:lnTo>
                    <a:lnTo>
                      <a:pt x="98"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3" name="Freeform 199"/>
              <p:cNvSpPr>
                <a:spLocks/>
              </p:cNvSpPr>
              <p:nvPr/>
            </p:nvSpPr>
            <p:spPr bwMode="auto">
              <a:xfrm>
                <a:off x="4134" y="2406"/>
                <a:ext cx="16" cy="17"/>
              </a:xfrm>
              <a:custGeom>
                <a:avLst/>
                <a:gdLst/>
                <a:ahLst/>
                <a:cxnLst>
                  <a:cxn ang="0">
                    <a:pos x="71" y="0"/>
                  </a:cxn>
                  <a:cxn ang="0">
                    <a:pos x="21" y="21"/>
                  </a:cxn>
                  <a:cxn ang="0">
                    <a:pos x="21" y="21"/>
                  </a:cxn>
                  <a:cxn ang="0">
                    <a:pos x="0" y="71"/>
                  </a:cxn>
                  <a:cxn ang="0">
                    <a:pos x="10" y="71"/>
                  </a:cxn>
                  <a:cxn ang="0">
                    <a:pos x="19" y="71"/>
                  </a:cxn>
                  <a:cxn ang="0">
                    <a:pos x="71" y="71"/>
                  </a:cxn>
                  <a:cxn ang="0">
                    <a:pos x="71" y="51"/>
                  </a:cxn>
                  <a:cxn ang="0">
                    <a:pos x="71" y="45"/>
                  </a:cxn>
                  <a:cxn ang="0">
                    <a:pos x="71" y="19"/>
                  </a:cxn>
                  <a:cxn ang="0">
                    <a:pos x="71" y="19"/>
                  </a:cxn>
                  <a:cxn ang="0">
                    <a:pos x="71" y="16"/>
                  </a:cxn>
                  <a:cxn ang="0">
                    <a:pos x="71" y="0"/>
                  </a:cxn>
                </a:cxnLst>
                <a:rect l="0" t="0" r="r" b="b"/>
                <a:pathLst>
                  <a:path w="71" h="71">
                    <a:moveTo>
                      <a:pt x="71" y="0"/>
                    </a:moveTo>
                    <a:cubicBezTo>
                      <a:pt x="52" y="0"/>
                      <a:pt x="34" y="8"/>
                      <a:pt x="21" y="21"/>
                    </a:cubicBezTo>
                    <a:lnTo>
                      <a:pt x="21" y="21"/>
                    </a:lnTo>
                    <a:cubicBezTo>
                      <a:pt x="8" y="34"/>
                      <a:pt x="0" y="51"/>
                      <a:pt x="0" y="71"/>
                    </a:cubicBezTo>
                    <a:lnTo>
                      <a:pt x="10" y="71"/>
                    </a:lnTo>
                    <a:lnTo>
                      <a:pt x="19" y="71"/>
                    </a:lnTo>
                    <a:lnTo>
                      <a:pt x="71" y="71"/>
                    </a:lnTo>
                    <a:lnTo>
                      <a:pt x="71" y="51"/>
                    </a:lnTo>
                    <a:lnTo>
                      <a:pt x="71" y="45"/>
                    </a:lnTo>
                    <a:lnTo>
                      <a:pt x="71" y="19"/>
                    </a:lnTo>
                    <a:lnTo>
                      <a:pt x="71" y="19"/>
                    </a:lnTo>
                    <a:lnTo>
                      <a:pt x="71" y="16"/>
                    </a:lnTo>
                    <a:lnTo>
                      <a:pt x="71"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4" name="Freeform 200"/>
              <p:cNvSpPr>
                <a:spLocks/>
              </p:cNvSpPr>
              <p:nvPr/>
            </p:nvSpPr>
            <p:spPr bwMode="auto">
              <a:xfrm>
                <a:off x="4140" y="2412"/>
                <a:ext cx="10" cy="11"/>
              </a:xfrm>
              <a:custGeom>
                <a:avLst/>
                <a:gdLst/>
                <a:ahLst/>
                <a:cxnLst>
                  <a:cxn ang="0">
                    <a:pos x="44" y="0"/>
                  </a:cxn>
                  <a:cxn ang="0">
                    <a:pos x="13" y="14"/>
                  </a:cxn>
                  <a:cxn ang="0">
                    <a:pos x="13" y="14"/>
                  </a:cxn>
                  <a:cxn ang="0">
                    <a:pos x="0" y="45"/>
                  </a:cxn>
                  <a:cxn ang="0">
                    <a:pos x="44" y="45"/>
                  </a:cxn>
                  <a:cxn ang="0">
                    <a:pos x="44" y="32"/>
                  </a:cxn>
                  <a:cxn ang="0">
                    <a:pos x="44" y="29"/>
                  </a:cxn>
                  <a:cxn ang="0">
                    <a:pos x="44" y="13"/>
                  </a:cxn>
                  <a:cxn ang="0">
                    <a:pos x="44" y="13"/>
                  </a:cxn>
                  <a:cxn ang="0">
                    <a:pos x="44" y="11"/>
                  </a:cxn>
                  <a:cxn ang="0">
                    <a:pos x="44" y="0"/>
                  </a:cxn>
                </a:cxnLst>
                <a:rect l="0" t="0" r="r" b="b"/>
                <a:pathLst>
                  <a:path w="44" h="45">
                    <a:moveTo>
                      <a:pt x="44" y="0"/>
                    </a:moveTo>
                    <a:cubicBezTo>
                      <a:pt x="32" y="0"/>
                      <a:pt x="21" y="5"/>
                      <a:pt x="13" y="14"/>
                    </a:cubicBezTo>
                    <a:lnTo>
                      <a:pt x="13" y="14"/>
                    </a:lnTo>
                    <a:cubicBezTo>
                      <a:pt x="5" y="22"/>
                      <a:pt x="0" y="33"/>
                      <a:pt x="0" y="45"/>
                    </a:cubicBezTo>
                    <a:lnTo>
                      <a:pt x="44" y="45"/>
                    </a:lnTo>
                    <a:lnTo>
                      <a:pt x="44" y="32"/>
                    </a:lnTo>
                    <a:lnTo>
                      <a:pt x="44" y="29"/>
                    </a:lnTo>
                    <a:lnTo>
                      <a:pt x="44" y="13"/>
                    </a:lnTo>
                    <a:lnTo>
                      <a:pt x="44" y="13"/>
                    </a:lnTo>
                    <a:lnTo>
                      <a:pt x="44" y="11"/>
                    </a:lnTo>
                    <a:lnTo>
                      <a:pt x="44"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5" name="Freeform 201"/>
              <p:cNvSpPr>
                <a:spLocks/>
              </p:cNvSpPr>
              <p:nvPr/>
            </p:nvSpPr>
            <p:spPr bwMode="auto">
              <a:xfrm>
                <a:off x="4146" y="2418"/>
                <a:ext cx="4" cy="5"/>
              </a:xfrm>
              <a:custGeom>
                <a:avLst/>
                <a:gdLst/>
                <a:ahLst/>
                <a:cxnLst>
                  <a:cxn ang="0">
                    <a:pos x="18" y="0"/>
                  </a:cxn>
                  <a:cxn ang="0">
                    <a:pos x="6" y="5"/>
                  </a:cxn>
                  <a:cxn ang="0">
                    <a:pos x="6" y="5"/>
                  </a:cxn>
                  <a:cxn ang="0">
                    <a:pos x="0" y="18"/>
                  </a:cxn>
                  <a:cxn ang="0">
                    <a:pos x="18" y="18"/>
                  </a:cxn>
                  <a:cxn ang="0">
                    <a:pos x="18" y="13"/>
                  </a:cxn>
                  <a:cxn ang="0">
                    <a:pos x="18" y="12"/>
                  </a:cxn>
                  <a:cxn ang="0">
                    <a:pos x="18" y="5"/>
                  </a:cxn>
                  <a:cxn ang="0">
                    <a:pos x="18" y="5"/>
                  </a:cxn>
                  <a:cxn ang="0">
                    <a:pos x="18" y="4"/>
                  </a:cxn>
                  <a:cxn ang="0">
                    <a:pos x="18" y="0"/>
                  </a:cxn>
                </a:cxnLst>
                <a:rect l="0" t="0" r="r" b="b"/>
                <a:pathLst>
                  <a:path w="18" h="18">
                    <a:moveTo>
                      <a:pt x="18" y="0"/>
                    </a:moveTo>
                    <a:cubicBezTo>
                      <a:pt x="13" y="0"/>
                      <a:pt x="9" y="2"/>
                      <a:pt x="6" y="5"/>
                    </a:cubicBezTo>
                    <a:lnTo>
                      <a:pt x="6" y="5"/>
                    </a:lnTo>
                    <a:cubicBezTo>
                      <a:pt x="2" y="9"/>
                      <a:pt x="0" y="13"/>
                      <a:pt x="0" y="18"/>
                    </a:cubicBezTo>
                    <a:lnTo>
                      <a:pt x="18" y="18"/>
                    </a:lnTo>
                    <a:lnTo>
                      <a:pt x="18" y="13"/>
                    </a:lnTo>
                    <a:lnTo>
                      <a:pt x="18" y="12"/>
                    </a:lnTo>
                    <a:lnTo>
                      <a:pt x="18" y="5"/>
                    </a:lnTo>
                    <a:lnTo>
                      <a:pt x="18" y="5"/>
                    </a:lnTo>
                    <a:lnTo>
                      <a:pt x="18" y="4"/>
                    </a:lnTo>
                    <a:lnTo>
                      <a:pt x="18" y="0"/>
                    </a:lnTo>
                    <a:close/>
                  </a:path>
                </a:pathLst>
              </a:custGeom>
              <a:solidFill>
                <a:srgbClr val="6F9AA3"/>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6" name="Freeform 202"/>
              <p:cNvSpPr>
                <a:spLocks/>
              </p:cNvSpPr>
              <p:nvPr/>
            </p:nvSpPr>
            <p:spPr bwMode="auto">
              <a:xfrm>
                <a:off x="3995" y="2422"/>
                <a:ext cx="155" cy="34"/>
              </a:xfrm>
              <a:custGeom>
                <a:avLst/>
                <a:gdLst/>
                <a:ahLst/>
                <a:cxnLst>
                  <a:cxn ang="0">
                    <a:pos x="0" y="0"/>
                  </a:cxn>
                  <a:cxn ang="0">
                    <a:pos x="677" y="0"/>
                  </a:cxn>
                  <a:cxn ang="0">
                    <a:pos x="677" y="74"/>
                  </a:cxn>
                  <a:cxn ang="0">
                    <a:pos x="598" y="148"/>
                  </a:cxn>
                  <a:cxn ang="0">
                    <a:pos x="79" y="148"/>
                  </a:cxn>
                  <a:cxn ang="0">
                    <a:pos x="0" y="74"/>
                  </a:cxn>
                  <a:cxn ang="0">
                    <a:pos x="0" y="0"/>
                  </a:cxn>
                </a:cxnLst>
                <a:rect l="0" t="0" r="r" b="b"/>
                <a:pathLst>
                  <a:path w="677" h="148">
                    <a:moveTo>
                      <a:pt x="0" y="0"/>
                    </a:moveTo>
                    <a:lnTo>
                      <a:pt x="677" y="0"/>
                    </a:lnTo>
                    <a:lnTo>
                      <a:pt x="677" y="74"/>
                    </a:lnTo>
                    <a:cubicBezTo>
                      <a:pt x="677" y="115"/>
                      <a:pt x="642" y="148"/>
                      <a:pt x="598" y="148"/>
                    </a:cubicBezTo>
                    <a:lnTo>
                      <a:pt x="79" y="148"/>
                    </a:lnTo>
                    <a:cubicBezTo>
                      <a:pt x="36" y="148"/>
                      <a:pt x="0" y="115"/>
                      <a:pt x="0" y="74"/>
                    </a:cubicBezTo>
                    <a:lnTo>
                      <a:pt x="0" y="0"/>
                    </a:lnTo>
                    <a:close/>
                  </a:path>
                </a:pathLst>
              </a:custGeom>
              <a:solidFill>
                <a:srgbClr val="FF9736"/>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7" name="Rectangle 203"/>
              <p:cNvSpPr>
                <a:spLocks noChangeArrowheads="1"/>
              </p:cNvSpPr>
              <p:nvPr/>
            </p:nvSpPr>
            <p:spPr bwMode="auto">
              <a:xfrm>
                <a:off x="3627" y="2422"/>
                <a:ext cx="368" cy="17"/>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28" name="Rectangle 204"/>
              <p:cNvSpPr>
                <a:spLocks noChangeArrowheads="1"/>
              </p:cNvSpPr>
              <p:nvPr/>
            </p:nvSpPr>
            <p:spPr bwMode="auto">
              <a:xfrm>
                <a:off x="4011" y="2422"/>
                <a:ext cx="123" cy="14"/>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grpSp>
        <p:sp>
          <p:nvSpPr>
            <p:cNvPr id="1230" name="Rectangle 206"/>
            <p:cNvSpPr>
              <a:spLocks noChangeArrowheads="1"/>
            </p:cNvSpPr>
            <p:nvPr/>
          </p:nvSpPr>
          <p:spPr bwMode="auto">
            <a:xfrm>
              <a:off x="4011" y="2422"/>
              <a:ext cx="123"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grpSp>
      <p:grpSp>
        <p:nvGrpSpPr>
          <p:cNvPr id="5" name="Group 209"/>
          <p:cNvGrpSpPr>
            <a:grpSpLocks noChangeAspect="1"/>
          </p:cNvGrpSpPr>
          <p:nvPr/>
        </p:nvGrpSpPr>
        <p:grpSpPr bwMode="auto">
          <a:xfrm>
            <a:off x="328982" y="4146874"/>
            <a:ext cx="1225213" cy="626884"/>
            <a:chOff x="97" y="2164"/>
            <a:chExt cx="792" cy="504"/>
          </a:xfrm>
        </p:grpSpPr>
        <p:sp>
          <p:nvSpPr>
            <p:cNvPr id="1232" name="AutoShape 208"/>
            <p:cNvSpPr>
              <a:spLocks noChangeAspect="1" noChangeArrowheads="1" noTextEdit="1"/>
            </p:cNvSpPr>
            <p:nvPr/>
          </p:nvSpPr>
          <p:spPr bwMode="auto">
            <a:xfrm>
              <a:off x="97" y="2164"/>
              <a:ext cx="792" cy="50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34" name="Freeform 210"/>
            <p:cNvSpPr>
              <a:spLocks/>
            </p:cNvSpPr>
            <p:nvPr/>
          </p:nvSpPr>
          <p:spPr bwMode="auto">
            <a:xfrm>
              <a:off x="226" y="2268"/>
              <a:ext cx="540" cy="382"/>
            </a:xfrm>
            <a:custGeom>
              <a:avLst/>
              <a:gdLst/>
              <a:ahLst/>
              <a:cxnLst>
                <a:cxn ang="0">
                  <a:pos x="75" y="0"/>
                </a:cxn>
                <a:cxn ang="0">
                  <a:pos x="2263" y="0"/>
                </a:cxn>
                <a:cxn ang="0">
                  <a:pos x="2338" y="75"/>
                </a:cxn>
                <a:cxn ang="0">
                  <a:pos x="2338" y="1563"/>
                </a:cxn>
                <a:cxn ang="0">
                  <a:pos x="2263" y="1638"/>
                </a:cxn>
                <a:cxn ang="0">
                  <a:pos x="75" y="1638"/>
                </a:cxn>
                <a:cxn ang="0">
                  <a:pos x="0" y="1563"/>
                </a:cxn>
                <a:cxn ang="0">
                  <a:pos x="0" y="75"/>
                </a:cxn>
                <a:cxn ang="0">
                  <a:pos x="75" y="0"/>
                </a:cxn>
              </a:cxnLst>
              <a:rect l="0" t="0" r="r" b="b"/>
              <a:pathLst>
                <a:path w="2338" h="1638">
                  <a:moveTo>
                    <a:pt x="75" y="0"/>
                  </a:moveTo>
                  <a:lnTo>
                    <a:pt x="2263" y="0"/>
                  </a:lnTo>
                  <a:cubicBezTo>
                    <a:pt x="2305" y="0"/>
                    <a:pt x="2338" y="34"/>
                    <a:pt x="2338" y="75"/>
                  </a:cubicBezTo>
                  <a:lnTo>
                    <a:pt x="2338" y="1563"/>
                  </a:lnTo>
                  <a:cubicBezTo>
                    <a:pt x="2338" y="1604"/>
                    <a:pt x="2305" y="1638"/>
                    <a:pt x="2263" y="1638"/>
                  </a:cubicBezTo>
                  <a:lnTo>
                    <a:pt x="75" y="1638"/>
                  </a:lnTo>
                  <a:cubicBezTo>
                    <a:pt x="34" y="1638"/>
                    <a:pt x="0" y="1604"/>
                    <a:pt x="0" y="1563"/>
                  </a:cubicBezTo>
                  <a:lnTo>
                    <a:pt x="0" y="75"/>
                  </a:lnTo>
                  <a:cubicBezTo>
                    <a:pt x="0" y="34"/>
                    <a:pt x="34" y="0"/>
                    <a:pt x="75" y="0"/>
                  </a:cubicBez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35" name="Freeform 211"/>
            <p:cNvSpPr>
              <a:spLocks/>
            </p:cNvSpPr>
            <p:nvPr/>
          </p:nvSpPr>
          <p:spPr bwMode="auto">
            <a:xfrm>
              <a:off x="226" y="2268"/>
              <a:ext cx="462" cy="382"/>
            </a:xfrm>
            <a:custGeom>
              <a:avLst/>
              <a:gdLst/>
              <a:ahLst/>
              <a:cxnLst>
                <a:cxn ang="0">
                  <a:pos x="75" y="0"/>
                </a:cxn>
                <a:cxn ang="0">
                  <a:pos x="1999" y="0"/>
                </a:cxn>
                <a:cxn ang="0">
                  <a:pos x="361" y="1638"/>
                </a:cxn>
                <a:cxn ang="0">
                  <a:pos x="75" y="1638"/>
                </a:cxn>
                <a:cxn ang="0">
                  <a:pos x="0" y="1563"/>
                </a:cxn>
                <a:cxn ang="0">
                  <a:pos x="0" y="75"/>
                </a:cxn>
                <a:cxn ang="0">
                  <a:pos x="75" y="0"/>
                </a:cxn>
              </a:cxnLst>
              <a:rect l="0" t="0" r="r" b="b"/>
              <a:pathLst>
                <a:path w="1999" h="1638">
                  <a:moveTo>
                    <a:pt x="75" y="0"/>
                  </a:moveTo>
                  <a:lnTo>
                    <a:pt x="1999" y="0"/>
                  </a:lnTo>
                  <a:lnTo>
                    <a:pt x="361" y="1638"/>
                  </a:lnTo>
                  <a:lnTo>
                    <a:pt x="75" y="1638"/>
                  </a:lnTo>
                  <a:cubicBezTo>
                    <a:pt x="34" y="1638"/>
                    <a:pt x="0" y="1604"/>
                    <a:pt x="0" y="1563"/>
                  </a:cubicBezTo>
                  <a:lnTo>
                    <a:pt x="0" y="75"/>
                  </a:lnTo>
                  <a:cubicBezTo>
                    <a:pt x="0" y="34"/>
                    <a:pt x="34" y="0"/>
                    <a:pt x="75" y="0"/>
                  </a:cubicBezTo>
                  <a:close/>
                </a:path>
              </a:pathLst>
            </a:custGeom>
            <a:solidFill>
              <a:srgbClr val="051F1A"/>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36" name="Rectangle 212"/>
            <p:cNvSpPr>
              <a:spLocks noChangeArrowheads="1"/>
            </p:cNvSpPr>
            <p:nvPr/>
          </p:nvSpPr>
          <p:spPr bwMode="auto">
            <a:xfrm>
              <a:off x="252" y="2296"/>
              <a:ext cx="489" cy="329"/>
            </a:xfrm>
            <a:prstGeom prst="rect">
              <a:avLst/>
            </a:prstGeom>
            <a:solidFill>
              <a:srgbClr val="00ADB4"/>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37" name="Freeform 213"/>
            <p:cNvSpPr>
              <a:spLocks/>
            </p:cNvSpPr>
            <p:nvPr/>
          </p:nvSpPr>
          <p:spPr bwMode="auto">
            <a:xfrm>
              <a:off x="130" y="2657"/>
              <a:ext cx="735" cy="15"/>
            </a:xfrm>
            <a:custGeom>
              <a:avLst/>
              <a:gdLst/>
              <a:ahLst/>
              <a:cxnLst>
                <a:cxn ang="0">
                  <a:pos x="1592" y="65"/>
                </a:cxn>
                <a:cxn ang="0">
                  <a:pos x="121" y="65"/>
                </a:cxn>
                <a:cxn ang="0">
                  <a:pos x="0" y="2"/>
                </a:cxn>
                <a:cxn ang="0">
                  <a:pos x="1592" y="0"/>
                </a:cxn>
                <a:cxn ang="0">
                  <a:pos x="3183" y="2"/>
                </a:cxn>
                <a:cxn ang="0">
                  <a:pos x="3063" y="65"/>
                </a:cxn>
                <a:cxn ang="0">
                  <a:pos x="1592" y="65"/>
                </a:cxn>
              </a:cxnLst>
              <a:rect l="0" t="0" r="r" b="b"/>
              <a:pathLst>
                <a:path w="3183" h="65">
                  <a:moveTo>
                    <a:pt x="1592" y="65"/>
                  </a:moveTo>
                  <a:lnTo>
                    <a:pt x="121" y="65"/>
                  </a:lnTo>
                  <a:cubicBezTo>
                    <a:pt x="62" y="65"/>
                    <a:pt x="22" y="23"/>
                    <a:pt x="0" y="2"/>
                  </a:cubicBezTo>
                  <a:lnTo>
                    <a:pt x="1592" y="0"/>
                  </a:lnTo>
                  <a:lnTo>
                    <a:pt x="3183" y="2"/>
                  </a:lnTo>
                  <a:cubicBezTo>
                    <a:pt x="3161" y="23"/>
                    <a:pt x="3121" y="65"/>
                    <a:pt x="3063" y="65"/>
                  </a:cubicBezTo>
                  <a:lnTo>
                    <a:pt x="1592" y="65"/>
                  </a:lnTo>
                  <a:close/>
                </a:path>
              </a:pathLst>
            </a:custGeom>
            <a:solidFill>
              <a:srgbClr val="354A5C"/>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38" name="Freeform 214"/>
            <p:cNvSpPr>
              <a:spLocks/>
            </p:cNvSpPr>
            <p:nvPr/>
          </p:nvSpPr>
          <p:spPr bwMode="auto">
            <a:xfrm>
              <a:off x="125" y="2642"/>
              <a:ext cx="744" cy="16"/>
            </a:xfrm>
            <a:custGeom>
              <a:avLst/>
              <a:gdLst/>
              <a:ahLst/>
              <a:cxnLst>
                <a:cxn ang="0">
                  <a:pos x="0" y="0"/>
                </a:cxn>
                <a:cxn ang="0">
                  <a:pos x="3219" y="0"/>
                </a:cxn>
                <a:cxn ang="0">
                  <a:pos x="3219" y="35"/>
                </a:cxn>
                <a:cxn ang="0">
                  <a:pos x="3185" y="69"/>
                </a:cxn>
                <a:cxn ang="0">
                  <a:pos x="35" y="69"/>
                </a:cxn>
                <a:cxn ang="0">
                  <a:pos x="0" y="35"/>
                </a:cxn>
                <a:cxn ang="0">
                  <a:pos x="0" y="0"/>
                </a:cxn>
              </a:cxnLst>
              <a:rect l="0" t="0" r="r" b="b"/>
              <a:pathLst>
                <a:path w="3219" h="69">
                  <a:moveTo>
                    <a:pt x="0" y="0"/>
                  </a:moveTo>
                  <a:lnTo>
                    <a:pt x="3219" y="0"/>
                  </a:lnTo>
                  <a:lnTo>
                    <a:pt x="3219" y="35"/>
                  </a:lnTo>
                  <a:cubicBezTo>
                    <a:pt x="3219" y="54"/>
                    <a:pt x="3204" y="69"/>
                    <a:pt x="3185" y="69"/>
                  </a:cubicBezTo>
                  <a:lnTo>
                    <a:pt x="35" y="69"/>
                  </a:lnTo>
                  <a:cubicBezTo>
                    <a:pt x="16" y="69"/>
                    <a:pt x="0" y="54"/>
                    <a:pt x="0" y="35"/>
                  </a:cubicBezTo>
                  <a:lnTo>
                    <a:pt x="0" y="0"/>
                  </a:lnTo>
                  <a:close/>
                </a:path>
              </a:pathLst>
            </a:custGeom>
            <a:solidFill>
              <a:srgbClr val="D6E0DE"/>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39" name="Freeform 215"/>
            <p:cNvSpPr>
              <a:spLocks/>
            </p:cNvSpPr>
            <p:nvPr/>
          </p:nvSpPr>
          <p:spPr bwMode="auto">
            <a:xfrm>
              <a:off x="446" y="2642"/>
              <a:ext cx="103" cy="8"/>
            </a:xfrm>
            <a:custGeom>
              <a:avLst/>
              <a:gdLst/>
              <a:ahLst/>
              <a:cxnLst>
                <a:cxn ang="0">
                  <a:pos x="446" y="0"/>
                </a:cxn>
                <a:cxn ang="0">
                  <a:pos x="435" y="22"/>
                </a:cxn>
                <a:cxn ang="0">
                  <a:pos x="435" y="22"/>
                </a:cxn>
                <a:cxn ang="0">
                  <a:pos x="435" y="22"/>
                </a:cxn>
                <a:cxn ang="0">
                  <a:pos x="410" y="32"/>
                </a:cxn>
                <a:cxn ang="0">
                  <a:pos x="36" y="32"/>
                </a:cxn>
                <a:cxn ang="0">
                  <a:pos x="11" y="22"/>
                </a:cxn>
                <a:cxn ang="0">
                  <a:pos x="11" y="22"/>
                </a:cxn>
                <a:cxn ang="0">
                  <a:pos x="0" y="0"/>
                </a:cxn>
                <a:cxn ang="0">
                  <a:pos x="9" y="0"/>
                </a:cxn>
                <a:cxn ang="0">
                  <a:pos x="17" y="15"/>
                </a:cxn>
                <a:cxn ang="0">
                  <a:pos x="17" y="15"/>
                </a:cxn>
                <a:cxn ang="0">
                  <a:pos x="36" y="23"/>
                </a:cxn>
                <a:cxn ang="0">
                  <a:pos x="410" y="23"/>
                </a:cxn>
                <a:cxn ang="0">
                  <a:pos x="429" y="16"/>
                </a:cxn>
                <a:cxn ang="0">
                  <a:pos x="429" y="16"/>
                </a:cxn>
                <a:cxn ang="0">
                  <a:pos x="429" y="15"/>
                </a:cxn>
                <a:cxn ang="0">
                  <a:pos x="437" y="0"/>
                </a:cxn>
                <a:cxn ang="0">
                  <a:pos x="446" y="0"/>
                </a:cxn>
              </a:cxnLst>
              <a:rect l="0" t="0" r="r" b="b"/>
              <a:pathLst>
                <a:path w="446" h="32">
                  <a:moveTo>
                    <a:pt x="446" y="0"/>
                  </a:moveTo>
                  <a:cubicBezTo>
                    <a:pt x="445" y="9"/>
                    <a:pt x="441" y="16"/>
                    <a:pt x="435" y="22"/>
                  </a:cubicBezTo>
                  <a:lnTo>
                    <a:pt x="435" y="22"/>
                  </a:lnTo>
                  <a:lnTo>
                    <a:pt x="435" y="22"/>
                  </a:lnTo>
                  <a:cubicBezTo>
                    <a:pt x="428" y="28"/>
                    <a:pt x="419" y="32"/>
                    <a:pt x="410" y="32"/>
                  </a:cubicBezTo>
                  <a:lnTo>
                    <a:pt x="36" y="32"/>
                  </a:lnTo>
                  <a:cubicBezTo>
                    <a:pt x="26" y="32"/>
                    <a:pt x="17" y="28"/>
                    <a:pt x="11" y="22"/>
                  </a:cubicBezTo>
                  <a:lnTo>
                    <a:pt x="11" y="22"/>
                  </a:lnTo>
                  <a:cubicBezTo>
                    <a:pt x="5" y="16"/>
                    <a:pt x="1" y="9"/>
                    <a:pt x="0" y="0"/>
                  </a:cubicBezTo>
                  <a:lnTo>
                    <a:pt x="9" y="0"/>
                  </a:lnTo>
                  <a:cubicBezTo>
                    <a:pt x="10" y="6"/>
                    <a:pt x="13" y="11"/>
                    <a:pt x="17" y="15"/>
                  </a:cubicBezTo>
                  <a:lnTo>
                    <a:pt x="17" y="15"/>
                  </a:lnTo>
                  <a:cubicBezTo>
                    <a:pt x="22" y="20"/>
                    <a:pt x="29" y="23"/>
                    <a:pt x="36" y="23"/>
                  </a:cubicBezTo>
                  <a:lnTo>
                    <a:pt x="410" y="23"/>
                  </a:lnTo>
                  <a:cubicBezTo>
                    <a:pt x="417" y="23"/>
                    <a:pt x="424" y="20"/>
                    <a:pt x="429" y="16"/>
                  </a:cubicBezTo>
                  <a:lnTo>
                    <a:pt x="429" y="16"/>
                  </a:lnTo>
                  <a:lnTo>
                    <a:pt x="429" y="15"/>
                  </a:lnTo>
                  <a:cubicBezTo>
                    <a:pt x="433" y="11"/>
                    <a:pt x="436" y="6"/>
                    <a:pt x="437" y="0"/>
                  </a:cubicBezTo>
                  <a:lnTo>
                    <a:pt x="446" y="0"/>
                  </a:lnTo>
                  <a:close/>
                </a:path>
              </a:pathLst>
            </a:custGeom>
            <a:solidFill>
              <a:srgbClr val="89A0A3"/>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0" name="Freeform 216"/>
            <p:cNvSpPr>
              <a:spLocks/>
            </p:cNvSpPr>
            <p:nvPr/>
          </p:nvSpPr>
          <p:spPr bwMode="auto">
            <a:xfrm>
              <a:off x="252" y="2296"/>
              <a:ext cx="409" cy="329"/>
            </a:xfrm>
            <a:custGeom>
              <a:avLst/>
              <a:gdLst/>
              <a:ahLst/>
              <a:cxnLst>
                <a:cxn ang="0">
                  <a:pos x="0" y="1415"/>
                </a:cxn>
                <a:cxn ang="0">
                  <a:pos x="357" y="1415"/>
                </a:cxn>
                <a:cxn ang="0">
                  <a:pos x="1772" y="0"/>
                </a:cxn>
                <a:cxn ang="0">
                  <a:pos x="0" y="0"/>
                </a:cxn>
                <a:cxn ang="0">
                  <a:pos x="0" y="1415"/>
                </a:cxn>
              </a:cxnLst>
              <a:rect l="0" t="0" r="r" b="b"/>
              <a:pathLst>
                <a:path w="1772" h="1415">
                  <a:moveTo>
                    <a:pt x="0" y="1415"/>
                  </a:moveTo>
                  <a:lnTo>
                    <a:pt x="357" y="1415"/>
                  </a:lnTo>
                  <a:lnTo>
                    <a:pt x="1772" y="0"/>
                  </a:lnTo>
                  <a:lnTo>
                    <a:pt x="0" y="0"/>
                  </a:lnTo>
                  <a:lnTo>
                    <a:pt x="0" y="1415"/>
                  </a:lnTo>
                  <a:close/>
                </a:path>
              </a:pathLst>
            </a:custGeom>
            <a:solidFill>
              <a:srgbClr val="27D3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1" name="Freeform 217"/>
            <p:cNvSpPr>
              <a:spLocks/>
            </p:cNvSpPr>
            <p:nvPr/>
          </p:nvSpPr>
          <p:spPr bwMode="auto">
            <a:xfrm>
              <a:off x="303" y="2164"/>
              <a:ext cx="387" cy="461"/>
            </a:xfrm>
            <a:custGeom>
              <a:avLst/>
              <a:gdLst/>
              <a:ahLst/>
              <a:cxnLst>
                <a:cxn ang="0">
                  <a:pos x="0" y="1980"/>
                </a:cxn>
                <a:cxn ang="0">
                  <a:pos x="1678" y="1980"/>
                </a:cxn>
                <a:cxn ang="0">
                  <a:pos x="1678" y="37"/>
                </a:cxn>
                <a:cxn ang="0">
                  <a:pos x="1641" y="0"/>
                </a:cxn>
                <a:cxn ang="0">
                  <a:pos x="37" y="0"/>
                </a:cxn>
                <a:cxn ang="0">
                  <a:pos x="0" y="37"/>
                </a:cxn>
                <a:cxn ang="0">
                  <a:pos x="0" y="1980"/>
                </a:cxn>
              </a:cxnLst>
              <a:rect l="0" t="0" r="r" b="b"/>
              <a:pathLst>
                <a:path w="1678" h="1980">
                  <a:moveTo>
                    <a:pt x="0" y="1980"/>
                  </a:moveTo>
                  <a:lnTo>
                    <a:pt x="1678" y="1980"/>
                  </a:lnTo>
                  <a:lnTo>
                    <a:pt x="1678" y="37"/>
                  </a:lnTo>
                  <a:cubicBezTo>
                    <a:pt x="1678" y="17"/>
                    <a:pt x="1662" y="0"/>
                    <a:pt x="1641" y="0"/>
                  </a:cubicBezTo>
                  <a:lnTo>
                    <a:pt x="37" y="0"/>
                  </a:lnTo>
                  <a:cubicBezTo>
                    <a:pt x="17" y="0"/>
                    <a:pt x="0" y="17"/>
                    <a:pt x="0" y="37"/>
                  </a:cubicBezTo>
                  <a:lnTo>
                    <a:pt x="0" y="198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2" name="Freeform 218"/>
            <p:cNvSpPr>
              <a:spLocks/>
            </p:cNvSpPr>
            <p:nvPr/>
          </p:nvSpPr>
          <p:spPr bwMode="auto">
            <a:xfrm>
              <a:off x="303" y="2164"/>
              <a:ext cx="387" cy="30"/>
            </a:xfrm>
            <a:custGeom>
              <a:avLst/>
              <a:gdLst/>
              <a:ahLst/>
              <a:cxnLst>
                <a:cxn ang="0">
                  <a:pos x="1678" y="128"/>
                </a:cxn>
                <a:cxn ang="0">
                  <a:pos x="1678" y="37"/>
                </a:cxn>
                <a:cxn ang="0">
                  <a:pos x="1641" y="0"/>
                </a:cxn>
                <a:cxn ang="0">
                  <a:pos x="37" y="0"/>
                </a:cxn>
                <a:cxn ang="0">
                  <a:pos x="0" y="37"/>
                </a:cxn>
                <a:cxn ang="0">
                  <a:pos x="0" y="128"/>
                </a:cxn>
                <a:cxn ang="0">
                  <a:pos x="1678" y="128"/>
                </a:cxn>
              </a:cxnLst>
              <a:rect l="0" t="0" r="r" b="b"/>
              <a:pathLst>
                <a:path w="1678" h="128">
                  <a:moveTo>
                    <a:pt x="1678" y="128"/>
                  </a:moveTo>
                  <a:lnTo>
                    <a:pt x="1678" y="37"/>
                  </a:lnTo>
                  <a:cubicBezTo>
                    <a:pt x="1678" y="17"/>
                    <a:pt x="1662" y="0"/>
                    <a:pt x="1641" y="0"/>
                  </a:cubicBezTo>
                  <a:lnTo>
                    <a:pt x="37" y="0"/>
                  </a:lnTo>
                  <a:cubicBezTo>
                    <a:pt x="17" y="0"/>
                    <a:pt x="0" y="17"/>
                    <a:pt x="0" y="37"/>
                  </a:cubicBezTo>
                  <a:lnTo>
                    <a:pt x="0" y="128"/>
                  </a:lnTo>
                  <a:lnTo>
                    <a:pt x="1678" y="128"/>
                  </a:lnTo>
                  <a:close/>
                </a:path>
              </a:pathLst>
            </a:custGeom>
            <a:solidFill>
              <a:srgbClr val="43505C"/>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3" name="Freeform 219"/>
            <p:cNvSpPr>
              <a:spLocks/>
            </p:cNvSpPr>
            <p:nvPr/>
          </p:nvSpPr>
          <p:spPr bwMode="auto">
            <a:xfrm>
              <a:off x="268" y="2295"/>
              <a:ext cx="35" cy="330"/>
            </a:xfrm>
            <a:custGeom>
              <a:avLst/>
              <a:gdLst/>
              <a:ahLst/>
              <a:cxnLst>
                <a:cxn ang="0">
                  <a:pos x="148" y="0"/>
                </a:cxn>
                <a:cxn ang="0">
                  <a:pos x="0" y="0"/>
                </a:cxn>
                <a:cxn ang="0">
                  <a:pos x="148" y="1416"/>
                </a:cxn>
                <a:cxn ang="0">
                  <a:pos x="148" y="0"/>
                </a:cxn>
              </a:cxnLst>
              <a:rect l="0" t="0" r="r" b="b"/>
              <a:pathLst>
                <a:path w="148" h="1416">
                  <a:moveTo>
                    <a:pt x="148" y="0"/>
                  </a:moveTo>
                  <a:lnTo>
                    <a:pt x="0" y="0"/>
                  </a:lnTo>
                  <a:lnTo>
                    <a:pt x="148" y="1416"/>
                  </a:lnTo>
                  <a:lnTo>
                    <a:pt x="148" y="0"/>
                  </a:lnTo>
                  <a:close/>
                </a:path>
              </a:pathLst>
            </a:custGeom>
            <a:solidFill>
              <a:srgbClr val="00AD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4" name="Freeform 220"/>
            <p:cNvSpPr>
              <a:spLocks/>
            </p:cNvSpPr>
            <p:nvPr/>
          </p:nvSpPr>
          <p:spPr bwMode="auto">
            <a:xfrm>
              <a:off x="690" y="2295"/>
              <a:ext cx="34" cy="330"/>
            </a:xfrm>
            <a:custGeom>
              <a:avLst/>
              <a:gdLst/>
              <a:ahLst/>
              <a:cxnLst>
                <a:cxn ang="0">
                  <a:pos x="0" y="0"/>
                </a:cxn>
                <a:cxn ang="0">
                  <a:pos x="149" y="0"/>
                </a:cxn>
                <a:cxn ang="0">
                  <a:pos x="0" y="1416"/>
                </a:cxn>
                <a:cxn ang="0">
                  <a:pos x="0" y="0"/>
                </a:cxn>
              </a:cxnLst>
              <a:rect l="0" t="0" r="r" b="b"/>
              <a:pathLst>
                <a:path w="149" h="1416">
                  <a:moveTo>
                    <a:pt x="0" y="0"/>
                  </a:moveTo>
                  <a:lnTo>
                    <a:pt x="149" y="0"/>
                  </a:lnTo>
                  <a:lnTo>
                    <a:pt x="0" y="1416"/>
                  </a:lnTo>
                  <a:lnTo>
                    <a:pt x="0" y="0"/>
                  </a:lnTo>
                  <a:close/>
                </a:path>
              </a:pathLst>
            </a:custGeom>
            <a:solidFill>
              <a:srgbClr val="00979C"/>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5" name="Oval 221"/>
            <p:cNvSpPr>
              <a:spLocks noChangeArrowheads="1"/>
            </p:cNvSpPr>
            <p:nvPr/>
          </p:nvSpPr>
          <p:spPr bwMode="auto">
            <a:xfrm>
              <a:off x="317" y="2175"/>
              <a:ext cx="8" cy="8"/>
            </a:xfrm>
            <a:prstGeom prst="ellipse">
              <a:avLst/>
            </a:prstGeom>
            <a:solidFill>
              <a:srgbClr val="EF753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6" name="Oval 222"/>
            <p:cNvSpPr>
              <a:spLocks noChangeArrowheads="1"/>
            </p:cNvSpPr>
            <p:nvPr/>
          </p:nvSpPr>
          <p:spPr bwMode="auto">
            <a:xfrm>
              <a:off x="333" y="2175"/>
              <a:ext cx="8" cy="8"/>
            </a:xfrm>
            <a:prstGeom prst="ellipse">
              <a:avLst/>
            </a:prstGeom>
            <a:solidFill>
              <a:srgbClr val="00AD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7" name="Oval 223"/>
            <p:cNvSpPr>
              <a:spLocks noChangeArrowheads="1"/>
            </p:cNvSpPr>
            <p:nvPr/>
          </p:nvSpPr>
          <p:spPr bwMode="auto">
            <a:xfrm>
              <a:off x="350" y="2175"/>
              <a:ext cx="8" cy="8"/>
            </a:xfrm>
            <a:prstGeom prst="ellipse">
              <a:avLst/>
            </a:prstGeom>
            <a:solidFill>
              <a:srgbClr val="92AC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8" name="Rectangle 224"/>
            <p:cNvSpPr>
              <a:spLocks noChangeArrowheads="1"/>
            </p:cNvSpPr>
            <p:nvPr/>
          </p:nvSpPr>
          <p:spPr bwMode="auto">
            <a:xfrm>
              <a:off x="375" y="2173"/>
              <a:ext cx="297" cy="11"/>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49" name="Rectangle 225"/>
            <p:cNvSpPr>
              <a:spLocks noChangeArrowheads="1"/>
            </p:cNvSpPr>
            <p:nvPr/>
          </p:nvSpPr>
          <p:spPr bwMode="auto">
            <a:xfrm>
              <a:off x="352" y="2566"/>
              <a:ext cx="289" cy="4"/>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0" name="Rectangle 226"/>
            <p:cNvSpPr>
              <a:spLocks noChangeArrowheads="1"/>
            </p:cNvSpPr>
            <p:nvPr/>
          </p:nvSpPr>
          <p:spPr bwMode="auto">
            <a:xfrm>
              <a:off x="352" y="2540"/>
              <a:ext cx="289" cy="4"/>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1" name="Rectangle 227"/>
            <p:cNvSpPr>
              <a:spLocks noChangeArrowheads="1"/>
            </p:cNvSpPr>
            <p:nvPr/>
          </p:nvSpPr>
          <p:spPr bwMode="auto">
            <a:xfrm>
              <a:off x="352" y="2515"/>
              <a:ext cx="289" cy="3"/>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2" name="Rectangle 228"/>
            <p:cNvSpPr>
              <a:spLocks noChangeArrowheads="1"/>
            </p:cNvSpPr>
            <p:nvPr/>
          </p:nvSpPr>
          <p:spPr bwMode="auto">
            <a:xfrm>
              <a:off x="352" y="2489"/>
              <a:ext cx="289" cy="4"/>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3" name="Rectangle 229"/>
            <p:cNvSpPr>
              <a:spLocks noChangeArrowheads="1"/>
            </p:cNvSpPr>
            <p:nvPr/>
          </p:nvSpPr>
          <p:spPr bwMode="auto">
            <a:xfrm>
              <a:off x="352" y="2250"/>
              <a:ext cx="289" cy="4"/>
            </a:xfrm>
            <a:prstGeom prst="rect">
              <a:avLst/>
            </a:prstGeom>
            <a:solidFill>
              <a:srgbClr val="00000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4" name="Rectangle 230"/>
            <p:cNvSpPr>
              <a:spLocks noChangeArrowheads="1"/>
            </p:cNvSpPr>
            <p:nvPr/>
          </p:nvSpPr>
          <p:spPr bwMode="auto">
            <a:xfrm>
              <a:off x="352" y="2218"/>
              <a:ext cx="289" cy="17"/>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5" name="Freeform 231"/>
            <p:cNvSpPr>
              <a:spLocks/>
            </p:cNvSpPr>
            <p:nvPr/>
          </p:nvSpPr>
          <p:spPr bwMode="auto">
            <a:xfrm>
              <a:off x="564" y="2280"/>
              <a:ext cx="36" cy="66"/>
            </a:xfrm>
            <a:custGeom>
              <a:avLst/>
              <a:gdLst/>
              <a:ahLst/>
              <a:cxnLst>
                <a:cxn ang="0">
                  <a:pos x="52" y="285"/>
                </a:cxn>
                <a:cxn ang="0">
                  <a:pos x="0" y="165"/>
                </a:cxn>
                <a:cxn ang="0">
                  <a:pos x="154" y="0"/>
                </a:cxn>
                <a:cxn ang="0">
                  <a:pos x="154" y="74"/>
                </a:cxn>
                <a:cxn ang="0">
                  <a:pos x="73" y="165"/>
                </a:cxn>
                <a:cxn ang="0">
                  <a:pos x="99" y="228"/>
                </a:cxn>
                <a:cxn ang="0">
                  <a:pos x="52" y="285"/>
                </a:cxn>
              </a:cxnLst>
              <a:rect l="0" t="0" r="r" b="b"/>
              <a:pathLst>
                <a:path w="154" h="285">
                  <a:moveTo>
                    <a:pt x="52" y="285"/>
                  </a:moveTo>
                  <a:cubicBezTo>
                    <a:pt x="20" y="255"/>
                    <a:pt x="0" y="212"/>
                    <a:pt x="0" y="165"/>
                  </a:cubicBezTo>
                  <a:cubicBezTo>
                    <a:pt x="0" y="77"/>
                    <a:pt x="68" y="6"/>
                    <a:pt x="154" y="0"/>
                  </a:cubicBezTo>
                  <a:lnTo>
                    <a:pt x="154" y="74"/>
                  </a:lnTo>
                  <a:cubicBezTo>
                    <a:pt x="109" y="79"/>
                    <a:pt x="73" y="118"/>
                    <a:pt x="73" y="165"/>
                  </a:cubicBezTo>
                  <a:cubicBezTo>
                    <a:pt x="73" y="189"/>
                    <a:pt x="83" y="212"/>
                    <a:pt x="99" y="228"/>
                  </a:cubicBezTo>
                  <a:lnTo>
                    <a:pt x="52" y="285"/>
                  </a:lnTo>
                  <a:close/>
                </a:path>
              </a:pathLst>
            </a:custGeom>
            <a:solidFill>
              <a:srgbClr val="6C87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56" name="Freeform 232"/>
            <p:cNvSpPr>
              <a:spLocks/>
            </p:cNvSpPr>
            <p:nvPr/>
          </p:nvSpPr>
          <p:spPr bwMode="auto">
            <a:xfrm>
              <a:off x="609" y="2313"/>
              <a:ext cx="32" cy="43"/>
            </a:xfrm>
            <a:custGeom>
              <a:avLst/>
              <a:gdLst/>
              <a:ahLst/>
              <a:cxnLst>
                <a:cxn ang="0">
                  <a:pos x="136" y="0"/>
                </a:cxn>
                <a:cxn ang="0">
                  <a:pos x="138" y="24"/>
                </a:cxn>
                <a:cxn ang="0">
                  <a:pos x="13" y="184"/>
                </a:cxn>
                <a:cxn ang="0">
                  <a:pos x="0" y="111"/>
                </a:cxn>
                <a:cxn ang="0">
                  <a:pos x="65" y="24"/>
                </a:cxn>
                <a:cxn ang="0">
                  <a:pos x="64" y="15"/>
                </a:cxn>
                <a:cxn ang="0">
                  <a:pos x="136" y="0"/>
                </a:cxn>
              </a:cxnLst>
              <a:rect l="0" t="0" r="r" b="b"/>
              <a:pathLst>
                <a:path w="138" h="184">
                  <a:moveTo>
                    <a:pt x="136" y="0"/>
                  </a:moveTo>
                  <a:cubicBezTo>
                    <a:pt x="137" y="8"/>
                    <a:pt x="138" y="16"/>
                    <a:pt x="138" y="24"/>
                  </a:cubicBezTo>
                  <a:cubicBezTo>
                    <a:pt x="138" y="101"/>
                    <a:pt x="84" y="166"/>
                    <a:pt x="13" y="184"/>
                  </a:cubicBezTo>
                  <a:lnTo>
                    <a:pt x="0" y="111"/>
                  </a:lnTo>
                  <a:cubicBezTo>
                    <a:pt x="37" y="100"/>
                    <a:pt x="65" y="65"/>
                    <a:pt x="65" y="24"/>
                  </a:cubicBezTo>
                  <a:cubicBezTo>
                    <a:pt x="65" y="21"/>
                    <a:pt x="65" y="18"/>
                    <a:pt x="64" y="15"/>
                  </a:cubicBezTo>
                  <a:lnTo>
                    <a:pt x="136" y="0"/>
                  </a:lnTo>
                  <a:close/>
                </a:path>
              </a:pathLst>
            </a:custGeom>
            <a:solidFill>
              <a:srgbClr val="30394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57" name="Freeform 233"/>
            <p:cNvSpPr>
              <a:spLocks/>
            </p:cNvSpPr>
            <p:nvPr/>
          </p:nvSpPr>
          <p:spPr bwMode="auto">
            <a:xfrm>
              <a:off x="580" y="2336"/>
              <a:ext cx="27" cy="21"/>
            </a:xfrm>
            <a:custGeom>
              <a:avLst/>
              <a:gdLst/>
              <a:ahLst/>
              <a:cxnLst>
                <a:cxn ang="0">
                  <a:pos x="114" y="86"/>
                </a:cxn>
                <a:cxn ang="0">
                  <a:pos x="96" y="87"/>
                </a:cxn>
                <a:cxn ang="0">
                  <a:pos x="0" y="57"/>
                </a:cxn>
                <a:cxn ang="0">
                  <a:pos x="47" y="0"/>
                </a:cxn>
                <a:cxn ang="0">
                  <a:pos x="96" y="14"/>
                </a:cxn>
                <a:cxn ang="0">
                  <a:pos x="101" y="14"/>
                </a:cxn>
                <a:cxn ang="0">
                  <a:pos x="114" y="86"/>
                </a:cxn>
              </a:cxnLst>
              <a:rect l="0" t="0" r="r" b="b"/>
              <a:pathLst>
                <a:path w="114" h="87">
                  <a:moveTo>
                    <a:pt x="114" y="86"/>
                  </a:moveTo>
                  <a:cubicBezTo>
                    <a:pt x="108" y="87"/>
                    <a:pt x="102" y="87"/>
                    <a:pt x="96" y="87"/>
                  </a:cubicBezTo>
                  <a:cubicBezTo>
                    <a:pt x="60" y="87"/>
                    <a:pt x="27" y="76"/>
                    <a:pt x="0" y="57"/>
                  </a:cubicBezTo>
                  <a:lnTo>
                    <a:pt x="47" y="0"/>
                  </a:lnTo>
                  <a:cubicBezTo>
                    <a:pt x="61" y="9"/>
                    <a:pt x="78" y="14"/>
                    <a:pt x="96" y="14"/>
                  </a:cubicBezTo>
                  <a:cubicBezTo>
                    <a:pt x="98" y="14"/>
                    <a:pt x="99" y="14"/>
                    <a:pt x="101" y="14"/>
                  </a:cubicBezTo>
                  <a:lnTo>
                    <a:pt x="114" y="86"/>
                  </a:lnTo>
                  <a:close/>
                </a:path>
              </a:pathLst>
            </a:custGeom>
            <a:solidFill>
              <a:srgbClr val="2184A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58" name="Freeform 234"/>
            <p:cNvSpPr>
              <a:spLocks/>
            </p:cNvSpPr>
            <p:nvPr/>
          </p:nvSpPr>
          <p:spPr bwMode="auto">
            <a:xfrm>
              <a:off x="605" y="2280"/>
              <a:ext cx="34" cy="31"/>
            </a:xfrm>
            <a:custGeom>
              <a:avLst/>
              <a:gdLst/>
              <a:ahLst/>
              <a:cxnLst>
                <a:cxn ang="0">
                  <a:pos x="0" y="74"/>
                </a:cxn>
                <a:cxn ang="0">
                  <a:pos x="76" y="135"/>
                </a:cxn>
                <a:cxn ang="0">
                  <a:pos x="147" y="119"/>
                </a:cxn>
                <a:cxn ang="0">
                  <a:pos x="0" y="0"/>
                </a:cxn>
                <a:cxn ang="0">
                  <a:pos x="0" y="74"/>
                </a:cxn>
              </a:cxnLst>
              <a:rect l="0" t="0" r="r" b="b"/>
              <a:pathLst>
                <a:path w="147" h="135">
                  <a:moveTo>
                    <a:pt x="0" y="74"/>
                  </a:moveTo>
                  <a:cubicBezTo>
                    <a:pt x="35" y="78"/>
                    <a:pt x="64" y="102"/>
                    <a:pt x="76" y="135"/>
                  </a:cubicBezTo>
                  <a:lnTo>
                    <a:pt x="147" y="119"/>
                  </a:lnTo>
                  <a:cubicBezTo>
                    <a:pt x="129" y="54"/>
                    <a:pt x="70" y="5"/>
                    <a:pt x="0" y="0"/>
                  </a:cubicBezTo>
                  <a:lnTo>
                    <a:pt x="0" y="74"/>
                  </a:lnTo>
                  <a:close/>
                </a:path>
              </a:pathLst>
            </a:custGeom>
            <a:solidFill>
              <a:srgbClr val="27D3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59" name="Freeform 235"/>
            <p:cNvSpPr>
              <a:spLocks/>
            </p:cNvSpPr>
            <p:nvPr/>
          </p:nvSpPr>
          <p:spPr bwMode="auto">
            <a:xfrm>
              <a:off x="566" y="2382"/>
              <a:ext cx="35" cy="67"/>
            </a:xfrm>
            <a:custGeom>
              <a:avLst/>
              <a:gdLst/>
              <a:ahLst/>
              <a:cxnLst>
                <a:cxn ang="0">
                  <a:pos x="52" y="284"/>
                </a:cxn>
                <a:cxn ang="0">
                  <a:pos x="0" y="164"/>
                </a:cxn>
                <a:cxn ang="0">
                  <a:pos x="154" y="0"/>
                </a:cxn>
                <a:cxn ang="0">
                  <a:pos x="154" y="73"/>
                </a:cxn>
                <a:cxn ang="0">
                  <a:pos x="73" y="164"/>
                </a:cxn>
                <a:cxn ang="0">
                  <a:pos x="98" y="227"/>
                </a:cxn>
                <a:cxn ang="0">
                  <a:pos x="52" y="284"/>
                </a:cxn>
              </a:cxnLst>
              <a:rect l="0" t="0" r="r" b="b"/>
              <a:pathLst>
                <a:path w="154" h="284">
                  <a:moveTo>
                    <a:pt x="52" y="284"/>
                  </a:moveTo>
                  <a:cubicBezTo>
                    <a:pt x="20" y="254"/>
                    <a:pt x="0" y="211"/>
                    <a:pt x="0" y="164"/>
                  </a:cubicBezTo>
                  <a:cubicBezTo>
                    <a:pt x="0" y="77"/>
                    <a:pt x="68" y="5"/>
                    <a:pt x="154" y="0"/>
                  </a:cubicBezTo>
                  <a:lnTo>
                    <a:pt x="154" y="73"/>
                  </a:lnTo>
                  <a:cubicBezTo>
                    <a:pt x="108" y="78"/>
                    <a:pt x="73" y="117"/>
                    <a:pt x="73" y="164"/>
                  </a:cubicBezTo>
                  <a:cubicBezTo>
                    <a:pt x="73" y="189"/>
                    <a:pt x="82" y="211"/>
                    <a:pt x="98" y="227"/>
                  </a:cubicBezTo>
                  <a:lnTo>
                    <a:pt x="52" y="284"/>
                  </a:lnTo>
                  <a:close/>
                </a:path>
              </a:pathLst>
            </a:custGeom>
            <a:solidFill>
              <a:srgbClr val="69848F"/>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60" name="Freeform 236"/>
            <p:cNvSpPr>
              <a:spLocks/>
            </p:cNvSpPr>
            <p:nvPr/>
          </p:nvSpPr>
          <p:spPr bwMode="auto">
            <a:xfrm>
              <a:off x="610" y="2415"/>
              <a:ext cx="32" cy="43"/>
            </a:xfrm>
            <a:custGeom>
              <a:avLst/>
              <a:gdLst/>
              <a:ahLst/>
              <a:cxnLst>
                <a:cxn ang="0">
                  <a:pos x="137" y="0"/>
                </a:cxn>
                <a:cxn ang="0">
                  <a:pos x="138" y="24"/>
                </a:cxn>
                <a:cxn ang="0">
                  <a:pos x="13" y="184"/>
                </a:cxn>
                <a:cxn ang="0">
                  <a:pos x="0" y="112"/>
                </a:cxn>
                <a:cxn ang="0">
                  <a:pos x="65" y="24"/>
                </a:cxn>
                <a:cxn ang="0">
                  <a:pos x="65" y="16"/>
                </a:cxn>
                <a:cxn ang="0">
                  <a:pos x="137" y="0"/>
                </a:cxn>
              </a:cxnLst>
              <a:rect l="0" t="0" r="r" b="b"/>
              <a:pathLst>
                <a:path w="138" h="184">
                  <a:moveTo>
                    <a:pt x="137" y="0"/>
                  </a:moveTo>
                  <a:cubicBezTo>
                    <a:pt x="138" y="8"/>
                    <a:pt x="138" y="16"/>
                    <a:pt x="138" y="24"/>
                  </a:cubicBezTo>
                  <a:cubicBezTo>
                    <a:pt x="138" y="101"/>
                    <a:pt x="85" y="166"/>
                    <a:pt x="13" y="184"/>
                  </a:cubicBezTo>
                  <a:lnTo>
                    <a:pt x="0" y="112"/>
                  </a:lnTo>
                  <a:cubicBezTo>
                    <a:pt x="38" y="100"/>
                    <a:pt x="65" y="65"/>
                    <a:pt x="65" y="24"/>
                  </a:cubicBezTo>
                  <a:cubicBezTo>
                    <a:pt x="65" y="21"/>
                    <a:pt x="65" y="18"/>
                    <a:pt x="65" y="16"/>
                  </a:cubicBezTo>
                  <a:lnTo>
                    <a:pt x="137" y="0"/>
                  </a:lnTo>
                  <a:close/>
                </a:path>
              </a:pathLst>
            </a:custGeom>
            <a:solidFill>
              <a:srgbClr val="53676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61" name="Freeform 237"/>
            <p:cNvSpPr>
              <a:spLocks/>
            </p:cNvSpPr>
            <p:nvPr/>
          </p:nvSpPr>
          <p:spPr bwMode="auto">
            <a:xfrm>
              <a:off x="582" y="2439"/>
              <a:ext cx="26" cy="20"/>
            </a:xfrm>
            <a:custGeom>
              <a:avLst/>
              <a:gdLst/>
              <a:ahLst/>
              <a:cxnLst>
                <a:cxn ang="0">
                  <a:pos x="113" y="87"/>
                </a:cxn>
                <a:cxn ang="0">
                  <a:pos x="96" y="88"/>
                </a:cxn>
                <a:cxn ang="0">
                  <a:pos x="0" y="57"/>
                </a:cxn>
                <a:cxn ang="0">
                  <a:pos x="46" y="0"/>
                </a:cxn>
                <a:cxn ang="0">
                  <a:pos x="96" y="15"/>
                </a:cxn>
                <a:cxn ang="0">
                  <a:pos x="101" y="15"/>
                </a:cxn>
                <a:cxn ang="0">
                  <a:pos x="113" y="87"/>
                </a:cxn>
              </a:cxnLst>
              <a:rect l="0" t="0" r="r" b="b"/>
              <a:pathLst>
                <a:path w="113" h="88">
                  <a:moveTo>
                    <a:pt x="113" y="87"/>
                  </a:moveTo>
                  <a:cubicBezTo>
                    <a:pt x="108" y="88"/>
                    <a:pt x="102" y="88"/>
                    <a:pt x="96" y="88"/>
                  </a:cubicBezTo>
                  <a:cubicBezTo>
                    <a:pt x="60" y="88"/>
                    <a:pt x="27" y="76"/>
                    <a:pt x="0" y="57"/>
                  </a:cubicBezTo>
                  <a:lnTo>
                    <a:pt x="46" y="0"/>
                  </a:lnTo>
                  <a:cubicBezTo>
                    <a:pt x="60" y="9"/>
                    <a:pt x="77" y="15"/>
                    <a:pt x="96" y="15"/>
                  </a:cubicBezTo>
                  <a:cubicBezTo>
                    <a:pt x="97" y="15"/>
                    <a:pt x="99" y="15"/>
                    <a:pt x="101" y="15"/>
                  </a:cubicBezTo>
                  <a:lnTo>
                    <a:pt x="113" y="87"/>
                  </a:lnTo>
                  <a:close/>
                </a:path>
              </a:pathLst>
            </a:custGeom>
            <a:solidFill>
              <a:srgbClr val="4D8388"/>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62" name="Freeform 238"/>
            <p:cNvSpPr>
              <a:spLocks/>
            </p:cNvSpPr>
            <p:nvPr/>
          </p:nvSpPr>
          <p:spPr bwMode="auto">
            <a:xfrm>
              <a:off x="606" y="2382"/>
              <a:ext cx="34" cy="32"/>
            </a:xfrm>
            <a:custGeom>
              <a:avLst/>
              <a:gdLst/>
              <a:ahLst/>
              <a:cxnLst>
                <a:cxn ang="0">
                  <a:pos x="0" y="73"/>
                </a:cxn>
                <a:cxn ang="0">
                  <a:pos x="76" y="134"/>
                </a:cxn>
                <a:cxn ang="0">
                  <a:pos x="148" y="119"/>
                </a:cxn>
                <a:cxn ang="0">
                  <a:pos x="0" y="0"/>
                </a:cxn>
                <a:cxn ang="0">
                  <a:pos x="0" y="73"/>
                </a:cxn>
              </a:cxnLst>
              <a:rect l="0" t="0" r="r" b="b"/>
              <a:pathLst>
                <a:path w="148" h="134">
                  <a:moveTo>
                    <a:pt x="0" y="73"/>
                  </a:moveTo>
                  <a:cubicBezTo>
                    <a:pt x="36" y="77"/>
                    <a:pt x="65" y="102"/>
                    <a:pt x="76" y="134"/>
                  </a:cubicBezTo>
                  <a:lnTo>
                    <a:pt x="148" y="119"/>
                  </a:lnTo>
                  <a:cubicBezTo>
                    <a:pt x="129" y="53"/>
                    <a:pt x="71" y="4"/>
                    <a:pt x="0" y="0"/>
                  </a:cubicBezTo>
                  <a:lnTo>
                    <a:pt x="0" y="73"/>
                  </a:lnTo>
                  <a:close/>
                </a:path>
              </a:pathLst>
            </a:custGeom>
            <a:solidFill>
              <a:srgbClr val="4FA09D"/>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63" name="Rectangle 239"/>
            <p:cNvSpPr>
              <a:spLocks noChangeArrowheads="1"/>
            </p:cNvSpPr>
            <p:nvPr/>
          </p:nvSpPr>
          <p:spPr bwMode="auto">
            <a:xfrm>
              <a:off x="357" y="2355"/>
              <a:ext cx="13" cy="104"/>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4" name="Rectangle 240"/>
            <p:cNvSpPr>
              <a:spLocks noChangeArrowheads="1"/>
            </p:cNvSpPr>
            <p:nvPr/>
          </p:nvSpPr>
          <p:spPr bwMode="auto">
            <a:xfrm>
              <a:off x="382" y="2384"/>
              <a:ext cx="12" cy="75"/>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5" name="Rectangle 241"/>
            <p:cNvSpPr>
              <a:spLocks noChangeArrowheads="1"/>
            </p:cNvSpPr>
            <p:nvPr/>
          </p:nvSpPr>
          <p:spPr bwMode="auto">
            <a:xfrm>
              <a:off x="407" y="2333"/>
              <a:ext cx="12" cy="126"/>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6" name="Rectangle 242"/>
            <p:cNvSpPr>
              <a:spLocks noChangeArrowheads="1"/>
            </p:cNvSpPr>
            <p:nvPr/>
          </p:nvSpPr>
          <p:spPr bwMode="auto">
            <a:xfrm>
              <a:off x="431" y="2355"/>
              <a:ext cx="13" cy="104"/>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7" name="Rectangle 243"/>
            <p:cNvSpPr>
              <a:spLocks noChangeArrowheads="1"/>
            </p:cNvSpPr>
            <p:nvPr/>
          </p:nvSpPr>
          <p:spPr bwMode="auto">
            <a:xfrm>
              <a:off x="456" y="2346"/>
              <a:ext cx="12" cy="113"/>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8" name="Rectangle 244"/>
            <p:cNvSpPr>
              <a:spLocks noChangeArrowheads="1"/>
            </p:cNvSpPr>
            <p:nvPr/>
          </p:nvSpPr>
          <p:spPr bwMode="auto">
            <a:xfrm>
              <a:off x="481" y="2332"/>
              <a:ext cx="12" cy="127"/>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9" name="Rectangle 245"/>
            <p:cNvSpPr>
              <a:spLocks noChangeArrowheads="1"/>
            </p:cNvSpPr>
            <p:nvPr/>
          </p:nvSpPr>
          <p:spPr bwMode="auto">
            <a:xfrm>
              <a:off x="505" y="2280"/>
              <a:ext cx="13" cy="179"/>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0" name="Rectangle 246"/>
            <p:cNvSpPr>
              <a:spLocks noChangeArrowheads="1"/>
            </p:cNvSpPr>
            <p:nvPr/>
          </p:nvSpPr>
          <p:spPr bwMode="auto">
            <a:xfrm>
              <a:off x="530" y="2338"/>
              <a:ext cx="12" cy="121"/>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1" name="Rectangle 247"/>
            <p:cNvSpPr>
              <a:spLocks noChangeArrowheads="1"/>
            </p:cNvSpPr>
            <p:nvPr/>
          </p:nvSpPr>
          <p:spPr bwMode="auto">
            <a:xfrm>
              <a:off x="357" y="2384"/>
              <a:ext cx="13"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2" name="Rectangle 248"/>
            <p:cNvSpPr>
              <a:spLocks noChangeArrowheads="1"/>
            </p:cNvSpPr>
            <p:nvPr/>
          </p:nvSpPr>
          <p:spPr bwMode="auto">
            <a:xfrm>
              <a:off x="382" y="2384"/>
              <a:ext cx="12"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3" name="Rectangle 249"/>
            <p:cNvSpPr>
              <a:spLocks noChangeArrowheads="1"/>
            </p:cNvSpPr>
            <p:nvPr/>
          </p:nvSpPr>
          <p:spPr bwMode="auto">
            <a:xfrm>
              <a:off x="407" y="2384"/>
              <a:ext cx="12"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4" name="Rectangle 250"/>
            <p:cNvSpPr>
              <a:spLocks noChangeArrowheads="1"/>
            </p:cNvSpPr>
            <p:nvPr/>
          </p:nvSpPr>
          <p:spPr bwMode="auto">
            <a:xfrm>
              <a:off x="431" y="2384"/>
              <a:ext cx="13"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5" name="Rectangle 251"/>
            <p:cNvSpPr>
              <a:spLocks noChangeArrowheads="1"/>
            </p:cNvSpPr>
            <p:nvPr/>
          </p:nvSpPr>
          <p:spPr bwMode="auto">
            <a:xfrm>
              <a:off x="456" y="2384"/>
              <a:ext cx="12"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6" name="Rectangle 252"/>
            <p:cNvSpPr>
              <a:spLocks noChangeArrowheads="1"/>
            </p:cNvSpPr>
            <p:nvPr/>
          </p:nvSpPr>
          <p:spPr bwMode="auto">
            <a:xfrm>
              <a:off x="481" y="2384"/>
              <a:ext cx="12"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7" name="Rectangle 253"/>
            <p:cNvSpPr>
              <a:spLocks noChangeArrowheads="1"/>
            </p:cNvSpPr>
            <p:nvPr/>
          </p:nvSpPr>
          <p:spPr bwMode="auto">
            <a:xfrm>
              <a:off x="505" y="2384"/>
              <a:ext cx="13"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8" name="Rectangle 254"/>
            <p:cNvSpPr>
              <a:spLocks noChangeArrowheads="1"/>
            </p:cNvSpPr>
            <p:nvPr/>
          </p:nvSpPr>
          <p:spPr bwMode="auto">
            <a:xfrm>
              <a:off x="530" y="2384"/>
              <a:ext cx="12"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9" name="Freeform 255"/>
            <p:cNvSpPr>
              <a:spLocks/>
            </p:cNvSpPr>
            <p:nvPr/>
          </p:nvSpPr>
          <p:spPr bwMode="auto">
            <a:xfrm>
              <a:off x="97" y="2341"/>
              <a:ext cx="274" cy="331"/>
            </a:xfrm>
            <a:custGeom>
              <a:avLst/>
              <a:gdLst/>
              <a:ahLst/>
              <a:cxnLst>
                <a:cxn ang="0">
                  <a:pos x="80" y="0"/>
                </a:cxn>
                <a:cxn ang="0">
                  <a:pos x="1107" y="0"/>
                </a:cxn>
                <a:cxn ang="0">
                  <a:pos x="1187" y="80"/>
                </a:cxn>
                <a:cxn ang="0">
                  <a:pos x="1187" y="1341"/>
                </a:cxn>
                <a:cxn ang="0">
                  <a:pos x="1107" y="1421"/>
                </a:cxn>
                <a:cxn ang="0">
                  <a:pos x="80" y="1421"/>
                </a:cxn>
                <a:cxn ang="0">
                  <a:pos x="0" y="1341"/>
                </a:cxn>
                <a:cxn ang="0">
                  <a:pos x="0" y="80"/>
                </a:cxn>
                <a:cxn ang="0">
                  <a:pos x="80" y="0"/>
                </a:cxn>
              </a:cxnLst>
              <a:rect l="0" t="0" r="r" b="b"/>
              <a:pathLst>
                <a:path w="1187" h="1421">
                  <a:moveTo>
                    <a:pt x="80" y="0"/>
                  </a:moveTo>
                  <a:lnTo>
                    <a:pt x="1107" y="0"/>
                  </a:lnTo>
                  <a:cubicBezTo>
                    <a:pt x="1151" y="0"/>
                    <a:pt x="1187" y="36"/>
                    <a:pt x="1187" y="80"/>
                  </a:cubicBezTo>
                  <a:lnTo>
                    <a:pt x="1187" y="1341"/>
                  </a:lnTo>
                  <a:cubicBezTo>
                    <a:pt x="1187" y="1385"/>
                    <a:pt x="1151" y="1421"/>
                    <a:pt x="1107" y="1421"/>
                  </a:cubicBezTo>
                  <a:lnTo>
                    <a:pt x="80" y="1421"/>
                  </a:lnTo>
                  <a:cubicBezTo>
                    <a:pt x="36" y="1421"/>
                    <a:pt x="0" y="1385"/>
                    <a:pt x="0" y="1341"/>
                  </a:cubicBezTo>
                  <a:lnTo>
                    <a:pt x="0" y="80"/>
                  </a:lnTo>
                  <a:cubicBezTo>
                    <a:pt x="0" y="36"/>
                    <a:pt x="36" y="0"/>
                    <a:pt x="80" y="0"/>
                  </a:cubicBezTo>
                  <a:close/>
                </a:path>
              </a:pathLst>
            </a:custGeom>
            <a:solidFill>
              <a:srgbClr val="30394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80" name="Freeform 256"/>
            <p:cNvSpPr>
              <a:spLocks/>
            </p:cNvSpPr>
            <p:nvPr/>
          </p:nvSpPr>
          <p:spPr bwMode="auto">
            <a:xfrm>
              <a:off x="97" y="2353"/>
              <a:ext cx="274" cy="93"/>
            </a:xfrm>
            <a:custGeom>
              <a:avLst/>
              <a:gdLst/>
              <a:ahLst/>
              <a:cxnLst>
                <a:cxn ang="0">
                  <a:pos x="80" y="0"/>
                </a:cxn>
                <a:cxn ang="0">
                  <a:pos x="1107" y="0"/>
                </a:cxn>
                <a:cxn ang="0">
                  <a:pos x="1187" y="81"/>
                </a:cxn>
                <a:cxn ang="0">
                  <a:pos x="1187" y="399"/>
                </a:cxn>
                <a:cxn ang="0">
                  <a:pos x="0" y="399"/>
                </a:cxn>
                <a:cxn ang="0">
                  <a:pos x="0" y="81"/>
                </a:cxn>
                <a:cxn ang="0">
                  <a:pos x="80" y="0"/>
                </a:cxn>
              </a:cxnLst>
              <a:rect l="0" t="0" r="r" b="b"/>
              <a:pathLst>
                <a:path w="1187" h="399">
                  <a:moveTo>
                    <a:pt x="80" y="0"/>
                  </a:moveTo>
                  <a:lnTo>
                    <a:pt x="1107" y="0"/>
                  </a:lnTo>
                  <a:cubicBezTo>
                    <a:pt x="1151" y="0"/>
                    <a:pt x="1187" y="36"/>
                    <a:pt x="1187" y="81"/>
                  </a:cubicBezTo>
                  <a:lnTo>
                    <a:pt x="1187" y="399"/>
                  </a:lnTo>
                  <a:lnTo>
                    <a:pt x="0" y="399"/>
                  </a:lnTo>
                  <a:lnTo>
                    <a:pt x="0" y="81"/>
                  </a:lnTo>
                  <a:cubicBezTo>
                    <a:pt x="0" y="36"/>
                    <a:pt x="36" y="0"/>
                    <a:pt x="80" y="0"/>
                  </a:cubicBezTo>
                  <a:close/>
                </a:path>
              </a:pathLst>
            </a:custGeom>
            <a:solidFill>
              <a:srgbClr val="76819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81" name="Rectangle 257"/>
            <p:cNvSpPr>
              <a:spLocks noChangeArrowheads="1"/>
            </p:cNvSpPr>
            <p:nvPr/>
          </p:nvSpPr>
          <p:spPr bwMode="auto">
            <a:xfrm>
              <a:off x="122" y="2373"/>
              <a:ext cx="221" cy="58"/>
            </a:xfrm>
            <a:prstGeom prst="rect">
              <a:avLst/>
            </a:prstGeom>
            <a:solidFill>
              <a:srgbClr val="00ADB4"/>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82" name="Rectangle 258"/>
            <p:cNvSpPr>
              <a:spLocks noChangeArrowheads="1"/>
            </p:cNvSpPr>
            <p:nvPr/>
          </p:nvSpPr>
          <p:spPr bwMode="auto">
            <a:xfrm>
              <a:off x="132" y="2381"/>
              <a:ext cx="211" cy="50"/>
            </a:xfrm>
            <a:prstGeom prst="rect">
              <a:avLst/>
            </a:prstGeom>
            <a:solidFill>
              <a:srgbClr val="35EC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83" name="Freeform 259"/>
            <p:cNvSpPr>
              <a:spLocks/>
            </p:cNvSpPr>
            <p:nvPr/>
          </p:nvSpPr>
          <p:spPr bwMode="auto">
            <a:xfrm>
              <a:off x="120" y="2467"/>
              <a:ext cx="49" cy="38"/>
            </a:xfrm>
            <a:custGeom>
              <a:avLst/>
              <a:gdLst/>
              <a:ahLst/>
              <a:cxnLst>
                <a:cxn ang="0">
                  <a:pos x="9" y="0"/>
                </a:cxn>
                <a:cxn ang="0">
                  <a:pos x="9" y="0"/>
                </a:cxn>
                <a:cxn ang="0">
                  <a:pos x="205" y="0"/>
                </a:cxn>
                <a:cxn ang="0">
                  <a:pos x="214" y="9"/>
                </a:cxn>
                <a:cxn ang="0">
                  <a:pos x="214" y="9"/>
                </a:cxn>
                <a:cxn ang="0">
                  <a:pos x="214" y="153"/>
                </a:cxn>
                <a:cxn ang="0">
                  <a:pos x="205" y="162"/>
                </a:cxn>
                <a:cxn ang="0">
                  <a:pos x="205" y="162"/>
                </a:cxn>
                <a:cxn ang="0">
                  <a:pos x="9" y="162"/>
                </a:cxn>
                <a:cxn ang="0">
                  <a:pos x="0" y="153"/>
                </a:cxn>
                <a:cxn ang="0">
                  <a:pos x="0" y="153"/>
                </a:cxn>
                <a:cxn ang="0">
                  <a:pos x="0" y="9"/>
                </a:cxn>
                <a:cxn ang="0">
                  <a:pos x="9" y="0"/>
                </a:cxn>
              </a:cxnLst>
              <a:rect l="0" t="0" r="r" b="b"/>
              <a:pathLst>
                <a:path w="214" h="162">
                  <a:moveTo>
                    <a:pt x="9" y="0"/>
                  </a:moveTo>
                  <a:lnTo>
                    <a:pt x="9" y="0"/>
                  </a:lnTo>
                  <a:lnTo>
                    <a:pt x="205" y="0"/>
                  </a:lnTo>
                  <a:cubicBezTo>
                    <a:pt x="210" y="0"/>
                    <a:pt x="214" y="4"/>
                    <a:pt x="214" y="9"/>
                  </a:cubicBezTo>
                  <a:lnTo>
                    <a:pt x="214" y="9"/>
                  </a:lnTo>
                  <a:lnTo>
                    <a:pt x="214" y="153"/>
                  </a:lnTo>
                  <a:cubicBezTo>
                    <a:pt x="214" y="158"/>
                    <a:pt x="210" y="162"/>
                    <a:pt x="205" y="162"/>
                  </a:cubicBezTo>
                  <a:lnTo>
                    <a:pt x="205" y="162"/>
                  </a:lnTo>
                  <a:lnTo>
                    <a:pt x="9" y="162"/>
                  </a:lnTo>
                  <a:cubicBezTo>
                    <a:pt x="4" y="162"/>
                    <a:pt x="0" y="158"/>
                    <a:pt x="0" y="153"/>
                  </a:cubicBezTo>
                  <a:lnTo>
                    <a:pt x="0" y="153"/>
                  </a:lnTo>
                  <a:lnTo>
                    <a:pt x="0" y="9"/>
                  </a:lnTo>
                  <a:cubicBezTo>
                    <a:pt x="0" y="4"/>
                    <a:pt x="4" y="0"/>
                    <a:pt x="9" y="0"/>
                  </a:cubicBezTo>
                  <a:close/>
                </a:path>
              </a:pathLst>
            </a:custGeom>
            <a:solidFill>
              <a:srgbClr val="00AD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84" name="Rectangle 260"/>
            <p:cNvSpPr>
              <a:spLocks noChangeArrowheads="1"/>
            </p:cNvSpPr>
            <p:nvPr/>
          </p:nvSpPr>
          <p:spPr bwMode="auto">
            <a:xfrm>
              <a:off x="122" y="2516"/>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85" name="Freeform 261"/>
            <p:cNvSpPr>
              <a:spLocks noEditPoints="1"/>
            </p:cNvSpPr>
            <p:nvPr/>
          </p:nvSpPr>
          <p:spPr bwMode="auto">
            <a:xfrm>
              <a:off x="120" y="2514"/>
              <a:ext cx="49" cy="38"/>
            </a:xfrm>
            <a:custGeom>
              <a:avLst/>
              <a:gdLst/>
              <a:ahLst/>
              <a:cxnLst>
                <a:cxn ang="0">
                  <a:pos x="9" y="0"/>
                </a:cxn>
                <a:cxn ang="0">
                  <a:pos x="9" y="0"/>
                </a:cxn>
                <a:cxn ang="0">
                  <a:pos x="205" y="0"/>
                </a:cxn>
                <a:cxn ang="0">
                  <a:pos x="214" y="10"/>
                </a:cxn>
                <a:cxn ang="0">
                  <a:pos x="214" y="10"/>
                </a:cxn>
                <a:cxn ang="0">
                  <a:pos x="214" y="154"/>
                </a:cxn>
                <a:cxn ang="0">
                  <a:pos x="205" y="163"/>
                </a:cxn>
                <a:cxn ang="0">
                  <a:pos x="205" y="163"/>
                </a:cxn>
                <a:cxn ang="0">
                  <a:pos x="9" y="163"/>
                </a:cxn>
                <a:cxn ang="0">
                  <a:pos x="0" y="154"/>
                </a:cxn>
                <a:cxn ang="0">
                  <a:pos x="0" y="153"/>
                </a:cxn>
                <a:cxn ang="0">
                  <a:pos x="0" y="10"/>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5"/>
                    <a:pt x="214" y="10"/>
                  </a:cubicBezTo>
                  <a:lnTo>
                    <a:pt x="214" y="10"/>
                  </a:lnTo>
                  <a:lnTo>
                    <a:pt x="214" y="154"/>
                  </a:lnTo>
                  <a:cubicBezTo>
                    <a:pt x="214" y="159"/>
                    <a:pt x="210" y="163"/>
                    <a:pt x="205" y="163"/>
                  </a:cubicBezTo>
                  <a:lnTo>
                    <a:pt x="205" y="163"/>
                  </a:lnTo>
                  <a:lnTo>
                    <a:pt x="9" y="163"/>
                  </a:lnTo>
                  <a:cubicBezTo>
                    <a:pt x="4" y="163"/>
                    <a:pt x="0" y="159"/>
                    <a:pt x="0" y="154"/>
                  </a:cubicBezTo>
                  <a:lnTo>
                    <a:pt x="0" y="153"/>
                  </a:lnTo>
                  <a:lnTo>
                    <a:pt x="0" y="10"/>
                  </a:lnTo>
                  <a:cubicBezTo>
                    <a:pt x="0" y="5"/>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86" name="Rectangle 262"/>
            <p:cNvSpPr>
              <a:spLocks noChangeArrowheads="1"/>
            </p:cNvSpPr>
            <p:nvPr/>
          </p:nvSpPr>
          <p:spPr bwMode="auto">
            <a:xfrm>
              <a:off x="122" y="2563"/>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87" name="Freeform 263"/>
            <p:cNvSpPr>
              <a:spLocks noEditPoints="1"/>
            </p:cNvSpPr>
            <p:nvPr/>
          </p:nvSpPr>
          <p:spPr bwMode="auto">
            <a:xfrm>
              <a:off x="120" y="2561"/>
              <a:ext cx="49" cy="38"/>
            </a:xfrm>
            <a:custGeom>
              <a:avLst/>
              <a:gdLst/>
              <a:ahLst/>
              <a:cxnLst>
                <a:cxn ang="0">
                  <a:pos x="9" y="0"/>
                </a:cxn>
                <a:cxn ang="0">
                  <a:pos x="9" y="0"/>
                </a:cxn>
                <a:cxn ang="0">
                  <a:pos x="205" y="0"/>
                </a:cxn>
                <a:cxn ang="0">
                  <a:pos x="214" y="9"/>
                </a:cxn>
                <a:cxn ang="0">
                  <a:pos x="214" y="10"/>
                </a:cxn>
                <a:cxn ang="0">
                  <a:pos x="214" y="154"/>
                </a:cxn>
                <a:cxn ang="0">
                  <a:pos x="205" y="163"/>
                </a:cxn>
                <a:cxn ang="0">
                  <a:pos x="205" y="163"/>
                </a:cxn>
                <a:cxn ang="0">
                  <a:pos x="9" y="163"/>
                </a:cxn>
                <a:cxn ang="0">
                  <a:pos x="0" y="154"/>
                </a:cxn>
                <a:cxn ang="0">
                  <a:pos x="0" y="153"/>
                </a:cxn>
                <a:cxn ang="0">
                  <a:pos x="0" y="9"/>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205" y="163"/>
                  </a:lnTo>
                  <a:lnTo>
                    <a:pt x="9" y="163"/>
                  </a:lnTo>
                  <a:cubicBezTo>
                    <a:pt x="4" y="163"/>
                    <a:pt x="0" y="159"/>
                    <a:pt x="0" y="154"/>
                  </a:cubicBezTo>
                  <a:lnTo>
                    <a:pt x="0" y="153"/>
                  </a:lnTo>
                  <a:lnTo>
                    <a:pt x="0" y="9"/>
                  </a:lnTo>
                  <a:cubicBezTo>
                    <a:pt x="0" y="4"/>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88" name="Rectangle 264"/>
            <p:cNvSpPr>
              <a:spLocks noChangeArrowheads="1"/>
            </p:cNvSpPr>
            <p:nvPr/>
          </p:nvSpPr>
          <p:spPr bwMode="auto">
            <a:xfrm>
              <a:off x="122" y="2610"/>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89" name="Freeform 265"/>
            <p:cNvSpPr>
              <a:spLocks noEditPoints="1"/>
            </p:cNvSpPr>
            <p:nvPr/>
          </p:nvSpPr>
          <p:spPr bwMode="auto">
            <a:xfrm>
              <a:off x="120" y="2608"/>
              <a:ext cx="49" cy="38"/>
            </a:xfrm>
            <a:custGeom>
              <a:avLst/>
              <a:gdLst/>
              <a:ahLst/>
              <a:cxnLst>
                <a:cxn ang="0">
                  <a:pos x="9" y="0"/>
                </a:cxn>
                <a:cxn ang="0">
                  <a:pos x="9" y="0"/>
                </a:cxn>
                <a:cxn ang="0">
                  <a:pos x="205" y="0"/>
                </a:cxn>
                <a:cxn ang="0">
                  <a:pos x="214" y="9"/>
                </a:cxn>
                <a:cxn ang="0">
                  <a:pos x="214" y="10"/>
                </a:cxn>
                <a:cxn ang="0">
                  <a:pos x="214" y="154"/>
                </a:cxn>
                <a:cxn ang="0">
                  <a:pos x="205" y="163"/>
                </a:cxn>
                <a:cxn ang="0">
                  <a:pos x="205" y="163"/>
                </a:cxn>
                <a:cxn ang="0">
                  <a:pos x="9" y="163"/>
                </a:cxn>
                <a:cxn ang="0">
                  <a:pos x="0" y="154"/>
                </a:cxn>
                <a:cxn ang="0">
                  <a:pos x="0" y="153"/>
                </a:cxn>
                <a:cxn ang="0">
                  <a:pos x="0" y="9"/>
                </a:cxn>
                <a:cxn ang="0">
                  <a:pos x="9" y="0"/>
                </a:cxn>
                <a:cxn ang="0">
                  <a:pos x="196" y="18"/>
                </a:cxn>
                <a:cxn ang="0">
                  <a:pos x="18" y="18"/>
                </a:cxn>
                <a:cxn ang="0">
                  <a:pos x="18" y="144"/>
                </a:cxn>
                <a:cxn ang="0">
                  <a:pos x="196" y="144"/>
                </a:cxn>
                <a:cxn ang="0">
                  <a:pos x="196" y="18"/>
                </a:cxn>
              </a:cxnLst>
              <a:rect l="0" t="0" r="r" b="b"/>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205" y="163"/>
                  </a:lnTo>
                  <a:lnTo>
                    <a:pt x="9" y="163"/>
                  </a:lnTo>
                  <a:cubicBezTo>
                    <a:pt x="4" y="163"/>
                    <a:pt x="0" y="159"/>
                    <a:pt x="0" y="154"/>
                  </a:cubicBezTo>
                  <a:lnTo>
                    <a:pt x="0" y="153"/>
                  </a:lnTo>
                  <a:lnTo>
                    <a:pt x="0" y="9"/>
                  </a:lnTo>
                  <a:cubicBezTo>
                    <a:pt x="0" y="4"/>
                    <a:pt x="4" y="0"/>
                    <a:pt x="9" y="0"/>
                  </a:cubicBezTo>
                  <a:close/>
                  <a:moveTo>
                    <a:pt x="196" y="18"/>
                  </a:moveTo>
                  <a:lnTo>
                    <a:pt x="18" y="18"/>
                  </a:lnTo>
                  <a:lnTo>
                    <a:pt x="18" y="144"/>
                  </a:lnTo>
                  <a:lnTo>
                    <a:pt x="196" y="144"/>
                  </a:lnTo>
                  <a:lnTo>
                    <a:pt x="196" y="18"/>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0" name="Freeform 266"/>
            <p:cNvSpPr>
              <a:spLocks/>
            </p:cNvSpPr>
            <p:nvPr/>
          </p:nvSpPr>
          <p:spPr bwMode="auto">
            <a:xfrm>
              <a:off x="179" y="2467"/>
              <a:ext cx="49" cy="38"/>
            </a:xfrm>
            <a:custGeom>
              <a:avLst/>
              <a:gdLst/>
              <a:ahLst/>
              <a:cxnLst>
                <a:cxn ang="0">
                  <a:pos x="9" y="0"/>
                </a:cxn>
                <a:cxn ang="0">
                  <a:pos x="9" y="0"/>
                </a:cxn>
                <a:cxn ang="0">
                  <a:pos x="205" y="0"/>
                </a:cxn>
                <a:cxn ang="0">
                  <a:pos x="214" y="9"/>
                </a:cxn>
                <a:cxn ang="0">
                  <a:pos x="214" y="9"/>
                </a:cxn>
                <a:cxn ang="0">
                  <a:pos x="214" y="153"/>
                </a:cxn>
                <a:cxn ang="0">
                  <a:pos x="205" y="162"/>
                </a:cxn>
                <a:cxn ang="0">
                  <a:pos x="205" y="162"/>
                </a:cxn>
                <a:cxn ang="0">
                  <a:pos x="9" y="162"/>
                </a:cxn>
                <a:cxn ang="0">
                  <a:pos x="0" y="153"/>
                </a:cxn>
                <a:cxn ang="0">
                  <a:pos x="0" y="153"/>
                </a:cxn>
                <a:cxn ang="0">
                  <a:pos x="0" y="9"/>
                </a:cxn>
                <a:cxn ang="0">
                  <a:pos x="9" y="0"/>
                </a:cxn>
              </a:cxnLst>
              <a:rect l="0" t="0" r="r" b="b"/>
              <a:pathLst>
                <a:path w="214" h="162">
                  <a:moveTo>
                    <a:pt x="9" y="0"/>
                  </a:moveTo>
                  <a:lnTo>
                    <a:pt x="9" y="0"/>
                  </a:lnTo>
                  <a:lnTo>
                    <a:pt x="205" y="0"/>
                  </a:lnTo>
                  <a:cubicBezTo>
                    <a:pt x="210" y="0"/>
                    <a:pt x="214" y="4"/>
                    <a:pt x="214" y="9"/>
                  </a:cubicBezTo>
                  <a:lnTo>
                    <a:pt x="214" y="9"/>
                  </a:lnTo>
                  <a:lnTo>
                    <a:pt x="214" y="153"/>
                  </a:lnTo>
                  <a:cubicBezTo>
                    <a:pt x="214" y="158"/>
                    <a:pt x="210" y="162"/>
                    <a:pt x="205" y="162"/>
                  </a:cubicBezTo>
                  <a:lnTo>
                    <a:pt x="205" y="162"/>
                  </a:lnTo>
                  <a:lnTo>
                    <a:pt x="9" y="162"/>
                  </a:lnTo>
                  <a:cubicBezTo>
                    <a:pt x="4" y="162"/>
                    <a:pt x="0" y="158"/>
                    <a:pt x="0" y="153"/>
                  </a:cubicBezTo>
                  <a:lnTo>
                    <a:pt x="0" y="153"/>
                  </a:lnTo>
                  <a:lnTo>
                    <a:pt x="0" y="9"/>
                  </a:lnTo>
                  <a:cubicBezTo>
                    <a:pt x="0" y="4"/>
                    <a:pt x="4" y="0"/>
                    <a:pt x="9" y="0"/>
                  </a:cubicBezTo>
                  <a:close/>
                </a:path>
              </a:pathLst>
            </a:custGeom>
            <a:solidFill>
              <a:srgbClr val="00AD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1" name="Rectangle 267"/>
            <p:cNvSpPr>
              <a:spLocks noChangeArrowheads="1"/>
            </p:cNvSpPr>
            <p:nvPr/>
          </p:nvSpPr>
          <p:spPr bwMode="auto">
            <a:xfrm>
              <a:off x="181" y="2516"/>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92" name="Freeform 268"/>
            <p:cNvSpPr>
              <a:spLocks noEditPoints="1"/>
            </p:cNvSpPr>
            <p:nvPr/>
          </p:nvSpPr>
          <p:spPr bwMode="auto">
            <a:xfrm>
              <a:off x="179" y="2514"/>
              <a:ext cx="49" cy="38"/>
            </a:xfrm>
            <a:custGeom>
              <a:avLst/>
              <a:gdLst/>
              <a:ahLst/>
              <a:cxnLst>
                <a:cxn ang="0">
                  <a:pos x="9" y="0"/>
                </a:cxn>
                <a:cxn ang="0">
                  <a:pos x="9" y="0"/>
                </a:cxn>
                <a:cxn ang="0">
                  <a:pos x="205" y="0"/>
                </a:cxn>
                <a:cxn ang="0">
                  <a:pos x="214" y="10"/>
                </a:cxn>
                <a:cxn ang="0">
                  <a:pos x="214" y="10"/>
                </a:cxn>
                <a:cxn ang="0">
                  <a:pos x="214" y="154"/>
                </a:cxn>
                <a:cxn ang="0">
                  <a:pos x="205" y="163"/>
                </a:cxn>
                <a:cxn ang="0">
                  <a:pos x="205" y="163"/>
                </a:cxn>
                <a:cxn ang="0">
                  <a:pos x="9" y="163"/>
                </a:cxn>
                <a:cxn ang="0">
                  <a:pos x="0" y="154"/>
                </a:cxn>
                <a:cxn ang="0">
                  <a:pos x="0" y="153"/>
                </a:cxn>
                <a:cxn ang="0">
                  <a:pos x="0" y="10"/>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5"/>
                    <a:pt x="214" y="10"/>
                  </a:cubicBezTo>
                  <a:lnTo>
                    <a:pt x="214" y="10"/>
                  </a:lnTo>
                  <a:lnTo>
                    <a:pt x="214" y="154"/>
                  </a:lnTo>
                  <a:cubicBezTo>
                    <a:pt x="214" y="159"/>
                    <a:pt x="210" y="163"/>
                    <a:pt x="205" y="163"/>
                  </a:cubicBezTo>
                  <a:lnTo>
                    <a:pt x="205" y="163"/>
                  </a:lnTo>
                  <a:lnTo>
                    <a:pt x="9" y="163"/>
                  </a:lnTo>
                  <a:cubicBezTo>
                    <a:pt x="4" y="163"/>
                    <a:pt x="0" y="159"/>
                    <a:pt x="0" y="154"/>
                  </a:cubicBezTo>
                  <a:lnTo>
                    <a:pt x="0" y="153"/>
                  </a:lnTo>
                  <a:lnTo>
                    <a:pt x="0" y="10"/>
                  </a:lnTo>
                  <a:cubicBezTo>
                    <a:pt x="0" y="5"/>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3" name="Rectangle 269"/>
            <p:cNvSpPr>
              <a:spLocks noChangeArrowheads="1"/>
            </p:cNvSpPr>
            <p:nvPr/>
          </p:nvSpPr>
          <p:spPr bwMode="auto">
            <a:xfrm>
              <a:off x="181" y="2563"/>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94" name="Freeform 270"/>
            <p:cNvSpPr>
              <a:spLocks noEditPoints="1"/>
            </p:cNvSpPr>
            <p:nvPr/>
          </p:nvSpPr>
          <p:spPr bwMode="auto">
            <a:xfrm>
              <a:off x="179" y="2561"/>
              <a:ext cx="49" cy="38"/>
            </a:xfrm>
            <a:custGeom>
              <a:avLst/>
              <a:gdLst/>
              <a:ahLst/>
              <a:cxnLst>
                <a:cxn ang="0">
                  <a:pos x="9" y="0"/>
                </a:cxn>
                <a:cxn ang="0">
                  <a:pos x="9" y="0"/>
                </a:cxn>
                <a:cxn ang="0">
                  <a:pos x="205" y="0"/>
                </a:cxn>
                <a:cxn ang="0">
                  <a:pos x="214" y="9"/>
                </a:cxn>
                <a:cxn ang="0">
                  <a:pos x="214" y="10"/>
                </a:cxn>
                <a:cxn ang="0">
                  <a:pos x="214" y="154"/>
                </a:cxn>
                <a:cxn ang="0">
                  <a:pos x="205" y="163"/>
                </a:cxn>
                <a:cxn ang="0">
                  <a:pos x="205" y="163"/>
                </a:cxn>
                <a:cxn ang="0">
                  <a:pos x="9" y="163"/>
                </a:cxn>
                <a:cxn ang="0">
                  <a:pos x="0" y="154"/>
                </a:cxn>
                <a:cxn ang="0">
                  <a:pos x="0" y="153"/>
                </a:cxn>
                <a:cxn ang="0">
                  <a:pos x="0" y="9"/>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205" y="163"/>
                  </a:lnTo>
                  <a:lnTo>
                    <a:pt x="9" y="163"/>
                  </a:lnTo>
                  <a:cubicBezTo>
                    <a:pt x="4" y="163"/>
                    <a:pt x="0" y="159"/>
                    <a:pt x="0" y="154"/>
                  </a:cubicBezTo>
                  <a:lnTo>
                    <a:pt x="0" y="153"/>
                  </a:lnTo>
                  <a:lnTo>
                    <a:pt x="0" y="9"/>
                  </a:lnTo>
                  <a:cubicBezTo>
                    <a:pt x="0" y="4"/>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5" name="Rectangle 271"/>
            <p:cNvSpPr>
              <a:spLocks noChangeArrowheads="1"/>
            </p:cNvSpPr>
            <p:nvPr/>
          </p:nvSpPr>
          <p:spPr bwMode="auto">
            <a:xfrm>
              <a:off x="181" y="2610"/>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96" name="Freeform 272"/>
            <p:cNvSpPr>
              <a:spLocks noEditPoints="1"/>
            </p:cNvSpPr>
            <p:nvPr/>
          </p:nvSpPr>
          <p:spPr bwMode="auto">
            <a:xfrm>
              <a:off x="179" y="2608"/>
              <a:ext cx="49" cy="38"/>
            </a:xfrm>
            <a:custGeom>
              <a:avLst/>
              <a:gdLst/>
              <a:ahLst/>
              <a:cxnLst>
                <a:cxn ang="0">
                  <a:pos x="9" y="0"/>
                </a:cxn>
                <a:cxn ang="0">
                  <a:pos x="9" y="0"/>
                </a:cxn>
                <a:cxn ang="0">
                  <a:pos x="205" y="0"/>
                </a:cxn>
                <a:cxn ang="0">
                  <a:pos x="214" y="9"/>
                </a:cxn>
                <a:cxn ang="0">
                  <a:pos x="214" y="10"/>
                </a:cxn>
                <a:cxn ang="0">
                  <a:pos x="214" y="154"/>
                </a:cxn>
                <a:cxn ang="0">
                  <a:pos x="205" y="163"/>
                </a:cxn>
                <a:cxn ang="0">
                  <a:pos x="205" y="163"/>
                </a:cxn>
                <a:cxn ang="0">
                  <a:pos x="9" y="163"/>
                </a:cxn>
                <a:cxn ang="0">
                  <a:pos x="0" y="154"/>
                </a:cxn>
                <a:cxn ang="0">
                  <a:pos x="0" y="153"/>
                </a:cxn>
                <a:cxn ang="0">
                  <a:pos x="0" y="9"/>
                </a:cxn>
                <a:cxn ang="0">
                  <a:pos x="9" y="0"/>
                </a:cxn>
                <a:cxn ang="0">
                  <a:pos x="196" y="18"/>
                </a:cxn>
                <a:cxn ang="0">
                  <a:pos x="18" y="18"/>
                </a:cxn>
                <a:cxn ang="0">
                  <a:pos x="18" y="144"/>
                </a:cxn>
                <a:cxn ang="0">
                  <a:pos x="196" y="144"/>
                </a:cxn>
                <a:cxn ang="0">
                  <a:pos x="196" y="18"/>
                </a:cxn>
              </a:cxnLst>
              <a:rect l="0" t="0" r="r" b="b"/>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205" y="163"/>
                  </a:lnTo>
                  <a:lnTo>
                    <a:pt x="9" y="163"/>
                  </a:lnTo>
                  <a:cubicBezTo>
                    <a:pt x="4" y="163"/>
                    <a:pt x="0" y="159"/>
                    <a:pt x="0" y="154"/>
                  </a:cubicBezTo>
                  <a:lnTo>
                    <a:pt x="0" y="153"/>
                  </a:lnTo>
                  <a:lnTo>
                    <a:pt x="0" y="9"/>
                  </a:lnTo>
                  <a:cubicBezTo>
                    <a:pt x="0" y="4"/>
                    <a:pt x="4" y="0"/>
                    <a:pt x="9" y="0"/>
                  </a:cubicBezTo>
                  <a:close/>
                  <a:moveTo>
                    <a:pt x="196" y="18"/>
                  </a:moveTo>
                  <a:lnTo>
                    <a:pt x="18" y="18"/>
                  </a:lnTo>
                  <a:lnTo>
                    <a:pt x="18" y="144"/>
                  </a:lnTo>
                  <a:lnTo>
                    <a:pt x="196" y="144"/>
                  </a:lnTo>
                  <a:lnTo>
                    <a:pt x="196" y="18"/>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7" name="Rectangle 273"/>
            <p:cNvSpPr>
              <a:spLocks noChangeArrowheads="1"/>
            </p:cNvSpPr>
            <p:nvPr/>
          </p:nvSpPr>
          <p:spPr bwMode="auto">
            <a:xfrm>
              <a:off x="239" y="2469"/>
              <a:ext cx="46"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98" name="Freeform 274"/>
            <p:cNvSpPr>
              <a:spLocks noEditPoints="1"/>
            </p:cNvSpPr>
            <p:nvPr/>
          </p:nvSpPr>
          <p:spPr bwMode="auto">
            <a:xfrm>
              <a:off x="237" y="2467"/>
              <a:ext cx="50" cy="38"/>
            </a:xfrm>
            <a:custGeom>
              <a:avLst/>
              <a:gdLst/>
              <a:ahLst/>
              <a:cxnLst>
                <a:cxn ang="0">
                  <a:pos x="9" y="0"/>
                </a:cxn>
                <a:cxn ang="0">
                  <a:pos x="10" y="0"/>
                </a:cxn>
                <a:cxn ang="0">
                  <a:pos x="206" y="0"/>
                </a:cxn>
                <a:cxn ang="0">
                  <a:pos x="215" y="9"/>
                </a:cxn>
                <a:cxn ang="0">
                  <a:pos x="215" y="9"/>
                </a:cxn>
                <a:cxn ang="0">
                  <a:pos x="215" y="153"/>
                </a:cxn>
                <a:cxn ang="0">
                  <a:pos x="206" y="162"/>
                </a:cxn>
                <a:cxn ang="0">
                  <a:pos x="205" y="162"/>
                </a:cxn>
                <a:cxn ang="0">
                  <a:pos x="9" y="162"/>
                </a:cxn>
                <a:cxn ang="0">
                  <a:pos x="0" y="153"/>
                </a:cxn>
                <a:cxn ang="0">
                  <a:pos x="0" y="153"/>
                </a:cxn>
                <a:cxn ang="0">
                  <a:pos x="0" y="9"/>
                </a:cxn>
                <a:cxn ang="0">
                  <a:pos x="9" y="0"/>
                </a:cxn>
                <a:cxn ang="0">
                  <a:pos x="197" y="18"/>
                </a:cxn>
                <a:cxn ang="0">
                  <a:pos x="18" y="18"/>
                </a:cxn>
                <a:cxn ang="0">
                  <a:pos x="18" y="144"/>
                </a:cxn>
                <a:cxn ang="0">
                  <a:pos x="197" y="144"/>
                </a:cxn>
                <a:cxn ang="0">
                  <a:pos x="197" y="18"/>
                </a:cxn>
              </a:cxnLst>
              <a:rect l="0" t="0" r="r" b="b"/>
              <a:pathLst>
                <a:path w="215" h="162">
                  <a:moveTo>
                    <a:pt x="9" y="0"/>
                  </a:moveTo>
                  <a:lnTo>
                    <a:pt x="10" y="0"/>
                  </a:lnTo>
                  <a:lnTo>
                    <a:pt x="206" y="0"/>
                  </a:lnTo>
                  <a:cubicBezTo>
                    <a:pt x="211" y="0"/>
                    <a:pt x="215" y="4"/>
                    <a:pt x="215" y="9"/>
                  </a:cubicBezTo>
                  <a:lnTo>
                    <a:pt x="215" y="9"/>
                  </a:lnTo>
                  <a:lnTo>
                    <a:pt x="215" y="153"/>
                  </a:lnTo>
                  <a:cubicBezTo>
                    <a:pt x="215" y="158"/>
                    <a:pt x="211" y="162"/>
                    <a:pt x="206" y="162"/>
                  </a:cubicBezTo>
                  <a:lnTo>
                    <a:pt x="205" y="162"/>
                  </a:lnTo>
                  <a:lnTo>
                    <a:pt x="9" y="162"/>
                  </a:lnTo>
                  <a:cubicBezTo>
                    <a:pt x="4" y="162"/>
                    <a:pt x="0" y="158"/>
                    <a:pt x="0" y="153"/>
                  </a:cubicBezTo>
                  <a:lnTo>
                    <a:pt x="0" y="153"/>
                  </a:lnTo>
                  <a:lnTo>
                    <a:pt x="0" y="9"/>
                  </a:lnTo>
                  <a:cubicBezTo>
                    <a:pt x="0" y="4"/>
                    <a:pt x="4" y="0"/>
                    <a:pt x="9" y="0"/>
                  </a:cubicBezTo>
                  <a:close/>
                  <a:moveTo>
                    <a:pt x="197" y="18"/>
                  </a:moveTo>
                  <a:lnTo>
                    <a:pt x="18" y="18"/>
                  </a:lnTo>
                  <a:lnTo>
                    <a:pt x="18" y="144"/>
                  </a:lnTo>
                  <a:lnTo>
                    <a:pt x="197" y="144"/>
                  </a:lnTo>
                  <a:lnTo>
                    <a:pt x="197" y="18"/>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9" name="Rectangle 275"/>
            <p:cNvSpPr>
              <a:spLocks noChangeArrowheads="1"/>
            </p:cNvSpPr>
            <p:nvPr/>
          </p:nvSpPr>
          <p:spPr bwMode="auto">
            <a:xfrm>
              <a:off x="239" y="2516"/>
              <a:ext cx="46"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00" name="Freeform 276"/>
            <p:cNvSpPr>
              <a:spLocks noEditPoints="1"/>
            </p:cNvSpPr>
            <p:nvPr/>
          </p:nvSpPr>
          <p:spPr bwMode="auto">
            <a:xfrm>
              <a:off x="237" y="2514"/>
              <a:ext cx="50" cy="38"/>
            </a:xfrm>
            <a:custGeom>
              <a:avLst/>
              <a:gdLst/>
              <a:ahLst/>
              <a:cxnLst>
                <a:cxn ang="0">
                  <a:pos x="9" y="0"/>
                </a:cxn>
                <a:cxn ang="0">
                  <a:pos x="10" y="0"/>
                </a:cxn>
                <a:cxn ang="0">
                  <a:pos x="206" y="0"/>
                </a:cxn>
                <a:cxn ang="0">
                  <a:pos x="215" y="10"/>
                </a:cxn>
                <a:cxn ang="0">
                  <a:pos x="215" y="10"/>
                </a:cxn>
                <a:cxn ang="0">
                  <a:pos x="215" y="154"/>
                </a:cxn>
                <a:cxn ang="0">
                  <a:pos x="206" y="163"/>
                </a:cxn>
                <a:cxn ang="0">
                  <a:pos x="205" y="163"/>
                </a:cxn>
                <a:cxn ang="0">
                  <a:pos x="9" y="163"/>
                </a:cxn>
                <a:cxn ang="0">
                  <a:pos x="0" y="154"/>
                </a:cxn>
                <a:cxn ang="0">
                  <a:pos x="0" y="153"/>
                </a:cxn>
                <a:cxn ang="0">
                  <a:pos x="0" y="10"/>
                </a:cxn>
                <a:cxn ang="0">
                  <a:pos x="9" y="0"/>
                </a:cxn>
                <a:cxn ang="0">
                  <a:pos x="197" y="19"/>
                </a:cxn>
                <a:cxn ang="0">
                  <a:pos x="18" y="19"/>
                </a:cxn>
                <a:cxn ang="0">
                  <a:pos x="18" y="145"/>
                </a:cxn>
                <a:cxn ang="0">
                  <a:pos x="197" y="145"/>
                </a:cxn>
                <a:cxn ang="0">
                  <a:pos x="197" y="19"/>
                </a:cxn>
              </a:cxnLst>
              <a:rect l="0" t="0" r="r" b="b"/>
              <a:pathLst>
                <a:path w="215" h="163">
                  <a:moveTo>
                    <a:pt x="9" y="0"/>
                  </a:moveTo>
                  <a:lnTo>
                    <a:pt x="10" y="0"/>
                  </a:lnTo>
                  <a:lnTo>
                    <a:pt x="206" y="0"/>
                  </a:lnTo>
                  <a:cubicBezTo>
                    <a:pt x="211" y="0"/>
                    <a:pt x="215" y="5"/>
                    <a:pt x="215" y="10"/>
                  </a:cubicBezTo>
                  <a:lnTo>
                    <a:pt x="215" y="10"/>
                  </a:lnTo>
                  <a:lnTo>
                    <a:pt x="215" y="154"/>
                  </a:lnTo>
                  <a:cubicBezTo>
                    <a:pt x="215" y="159"/>
                    <a:pt x="211" y="163"/>
                    <a:pt x="206" y="163"/>
                  </a:cubicBezTo>
                  <a:lnTo>
                    <a:pt x="205" y="163"/>
                  </a:lnTo>
                  <a:lnTo>
                    <a:pt x="9" y="163"/>
                  </a:lnTo>
                  <a:cubicBezTo>
                    <a:pt x="4" y="163"/>
                    <a:pt x="0" y="159"/>
                    <a:pt x="0" y="154"/>
                  </a:cubicBezTo>
                  <a:lnTo>
                    <a:pt x="0" y="153"/>
                  </a:lnTo>
                  <a:lnTo>
                    <a:pt x="0" y="10"/>
                  </a:lnTo>
                  <a:cubicBezTo>
                    <a:pt x="0" y="5"/>
                    <a:pt x="4" y="0"/>
                    <a:pt x="9" y="0"/>
                  </a:cubicBezTo>
                  <a:close/>
                  <a:moveTo>
                    <a:pt x="197" y="19"/>
                  </a:moveTo>
                  <a:lnTo>
                    <a:pt x="18" y="19"/>
                  </a:lnTo>
                  <a:lnTo>
                    <a:pt x="18" y="145"/>
                  </a:lnTo>
                  <a:lnTo>
                    <a:pt x="197" y="145"/>
                  </a:lnTo>
                  <a:lnTo>
                    <a:pt x="197"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01" name="Rectangle 277"/>
            <p:cNvSpPr>
              <a:spLocks noChangeArrowheads="1"/>
            </p:cNvSpPr>
            <p:nvPr/>
          </p:nvSpPr>
          <p:spPr bwMode="auto">
            <a:xfrm>
              <a:off x="239" y="2563"/>
              <a:ext cx="46"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02" name="Freeform 278"/>
            <p:cNvSpPr>
              <a:spLocks noEditPoints="1"/>
            </p:cNvSpPr>
            <p:nvPr/>
          </p:nvSpPr>
          <p:spPr bwMode="auto">
            <a:xfrm>
              <a:off x="237" y="2561"/>
              <a:ext cx="50" cy="38"/>
            </a:xfrm>
            <a:custGeom>
              <a:avLst/>
              <a:gdLst/>
              <a:ahLst/>
              <a:cxnLst>
                <a:cxn ang="0">
                  <a:pos x="9" y="0"/>
                </a:cxn>
                <a:cxn ang="0">
                  <a:pos x="10" y="0"/>
                </a:cxn>
                <a:cxn ang="0">
                  <a:pos x="206" y="0"/>
                </a:cxn>
                <a:cxn ang="0">
                  <a:pos x="215" y="9"/>
                </a:cxn>
                <a:cxn ang="0">
                  <a:pos x="215" y="10"/>
                </a:cxn>
                <a:cxn ang="0">
                  <a:pos x="215" y="154"/>
                </a:cxn>
                <a:cxn ang="0">
                  <a:pos x="206" y="163"/>
                </a:cxn>
                <a:cxn ang="0">
                  <a:pos x="205" y="163"/>
                </a:cxn>
                <a:cxn ang="0">
                  <a:pos x="9" y="163"/>
                </a:cxn>
                <a:cxn ang="0">
                  <a:pos x="0" y="154"/>
                </a:cxn>
                <a:cxn ang="0">
                  <a:pos x="0" y="153"/>
                </a:cxn>
                <a:cxn ang="0">
                  <a:pos x="0" y="9"/>
                </a:cxn>
                <a:cxn ang="0">
                  <a:pos x="9" y="0"/>
                </a:cxn>
                <a:cxn ang="0">
                  <a:pos x="197" y="19"/>
                </a:cxn>
                <a:cxn ang="0">
                  <a:pos x="18" y="19"/>
                </a:cxn>
                <a:cxn ang="0">
                  <a:pos x="18" y="145"/>
                </a:cxn>
                <a:cxn ang="0">
                  <a:pos x="197" y="145"/>
                </a:cxn>
                <a:cxn ang="0">
                  <a:pos x="197" y="19"/>
                </a:cxn>
              </a:cxnLst>
              <a:rect l="0" t="0" r="r" b="b"/>
              <a:pathLst>
                <a:path w="215" h="163">
                  <a:moveTo>
                    <a:pt x="9" y="0"/>
                  </a:moveTo>
                  <a:lnTo>
                    <a:pt x="10" y="0"/>
                  </a:lnTo>
                  <a:lnTo>
                    <a:pt x="206" y="0"/>
                  </a:lnTo>
                  <a:cubicBezTo>
                    <a:pt x="211" y="0"/>
                    <a:pt x="215" y="4"/>
                    <a:pt x="215" y="9"/>
                  </a:cubicBezTo>
                  <a:lnTo>
                    <a:pt x="215" y="10"/>
                  </a:lnTo>
                  <a:lnTo>
                    <a:pt x="215" y="154"/>
                  </a:lnTo>
                  <a:cubicBezTo>
                    <a:pt x="215" y="159"/>
                    <a:pt x="211" y="163"/>
                    <a:pt x="206" y="163"/>
                  </a:cubicBezTo>
                  <a:lnTo>
                    <a:pt x="205" y="163"/>
                  </a:lnTo>
                  <a:lnTo>
                    <a:pt x="9" y="163"/>
                  </a:lnTo>
                  <a:cubicBezTo>
                    <a:pt x="4" y="163"/>
                    <a:pt x="0" y="159"/>
                    <a:pt x="0" y="154"/>
                  </a:cubicBezTo>
                  <a:lnTo>
                    <a:pt x="0" y="153"/>
                  </a:lnTo>
                  <a:lnTo>
                    <a:pt x="0" y="9"/>
                  </a:lnTo>
                  <a:cubicBezTo>
                    <a:pt x="0" y="4"/>
                    <a:pt x="4" y="0"/>
                    <a:pt x="9" y="0"/>
                  </a:cubicBezTo>
                  <a:close/>
                  <a:moveTo>
                    <a:pt x="197" y="19"/>
                  </a:moveTo>
                  <a:lnTo>
                    <a:pt x="18" y="19"/>
                  </a:lnTo>
                  <a:lnTo>
                    <a:pt x="18" y="145"/>
                  </a:lnTo>
                  <a:lnTo>
                    <a:pt x="197" y="145"/>
                  </a:lnTo>
                  <a:lnTo>
                    <a:pt x="197"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03" name="Rectangle 279"/>
            <p:cNvSpPr>
              <a:spLocks noChangeArrowheads="1"/>
            </p:cNvSpPr>
            <p:nvPr/>
          </p:nvSpPr>
          <p:spPr bwMode="auto">
            <a:xfrm>
              <a:off x="298" y="2469"/>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04" name="Freeform 280"/>
            <p:cNvSpPr>
              <a:spLocks noEditPoints="1"/>
            </p:cNvSpPr>
            <p:nvPr/>
          </p:nvSpPr>
          <p:spPr bwMode="auto">
            <a:xfrm>
              <a:off x="296" y="2467"/>
              <a:ext cx="49" cy="38"/>
            </a:xfrm>
            <a:custGeom>
              <a:avLst/>
              <a:gdLst/>
              <a:ahLst/>
              <a:cxnLst>
                <a:cxn ang="0">
                  <a:pos x="9" y="0"/>
                </a:cxn>
                <a:cxn ang="0">
                  <a:pos x="9" y="0"/>
                </a:cxn>
                <a:cxn ang="0">
                  <a:pos x="205" y="0"/>
                </a:cxn>
                <a:cxn ang="0">
                  <a:pos x="214" y="9"/>
                </a:cxn>
                <a:cxn ang="0">
                  <a:pos x="214" y="9"/>
                </a:cxn>
                <a:cxn ang="0">
                  <a:pos x="214" y="153"/>
                </a:cxn>
                <a:cxn ang="0">
                  <a:pos x="205" y="162"/>
                </a:cxn>
                <a:cxn ang="0">
                  <a:pos x="205" y="162"/>
                </a:cxn>
                <a:cxn ang="0">
                  <a:pos x="9" y="162"/>
                </a:cxn>
                <a:cxn ang="0">
                  <a:pos x="0" y="153"/>
                </a:cxn>
                <a:cxn ang="0">
                  <a:pos x="0" y="153"/>
                </a:cxn>
                <a:cxn ang="0">
                  <a:pos x="0" y="9"/>
                </a:cxn>
                <a:cxn ang="0">
                  <a:pos x="9" y="0"/>
                </a:cxn>
                <a:cxn ang="0">
                  <a:pos x="196" y="18"/>
                </a:cxn>
                <a:cxn ang="0">
                  <a:pos x="18" y="18"/>
                </a:cxn>
                <a:cxn ang="0">
                  <a:pos x="18" y="144"/>
                </a:cxn>
                <a:cxn ang="0">
                  <a:pos x="196" y="144"/>
                </a:cxn>
                <a:cxn ang="0">
                  <a:pos x="196" y="18"/>
                </a:cxn>
              </a:cxnLst>
              <a:rect l="0" t="0" r="r" b="b"/>
              <a:pathLst>
                <a:path w="214" h="162">
                  <a:moveTo>
                    <a:pt x="9" y="0"/>
                  </a:moveTo>
                  <a:lnTo>
                    <a:pt x="9" y="0"/>
                  </a:lnTo>
                  <a:lnTo>
                    <a:pt x="205" y="0"/>
                  </a:lnTo>
                  <a:cubicBezTo>
                    <a:pt x="210" y="0"/>
                    <a:pt x="214" y="4"/>
                    <a:pt x="214" y="9"/>
                  </a:cubicBezTo>
                  <a:lnTo>
                    <a:pt x="214" y="9"/>
                  </a:lnTo>
                  <a:lnTo>
                    <a:pt x="214" y="153"/>
                  </a:lnTo>
                  <a:cubicBezTo>
                    <a:pt x="214" y="158"/>
                    <a:pt x="210" y="162"/>
                    <a:pt x="205" y="162"/>
                  </a:cubicBezTo>
                  <a:lnTo>
                    <a:pt x="205" y="162"/>
                  </a:lnTo>
                  <a:lnTo>
                    <a:pt x="9" y="162"/>
                  </a:lnTo>
                  <a:cubicBezTo>
                    <a:pt x="4" y="162"/>
                    <a:pt x="0" y="158"/>
                    <a:pt x="0" y="153"/>
                  </a:cubicBezTo>
                  <a:lnTo>
                    <a:pt x="0" y="153"/>
                  </a:lnTo>
                  <a:lnTo>
                    <a:pt x="0" y="9"/>
                  </a:lnTo>
                  <a:cubicBezTo>
                    <a:pt x="0" y="4"/>
                    <a:pt x="4" y="0"/>
                    <a:pt x="9" y="0"/>
                  </a:cubicBezTo>
                  <a:close/>
                  <a:moveTo>
                    <a:pt x="196" y="18"/>
                  </a:moveTo>
                  <a:lnTo>
                    <a:pt x="18" y="18"/>
                  </a:lnTo>
                  <a:lnTo>
                    <a:pt x="18" y="144"/>
                  </a:lnTo>
                  <a:lnTo>
                    <a:pt x="196" y="144"/>
                  </a:lnTo>
                  <a:lnTo>
                    <a:pt x="196" y="18"/>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05" name="Rectangle 281"/>
            <p:cNvSpPr>
              <a:spLocks noChangeArrowheads="1"/>
            </p:cNvSpPr>
            <p:nvPr/>
          </p:nvSpPr>
          <p:spPr bwMode="auto">
            <a:xfrm>
              <a:off x="298" y="2516"/>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06" name="Freeform 282"/>
            <p:cNvSpPr>
              <a:spLocks noEditPoints="1"/>
            </p:cNvSpPr>
            <p:nvPr/>
          </p:nvSpPr>
          <p:spPr bwMode="auto">
            <a:xfrm>
              <a:off x="296" y="2514"/>
              <a:ext cx="49" cy="38"/>
            </a:xfrm>
            <a:custGeom>
              <a:avLst/>
              <a:gdLst/>
              <a:ahLst/>
              <a:cxnLst>
                <a:cxn ang="0">
                  <a:pos x="9" y="0"/>
                </a:cxn>
                <a:cxn ang="0">
                  <a:pos x="9" y="0"/>
                </a:cxn>
                <a:cxn ang="0">
                  <a:pos x="205" y="0"/>
                </a:cxn>
                <a:cxn ang="0">
                  <a:pos x="214" y="10"/>
                </a:cxn>
                <a:cxn ang="0">
                  <a:pos x="214" y="10"/>
                </a:cxn>
                <a:cxn ang="0">
                  <a:pos x="214" y="154"/>
                </a:cxn>
                <a:cxn ang="0">
                  <a:pos x="205" y="163"/>
                </a:cxn>
                <a:cxn ang="0">
                  <a:pos x="205" y="163"/>
                </a:cxn>
                <a:cxn ang="0">
                  <a:pos x="9" y="163"/>
                </a:cxn>
                <a:cxn ang="0">
                  <a:pos x="0" y="154"/>
                </a:cxn>
                <a:cxn ang="0">
                  <a:pos x="0" y="153"/>
                </a:cxn>
                <a:cxn ang="0">
                  <a:pos x="0" y="10"/>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5"/>
                    <a:pt x="214" y="10"/>
                  </a:cubicBezTo>
                  <a:lnTo>
                    <a:pt x="214" y="10"/>
                  </a:lnTo>
                  <a:lnTo>
                    <a:pt x="214" y="154"/>
                  </a:lnTo>
                  <a:cubicBezTo>
                    <a:pt x="214" y="159"/>
                    <a:pt x="210" y="163"/>
                    <a:pt x="205" y="163"/>
                  </a:cubicBezTo>
                  <a:lnTo>
                    <a:pt x="205" y="163"/>
                  </a:lnTo>
                  <a:lnTo>
                    <a:pt x="9" y="163"/>
                  </a:lnTo>
                  <a:cubicBezTo>
                    <a:pt x="4" y="163"/>
                    <a:pt x="0" y="159"/>
                    <a:pt x="0" y="154"/>
                  </a:cubicBezTo>
                  <a:lnTo>
                    <a:pt x="0" y="153"/>
                  </a:lnTo>
                  <a:lnTo>
                    <a:pt x="0" y="10"/>
                  </a:lnTo>
                  <a:cubicBezTo>
                    <a:pt x="0" y="5"/>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07" name="Rectangle 283"/>
            <p:cNvSpPr>
              <a:spLocks noChangeArrowheads="1"/>
            </p:cNvSpPr>
            <p:nvPr/>
          </p:nvSpPr>
          <p:spPr bwMode="auto">
            <a:xfrm>
              <a:off x="298" y="2563"/>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08" name="Freeform 284"/>
            <p:cNvSpPr>
              <a:spLocks noEditPoints="1"/>
            </p:cNvSpPr>
            <p:nvPr/>
          </p:nvSpPr>
          <p:spPr bwMode="auto">
            <a:xfrm>
              <a:off x="296" y="2561"/>
              <a:ext cx="49" cy="38"/>
            </a:xfrm>
            <a:custGeom>
              <a:avLst/>
              <a:gdLst/>
              <a:ahLst/>
              <a:cxnLst>
                <a:cxn ang="0">
                  <a:pos x="9" y="0"/>
                </a:cxn>
                <a:cxn ang="0">
                  <a:pos x="9" y="0"/>
                </a:cxn>
                <a:cxn ang="0">
                  <a:pos x="205" y="0"/>
                </a:cxn>
                <a:cxn ang="0">
                  <a:pos x="214" y="9"/>
                </a:cxn>
                <a:cxn ang="0">
                  <a:pos x="214" y="10"/>
                </a:cxn>
                <a:cxn ang="0">
                  <a:pos x="214" y="154"/>
                </a:cxn>
                <a:cxn ang="0">
                  <a:pos x="205" y="163"/>
                </a:cxn>
                <a:cxn ang="0">
                  <a:pos x="205" y="163"/>
                </a:cxn>
                <a:cxn ang="0">
                  <a:pos x="9" y="163"/>
                </a:cxn>
                <a:cxn ang="0">
                  <a:pos x="0" y="154"/>
                </a:cxn>
                <a:cxn ang="0">
                  <a:pos x="0" y="153"/>
                </a:cxn>
                <a:cxn ang="0">
                  <a:pos x="0" y="9"/>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205" y="163"/>
                  </a:lnTo>
                  <a:lnTo>
                    <a:pt x="9" y="163"/>
                  </a:lnTo>
                  <a:cubicBezTo>
                    <a:pt x="4" y="163"/>
                    <a:pt x="0" y="159"/>
                    <a:pt x="0" y="154"/>
                  </a:cubicBezTo>
                  <a:lnTo>
                    <a:pt x="0" y="153"/>
                  </a:lnTo>
                  <a:lnTo>
                    <a:pt x="0" y="9"/>
                  </a:lnTo>
                  <a:cubicBezTo>
                    <a:pt x="0" y="4"/>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09" name="Freeform 285"/>
            <p:cNvSpPr>
              <a:spLocks/>
            </p:cNvSpPr>
            <p:nvPr/>
          </p:nvSpPr>
          <p:spPr bwMode="auto">
            <a:xfrm>
              <a:off x="237" y="2608"/>
              <a:ext cx="108" cy="38"/>
            </a:xfrm>
            <a:custGeom>
              <a:avLst/>
              <a:gdLst/>
              <a:ahLst/>
              <a:cxnLst>
                <a:cxn ang="0">
                  <a:pos x="9" y="0"/>
                </a:cxn>
                <a:cxn ang="0">
                  <a:pos x="10" y="0"/>
                </a:cxn>
                <a:cxn ang="0">
                  <a:pos x="460" y="0"/>
                </a:cxn>
                <a:cxn ang="0">
                  <a:pos x="469" y="9"/>
                </a:cxn>
                <a:cxn ang="0">
                  <a:pos x="469" y="10"/>
                </a:cxn>
                <a:cxn ang="0">
                  <a:pos x="469" y="154"/>
                </a:cxn>
                <a:cxn ang="0">
                  <a:pos x="460" y="163"/>
                </a:cxn>
                <a:cxn ang="0">
                  <a:pos x="460" y="163"/>
                </a:cxn>
                <a:cxn ang="0">
                  <a:pos x="9" y="163"/>
                </a:cxn>
                <a:cxn ang="0">
                  <a:pos x="0" y="154"/>
                </a:cxn>
                <a:cxn ang="0">
                  <a:pos x="0" y="153"/>
                </a:cxn>
                <a:cxn ang="0">
                  <a:pos x="0" y="9"/>
                </a:cxn>
                <a:cxn ang="0">
                  <a:pos x="9" y="0"/>
                </a:cxn>
              </a:cxnLst>
              <a:rect l="0" t="0" r="r" b="b"/>
              <a:pathLst>
                <a:path w="469" h="163">
                  <a:moveTo>
                    <a:pt x="9" y="0"/>
                  </a:moveTo>
                  <a:lnTo>
                    <a:pt x="10" y="0"/>
                  </a:lnTo>
                  <a:lnTo>
                    <a:pt x="460" y="0"/>
                  </a:lnTo>
                  <a:cubicBezTo>
                    <a:pt x="465" y="0"/>
                    <a:pt x="469" y="4"/>
                    <a:pt x="469" y="9"/>
                  </a:cubicBezTo>
                  <a:lnTo>
                    <a:pt x="469" y="10"/>
                  </a:lnTo>
                  <a:lnTo>
                    <a:pt x="469" y="154"/>
                  </a:lnTo>
                  <a:cubicBezTo>
                    <a:pt x="469" y="159"/>
                    <a:pt x="465" y="163"/>
                    <a:pt x="460" y="163"/>
                  </a:cubicBezTo>
                  <a:lnTo>
                    <a:pt x="460" y="163"/>
                  </a:lnTo>
                  <a:lnTo>
                    <a:pt x="9" y="163"/>
                  </a:lnTo>
                  <a:cubicBezTo>
                    <a:pt x="4" y="163"/>
                    <a:pt x="0" y="159"/>
                    <a:pt x="0" y="154"/>
                  </a:cubicBezTo>
                  <a:lnTo>
                    <a:pt x="0" y="153"/>
                  </a:lnTo>
                  <a:lnTo>
                    <a:pt x="0" y="9"/>
                  </a:lnTo>
                  <a:cubicBezTo>
                    <a:pt x="0" y="4"/>
                    <a:pt x="4" y="0"/>
                    <a:pt x="9" y="0"/>
                  </a:cubicBezTo>
                  <a:close/>
                </a:path>
              </a:pathLst>
            </a:custGeom>
            <a:solidFill>
              <a:srgbClr val="EF753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10" name="Rectangle 286"/>
            <p:cNvSpPr>
              <a:spLocks noChangeArrowheads="1"/>
            </p:cNvSpPr>
            <p:nvPr/>
          </p:nvSpPr>
          <p:spPr bwMode="auto">
            <a:xfrm>
              <a:off x="616" y="2555"/>
              <a:ext cx="279" cy="88"/>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1" name="Rectangle 287"/>
            <p:cNvSpPr>
              <a:spLocks noChangeArrowheads="1"/>
            </p:cNvSpPr>
            <p:nvPr/>
          </p:nvSpPr>
          <p:spPr bwMode="auto">
            <a:xfrm>
              <a:off x="837" y="2643"/>
              <a:ext cx="36" cy="29"/>
            </a:xfrm>
            <a:prstGeom prst="rect">
              <a:avLst/>
            </a:prstGeom>
            <a:solidFill>
              <a:srgbClr val="000A9E"/>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2" name="Rectangle 288"/>
            <p:cNvSpPr>
              <a:spLocks noChangeArrowheads="1"/>
            </p:cNvSpPr>
            <p:nvPr/>
          </p:nvSpPr>
          <p:spPr bwMode="auto">
            <a:xfrm>
              <a:off x="638" y="2643"/>
              <a:ext cx="36" cy="29"/>
            </a:xfrm>
            <a:prstGeom prst="rect">
              <a:avLst/>
            </a:prstGeom>
            <a:solidFill>
              <a:srgbClr val="2184A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3" name="Rectangle 289"/>
            <p:cNvSpPr>
              <a:spLocks noChangeArrowheads="1"/>
            </p:cNvSpPr>
            <p:nvPr/>
          </p:nvSpPr>
          <p:spPr bwMode="auto">
            <a:xfrm>
              <a:off x="702" y="2531"/>
              <a:ext cx="107" cy="24"/>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4" name="Rectangle 290"/>
            <p:cNvSpPr>
              <a:spLocks noChangeArrowheads="1"/>
            </p:cNvSpPr>
            <p:nvPr/>
          </p:nvSpPr>
          <p:spPr bwMode="auto">
            <a:xfrm>
              <a:off x="727" y="2492"/>
              <a:ext cx="58" cy="39"/>
            </a:xfrm>
            <a:prstGeom prst="rect">
              <a:avLst/>
            </a:prstGeom>
            <a:solidFill>
              <a:srgbClr val="2184A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5" name="Freeform 291"/>
            <p:cNvSpPr>
              <a:spLocks/>
            </p:cNvSpPr>
            <p:nvPr/>
          </p:nvSpPr>
          <p:spPr bwMode="auto">
            <a:xfrm>
              <a:off x="707" y="2164"/>
              <a:ext cx="97" cy="271"/>
            </a:xfrm>
            <a:custGeom>
              <a:avLst/>
              <a:gdLst/>
              <a:ahLst/>
              <a:cxnLst>
                <a:cxn ang="0">
                  <a:pos x="419" y="0"/>
                </a:cxn>
                <a:cxn ang="0">
                  <a:pos x="419" y="952"/>
                </a:cxn>
                <a:cxn ang="0">
                  <a:pos x="357" y="1100"/>
                </a:cxn>
                <a:cxn ang="0">
                  <a:pos x="357" y="1100"/>
                </a:cxn>
                <a:cxn ang="0">
                  <a:pos x="209" y="1162"/>
                </a:cxn>
                <a:cxn ang="0">
                  <a:pos x="209" y="1162"/>
                </a:cxn>
                <a:cxn ang="0">
                  <a:pos x="61" y="1100"/>
                </a:cxn>
                <a:cxn ang="0">
                  <a:pos x="61" y="1100"/>
                </a:cxn>
                <a:cxn ang="0">
                  <a:pos x="0" y="952"/>
                </a:cxn>
                <a:cxn ang="0">
                  <a:pos x="0" y="0"/>
                </a:cxn>
                <a:cxn ang="0">
                  <a:pos x="86" y="0"/>
                </a:cxn>
                <a:cxn ang="0">
                  <a:pos x="86" y="952"/>
                </a:cxn>
                <a:cxn ang="0">
                  <a:pos x="122" y="1039"/>
                </a:cxn>
                <a:cxn ang="0">
                  <a:pos x="122" y="1039"/>
                </a:cxn>
                <a:cxn ang="0">
                  <a:pos x="209" y="1075"/>
                </a:cxn>
                <a:cxn ang="0">
                  <a:pos x="209" y="1075"/>
                </a:cxn>
                <a:cxn ang="0">
                  <a:pos x="296" y="1039"/>
                </a:cxn>
                <a:cxn ang="0">
                  <a:pos x="296" y="1039"/>
                </a:cxn>
                <a:cxn ang="0">
                  <a:pos x="333" y="952"/>
                </a:cxn>
                <a:cxn ang="0">
                  <a:pos x="333" y="0"/>
                </a:cxn>
                <a:cxn ang="0">
                  <a:pos x="419" y="0"/>
                </a:cxn>
              </a:cxnLst>
              <a:rect l="0" t="0" r="r" b="b"/>
              <a:pathLst>
                <a:path w="419" h="1162">
                  <a:moveTo>
                    <a:pt x="419" y="0"/>
                  </a:moveTo>
                  <a:lnTo>
                    <a:pt x="419" y="952"/>
                  </a:lnTo>
                  <a:cubicBezTo>
                    <a:pt x="419" y="1009"/>
                    <a:pt x="395" y="1062"/>
                    <a:pt x="357" y="1100"/>
                  </a:cubicBezTo>
                  <a:lnTo>
                    <a:pt x="357" y="1100"/>
                  </a:lnTo>
                  <a:cubicBezTo>
                    <a:pt x="319" y="1138"/>
                    <a:pt x="267" y="1162"/>
                    <a:pt x="209" y="1162"/>
                  </a:cubicBezTo>
                  <a:lnTo>
                    <a:pt x="209" y="1162"/>
                  </a:lnTo>
                  <a:cubicBezTo>
                    <a:pt x="152" y="1162"/>
                    <a:pt x="99" y="1138"/>
                    <a:pt x="61" y="1100"/>
                  </a:cubicBezTo>
                  <a:lnTo>
                    <a:pt x="61" y="1100"/>
                  </a:lnTo>
                  <a:cubicBezTo>
                    <a:pt x="23" y="1062"/>
                    <a:pt x="0" y="1009"/>
                    <a:pt x="0" y="952"/>
                  </a:cubicBezTo>
                  <a:lnTo>
                    <a:pt x="0" y="0"/>
                  </a:lnTo>
                  <a:lnTo>
                    <a:pt x="86" y="0"/>
                  </a:lnTo>
                  <a:lnTo>
                    <a:pt x="86" y="952"/>
                  </a:lnTo>
                  <a:cubicBezTo>
                    <a:pt x="86" y="986"/>
                    <a:pt x="100" y="1017"/>
                    <a:pt x="122" y="1039"/>
                  </a:cubicBezTo>
                  <a:lnTo>
                    <a:pt x="122" y="1039"/>
                  </a:lnTo>
                  <a:cubicBezTo>
                    <a:pt x="145" y="1061"/>
                    <a:pt x="175" y="1075"/>
                    <a:pt x="209" y="1075"/>
                  </a:cubicBezTo>
                  <a:lnTo>
                    <a:pt x="209" y="1075"/>
                  </a:lnTo>
                  <a:cubicBezTo>
                    <a:pt x="243" y="1075"/>
                    <a:pt x="274" y="1061"/>
                    <a:pt x="296" y="1039"/>
                  </a:cubicBezTo>
                  <a:lnTo>
                    <a:pt x="296" y="1039"/>
                  </a:lnTo>
                  <a:cubicBezTo>
                    <a:pt x="319" y="1017"/>
                    <a:pt x="333" y="986"/>
                    <a:pt x="333" y="952"/>
                  </a:cubicBezTo>
                  <a:lnTo>
                    <a:pt x="333" y="0"/>
                  </a:lnTo>
                  <a:lnTo>
                    <a:pt x="419"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16" name="Rectangle 292"/>
            <p:cNvSpPr>
              <a:spLocks noChangeArrowheads="1"/>
            </p:cNvSpPr>
            <p:nvPr/>
          </p:nvSpPr>
          <p:spPr bwMode="auto">
            <a:xfrm>
              <a:off x="746" y="2424"/>
              <a:ext cx="20" cy="68"/>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7" name="Rectangle 293"/>
            <p:cNvSpPr>
              <a:spLocks noChangeArrowheads="1"/>
            </p:cNvSpPr>
            <p:nvPr/>
          </p:nvSpPr>
          <p:spPr bwMode="auto">
            <a:xfrm>
              <a:off x="756" y="2555"/>
              <a:ext cx="139" cy="88"/>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8" name="Rectangle 294"/>
            <p:cNvSpPr>
              <a:spLocks noChangeArrowheads="1"/>
            </p:cNvSpPr>
            <p:nvPr/>
          </p:nvSpPr>
          <p:spPr bwMode="auto">
            <a:xfrm>
              <a:off x="837" y="2643"/>
              <a:ext cx="36" cy="29"/>
            </a:xfrm>
            <a:prstGeom prst="rect">
              <a:avLst/>
            </a:prstGeom>
            <a:solidFill>
              <a:srgbClr val="046887"/>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9" name="Rectangle 295"/>
            <p:cNvSpPr>
              <a:spLocks noChangeArrowheads="1"/>
            </p:cNvSpPr>
            <p:nvPr/>
          </p:nvSpPr>
          <p:spPr bwMode="auto">
            <a:xfrm>
              <a:off x="756" y="2531"/>
              <a:ext cx="53" cy="24"/>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20" name="Rectangle 296"/>
            <p:cNvSpPr>
              <a:spLocks noChangeArrowheads="1"/>
            </p:cNvSpPr>
            <p:nvPr/>
          </p:nvSpPr>
          <p:spPr bwMode="auto">
            <a:xfrm>
              <a:off x="756" y="2492"/>
              <a:ext cx="29" cy="39"/>
            </a:xfrm>
            <a:prstGeom prst="rect">
              <a:avLst/>
            </a:prstGeom>
            <a:solidFill>
              <a:srgbClr val="046887"/>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21" name="Freeform 297"/>
            <p:cNvSpPr>
              <a:spLocks/>
            </p:cNvSpPr>
            <p:nvPr/>
          </p:nvSpPr>
          <p:spPr bwMode="auto">
            <a:xfrm>
              <a:off x="756" y="2164"/>
              <a:ext cx="48" cy="271"/>
            </a:xfrm>
            <a:custGeom>
              <a:avLst/>
              <a:gdLst/>
              <a:ahLst/>
              <a:cxnLst>
                <a:cxn ang="0">
                  <a:pos x="210" y="0"/>
                </a:cxn>
                <a:cxn ang="0">
                  <a:pos x="210" y="952"/>
                </a:cxn>
                <a:cxn ang="0">
                  <a:pos x="148" y="1100"/>
                </a:cxn>
                <a:cxn ang="0">
                  <a:pos x="148" y="1100"/>
                </a:cxn>
                <a:cxn ang="0">
                  <a:pos x="0" y="1162"/>
                </a:cxn>
                <a:cxn ang="0">
                  <a:pos x="0" y="1161"/>
                </a:cxn>
                <a:cxn ang="0">
                  <a:pos x="0" y="1075"/>
                </a:cxn>
                <a:cxn ang="0">
                  <a:pos x="0" y="1075"/>
                </a:cxn>
                <a:cxn ang="0">
                  <a:pos x="87" y="1039"/>
                </a:cxn>
                <a:cxn ang="0">
                  <a:pos x="88" y="1039"/>
                </a:cxn>
                <a:cxn ang="0">
                  <a:pos x="124" y="952"/>
                </a:cxn>
                <a:cxn ang="0">
                  <a:pos x="124" y="0"/>
                </a:cxn>
                <a:cxn ang="0">
                  <a:pos x="210" y="0"/>
                </a:cxn>
              </a:cxnLst>
              <a:rect l="0" t="0" r="r" b="b"/>
              <a:pathLst>
                <a:path w="210" h="1162">
                  <a:moveTo>
                    <a:pt x="210" y="0"/>
                  </a:moveTo>
                  <a:lnTo>
                    <a:pt x="210" y="952"/>
                  </a:lnTo>
                  <a:cubicBezTo>
                    <a:pt x="210" y="1009"/>
                    <a:pt x="186" y="1062"/>
                    <a:pt x="148" y="1100"/>
                  </a:cubicBezTo>
                  <a:lnTo>
                    <a:pt x="148" y="1100"/>
                  </a:lnTo>
                  <a:cubicBezTo>
                    <a:pt x="110" y="1138"/>
                    <a:pt x="58" y="1162"/>
                    <a:pt x="0" y="1162"/>
                  </a:cubicBezTo>
                  <a:lnTo>
                    <a:pt x="0" y="1161"/>
                  </a:lnTo>
                  <a:lnTo>
                    <a:pt x="0" y="1075"/>
                  </a:lnTo>
                  <a:lnTo>
                    <a:pt x="0" y="1075"/>
                  </a:lnTo>
                  <a:cubicBezTo>
                    <a:pt x="34" y="1075"/>
                    <a:pt x="65" y="1061"/>
                    <a:pt x="87" y="1039"/>
                  </a:cubicBezTo>
                  <a:lnTo>
                    <a:pt x="88" y="1039"/>
                  </a:lnTo>
                  <a:cubicBezTo>
                    <a:pt x="110" y="1017"/>
                    <a:pt x="124" y="986"/>
                    <a:pt x="124" y="952"/>
                  </a:cubicBezTo>
                  <a:lnTo>
                    <a:pt x="124" y="0"/>
                  </a:lnTo>
                  <a:lnTo>
                    <a:pt x="21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22" name="Rectangle 298"/>
            <p:cNvSpPr>
              <a:spLocks noChangeArrowheads="1"/>
            </p:cNvSpPr>
            <p:nvPr/>
          </p:nvSpPr>
          <p:spPr bwMode="auto">
            <a:xfrm>
              <a:off x="756" y="2424"/>
              <a:ext cx="10" cy="68"/>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grpSp>
      <p:pic>
        <p:nvPicPr>
          <p:cNvPr id="350" name="Рисунок 349" descr="004.em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396" y="5815220"/>
            <a:ext cx="1461078" cy="702413"/>
          </a:xfrm>
          <a:prstGeom prst="rect">
            <a:avLst/>
          </a:prstGeom>
        </p:spPr>
      </p:pic>
    </p:spTree>
    <p:extLst>
      <p:ext uri="{BB962C8B-B14F-4D97-AF65-F5344CB8AC3E}">
        <p14:creationId xmlns:p14="http://schemas.microsoft.com/office/powerpoint/2010/main" val="287531822"/>
      </p:ext>
    </p:extLst>
  </p:cSld>
  <p:clrMapOvr>
    <a:masterClrMapping/>
  </p:clrMapOvr>
  <p:transition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794" y="286910"/>
            <a:ext cx="11449272" cy="775005"/>
          </a:xfrm>
        </p:spPr>
        <p:txBody>
          <a:bodyPr>
            <a:normAutofit fontScale="90000"/>
          </a:bodyPr>
          <a:lstStyle/>
          <a:p>
            <a:r>
              <a:rPr lang="ru-RU" dirty="0" smtClean="0"/>
              <a:t>Результаты российских учащихся  по отдельным областям содержания образования (2015-2016 годы)</a:t>
            </a:r>
            <a:endParaRPr lang="ru-RU" dirty="0"/>
          </a:p>
        </p:txBody>
      </p:sp>
      <p:sp>
        <p:nvSpPr>
          <p:cNvPr id="3" name="Объект 2"/>
          <p:cNvSpPr>
            <a:spLocks noGrp="1"/>
          </p:cNvSpPr>
          <p:nvPr>
            <p:ph idx="1"/>
          </p:nvPr>
        </p:nvSpPr>
        <p:spPr/>
        <p:txBody>
          <a:bodyPr/>
          <a:lstStyle/>
          <a:p>
            <a:endParaRPr lang="ru-RU" dirty="0"/>
          </a:p>
        </p:txBody>
      </p:sp>
      <p:pic>
        <p:nvPicPr>
          <p:cNvPr id="8" name="Рисунок 7"/>
          <p:cNvPicPr>
            <a:picLocks noChangeAspect="1"/>
          </p:cNvPicPr>
          <p:nvPr/>
        </p:nvPicPr>
        <p:blipFill>
          <a:blip r:embed="rId3" cstate="print"/>
          <a:stretch>
            <a:fillRect/>
          </a:stretch>
        </p:blipFill>
        <p:spPr>
          <a:xfrm>
            <a:off x="251793" y="1405264"/>
            <a:ext cx="11333886" cy="4994594"/>
          </a:xfrm>
          <a:prstGeom prst="rect">
            <a:avLst/>
          </a:prstGeom>
        </p:spPr>
      </p:pic>
    </p:spTree>
    <p:extLst>
      <p:ext uri="{BB962C8B-B14F-4D97-AF65-F5344CB8AC3E}">
        <p14:creationId xmlns:p14="http://schemas.microsoft.com/office/powerpoint/2010/main" val="1238964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937" y="286909"/>
            <a:ext cx="9738871" cy="775005"/>
          </a:xfrm>
        </p:spPr>
        <p:txBody>
          <a:bodyPr>
            <a:normAutofit fontScale="90000"/>
          </a:bodyPr>
          <a:lstStyle/>
          <a:p>
            <a:r>
              <a:rPr lang="ru-RU" dirty="0" smtClean="0"/>
              <a:t>Динамика результатов российских учащихся за период с 1995 по 2016 годы</a:t>
            </a:r>
            <a:endParaRPr lang="ru-RU" dirty="0"/>
          </a:p>
        </p:txBody>
      </p:sp>
      <p:pic>
        <p:nvPicPr>
          <p:cNvPr id="4" name="Рисунок 3" descr="PISA_WebBanner6-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964761" y="6174482"/>
            <a:ext cx="2688850" cy="828000"/>
          </a:xfrm>
          <a:prstGeom prst="rect">
            <a:avLst/>
          </a:prstGeom>
        </p:spPr>
      </p:pic>
      <p:grpSp>
        <p:nvGrpSpPr>
          <p:cNvPr id="3" name="Group 9"/>
          <p:cNvGrpSpPr>
            <a:grpSpLocks/>
          </p:cNvGrpSpPr>
          <p:nvPr/>
        </p:nvGrpSpPr>
        <p:grpSpPr bwMode="auto">
          <a:xfrm>
            <a:off x="10620945" y="917898"/>
            <a:ext cx="1021581" cy="1011039"/>
            <a:chOff x="8845" y="281"/>
            <a:chExt cx="816" cy="685"/>
          </a:xfrm>
        </p:grpSpPr>
        <p:sp>
          <p:nvSpPr>
            <p:cNvPr id="126" name="Freeform 10"/>
            <p:cNvSpPr>
              <a:spLocks/>
            </p:cNvSpPr>
            <p:nvPr/>
          </p:nvSpPr>
          <p:spPr bwMode="auto">
            <a:xfrm>
              <a:off x="8845" y="281"/>
              <a:ext cx="816" cy="685"/>
            </a:xfrm>
            <a:custGeom>
              <a:avLst/>
              <a:gdLst/>
              <a:ahLst/>
              <a:cxnLst>
                <a:cxn ang="0">
                  <a:pos x="0" y="684"/>
                </a:cxn>
                <a:cxn ang="0">
                  <a:pos x="816" y="684"/>
                </a:cxn>
                <a:cxn ang="0">
                  <a:pos x="816" y="0"/>
                </a:cxn>
                <a:cxn ang="0">
                  <a:pos x="0" y="0"/>
                </a:cxn>
                <a:cxn ang="0">
                  <a:pos x="0" y="684"/>
                </a:cxn>
              </a:cxnLst>
              <a:rect l="0" t="0" r="r" b="b"/>
              <a:pathLst>
                <a:path w="816" h="685">
                  <a:moveTo>
                    <a:pt x="0" y="684"/>
                  </a:moveTo>
                  <a:lnTo>
                    <a:pt x="816" y="684"/>
                  </a:lnTo>
                  <a:lnTo>
                    <a:pt x="816" y="0"/>
                  </a:lnTo>
                  <a:lnTo>
                    <a:pt x="0" y="0"/>
                  </a:lnTo>
                  <a:lnTo>
                    <a:pt x="0" y="6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11"/>
            <p:cNvGrpSpPr>
              <a:grpSpLocks/>
            </p:cNvGrpSpPr>
            <p:nvPr/>
          </p:nvGrpSpPr>
          <p:grpSpPr bwMode="auto">
            <a:xfrm>
              <a:off x="8887" y="336"/>
              <a:ext cx="727" cy="154"/>
              <a:chOff x="8887" y="336"/>
              <a:chExt cx="727" cy="154"/>
            </a:xfrm>
          </p:grpSpPr>
          <p:sp>
            <p:nvSpPr>
              <p:cNvPr id="143" name="Freeform 12"/>
              <p:cNvSpPr>
                <a:spLocks/>
              </p:cNvSpPr>
              <p:nvPr/>
            </p:nvSpPr>
            <p:spPr bwMode="auto">
              <a:xfrm>
                <a:off x="8887" y="336"/>
                <a:ext cx="727" cy="154"/>
              </a:xfrm>
              <a:custGeom>
                <a:avLst/>
                <a:gdLst/>
                <a:ahLst/>
                <a:cxnLst>
                  <a:cxn ang="0">
                    <a:pos x="89" y="20"/>
                  </a:cxn>
                  <a:cxn ang="0">
                    <a:pos x="53" y="20"/>
                  </a:cxn>
                  <a:cxn ang="0">
                    <a:pos x="53" y="29"/>
                  </a:cxn>
                  <a:cxn ang="0">
                    <a:pos x="53" y="39"/>
                  </a:cxn>
                  <a:cxn ang="0">
                    <a:pos x="53" y="118"/>
                  </a:cxn>
                  <a:cxn ang="0">
                    <a:pos x="53" y="126"/>
                  </a:cxn>
                  <a:cxn ang="0">
                    <a:pos x="52" y="131"/>
                  </a:cxn>
                  <a:cxn ang="0">
                    <a:pos x="52" y="135"/>
                  </a:cxn>
                  <a:cxn ang="0">
                    <a:pos x="51" y="137"/>
                  </a:cxn>
                  <a:cxn ang="0">
                    <a:pos x="27" y="146"/>
                  </a:cxn>
                  <a:cxn ang="0">
                    <a:pos x="27" y="149"/>
                  </a:cxn>
                  <a:cxn ang="0">
                    <a:pos x="48" y="148"/>
                  </a:cxn>
                  <a:cxn ang="0">
                    <a:pos x="67" y="148"/>
                  </a:cxn>
                  <a:cxn ang="0">
                    <a:pos x="111" y="148"/>
                  </a:cxn>
                  <a:cxn ang="0">
                    <a:pos x="114" y="146"/>
                  </a:cxn>
                  <a:cxn ang="0">
                    <a:pos x="92" y="138"/>
                  </a:cxn>
                  <a:cxn ang="0">
                    <a:pos x="90" y="137"/>
                  </a:cxn>
                  <a:cxn ang="0">
                    <a:pos x="89" y="131"/>
                  </a:cxn>
                  <a:cxn ang="0">
                    <a:pos x="88" y="118"/>
                  </a:cxn>
                  <a:cxn ang="0">
                    <a:pos x="88" y="39"/>
                  </a:cxn>
                  <a:cxn ang="0">
                    <a:pos x="88" y="29"/>
                  </a:cxn>
                  <a:cxn ang="0">
                    <a:pos x="89" y="20"/>
                  </a:cxn>
                </a:cxnLst>
                <a:rect l="0" t="0" r="r" b="b"/>
                <a:pathLst>
                  <a:path w="727" h="154">
                    <a:moveTo>
                      <a:pt x="89" y="20"/>
                    </a:moveTo>
                    <a:lnTo>
                      <a:pt x="53" y="20"/>
                    </a:lnTo>
                    <a:lnTo>
                      <a:pt x="53" y="29"/>
                    </a:lnTo>
                    <a:lnTo>
                      <a:pt x="53" y="39"/>
                    </a:lnTo>
                    <a:lnTo>
                      <a:pt x="53" y="118"/>
                    </a:lnTo>
                    <a:lnTo>
                      <a:pt x="53" y="126"/>
                    </a:lnTo>
                    <a:lnTo>
                      <a:pt x="52" y="131"/>
                    </a:lnTo>
                    <a:lnTo>
                      <a:pt x="52" y="135"/>
                    </a:lnTo>
                    <a:lnTo>
                      <a:pt x="51" y="137"/>
                    </a:lnTo>
                    <a:lnTo>
                      <a:pt x="27" y="146"/>
                    </a:lnTo>
                    <a:lnTo>
                      <a:pt x="27" y="149"/>
                    </a:lnTo>
                    <a:lnTo>
                      <a:pt x="48" y="148"/>
                    </a:lnTo>
                    <a:lnTo>
                      <a:pt x="67" y="148"/>
                    </a:lnTo>
                    <a:lnTo>
                      <a:pt x="111" y="148"/>
                    </a:lnTo>
                    <a:lnTo>
                      <a:pt x="114" y="146"/>
                    </a:lnTo>
                    <a:lnTo>
                      <a:pt x="92" y="138"/>
                    </a:lnTo>
                    <a:lnTo>
                      <a:pt x="90" y="137"/>
                    </a:lnTo>
                    <a:lnTo>
                      <a:pt x="89" y="131"/>
                    </a:lnTo>
                    <a:lnTo>
                      <a:pt x="88" y="118"/>
                    </a:lnTo>
                    <a:lnTo>
                      <a:pt x="88" y="39"/>
                    </a:lnTo>
                    <a:lnTo>
                      <a:pt x="88" y="29"/>
                    </a:lnTo>
                    <a:lnTo>
                      <a:pt x="89"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4" name="Freeform 13"/>
              <p:cNvSpPr>
                <a:spLocks/>
              </p:cNvSpPr>
              <p:nvPr/>
            </p:nvSpPr>
            <p:spPr bwMode="auto">
              <a:xfrm>
                <a:off x="8887" y="336"/>
                <a:ext cx="727" cy="154"/>
              </a:xfrm>
              <a:custGeom>
                <a:avLst/>
                <a:gdLst/>
                <a:ahLst/>
                <a:cxnLst>
                  <a:cxn ang="0">
                    <a:pos x="111" y="148"/>
                  </a:cxn>
                  <a:cxn ang="0">
                    <a:pos x="67" y="148"/>
                  </a:cxn>
                  <a:cxn ang="0">
                    <a:pos x="87" y="148"/>
                  </a:cxn>
                  <a:cxn ang="0">
                    <a:pos x="107" y="149"/>
                  </a:cxn>
                  <a:cxn ang="0">
                    <a:pos x="111" y="148"/>
                  </a:cxn>
                </a:cxnLst>
                <a:rect l="0" t="0" r="r" b="b"/>
                <a:pathLst>
                  <a:path w="727" h="154">
                    <a:moveTo>
                      <a:pt x="111" y="148"/>
                    </a:moveTo>
                    <a:lnTo>
                      <a:pt x="67" y="148"/>
                    </a:lnTo>
                    <a:lnTo>
                      <a:pt x="87" y="148"/>
                    </a:lnTo>
                    <a:lnTo>
                      <a:pt x="107" y="149"/>
                    </a:lnTo>
                    <a:lnTo>
                      <a:pt x="111" y="1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5" name="Freeform 14"/>
              <p:cNvSpPr>
                <a:spLocks/>
              </p:cNvSpPr>
              <p:nvPr/>
            </p:nvSpPr>
            <p:spPr bwMode="auto">
              <a:xfrm>
                <a:off x="8887" y="336"/>
                <a:ext cx="727" cy="154"/>
              </a:xfrm>
              <a:custGeom>
                <a:avLst/>
                <a:gdLst/>
                <a:ahLst/>
                <a:cxnLst>
                  <a:cxn ang="0">
                    <a:pos x="1" y="3"/>
                  </a:cxn>
                  <a:cxn ang="0">
                    <a:pos x="0" y="45"/>
                  </a:cxn>
                  <a:cxn ang="0">
                    <a:pos x="3" y="45"/>
                  </a:cxn>
                  <a:cxn ang="0">
                    <a:pos x="10" y="27"/>
                  </a:cxn>
                  <a:cxn ang="0">
                    <a:pos x="12" y="20"/>
                  </a:cxn>
                  <a:cxn ang="0">
                    <a:pos x="142" y="20"/>
                  </a:cxn>
                  <a:cxn ang="0">
                    <a:pos x="142" y="5"/>
                  </a:cxn>
                  <a:cxn ang="0">
                    <a:pos x="82" y="5"/>
                  </a:cxn>
                  <a:cxn ang="0">
                    <a:pos x="59" y="5"/>
                  </a:cxn>
                  <a:cxn ang="0">
                    <a:pos x="38" y="4"/>
                  </a:cxn>
                  <a:cxn ang="0">
                    <a:pos x="1" y="3"/>
                  </a:cxn>
                </a:cxnLst>
                <a:rect l="0" t="0" r="r" b="b"/>
                <a:pathLst>
                  <a:path w="727" h="154">
                    <a:moveTo>
                      <a:pt x="1" y="3"/>
                    </a:moveTo>
                    <a:lnTo>
                      <a:pt x="0" y="45"/>
                    </a:lnTo>
                    <a:lnTo>
                      <a:pt x="3" y="45"/>
                    </a:lnTo>
                    <a:lnTo>
                      <a:pt x="10" y="27"/>
                    </a:lnTo>
                    <a:lnTo>
                      <a:pt x="12" y="20"/>
                    </a:lnTo>
                    <a:lnTo>
                      <a:pt x="142" y="20"/>
                    </a:lnTo>
                    <a:lnTo>
                      <a:pt x="142" y="5"/>
                    </a:lnTo>
                    <a:lnTo>
                      <a:pt x="82" y="5"/>
                    </a:lnTo>
                    <a:lnTo>
                      <a:pt x="59" y="5"/>
                    </a:lnTo>
                    <a:lnTo>
                      <a:pt x="38" y="4"/>
                    </a:lnTo>
                    <a:lnTo>
                      <a:pt x="1"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6" name="Freeform 15"/>
              <p:cNvSpPr>
                <a:spLocks/>
              </p:cNvSpPr>
              <p:nvPr/>
            </p:nvSpPr>
            <p:spPr bwMode="auto">
              <a:xfrm>
                <a:off x="8887" y="336"/>
                <a:ext cx="727" cy="154"/>
              </a:xfrm>
              <a:custGeom>
                <a:avLst/>
                <a:gdLst/>
                <a:ahLst/>
                <a:cxnLst>
                  <a:cxn ang="0">
                    <a:pos x="142" y="20"/>
                  </a:cxn>
                  <a:cxn ang="0">
                    <a:pos x="129" y="20"/>
                  </a:cxn>
                  <a:cxn ang="0">
                    <a:pos x="132" y="27"/>
                  </a:cxn>
                  <a:cxn ang="0">
                    <a:pos x="138" y="45"/>
                  </a:cxn>
                  <a:cxn ang="0">
                    <a:pos x="142" y="45"/>
                  </a:cxn>
                  <a:cxn ang="0">
                    <a:pos x="142" y="20"/>
                  </a:cxn>
                </a:cxnLst>
                <a:rect l="0" t="0" r="r" b="b"/>
                <a:pathLst>
                  <a:path w="727" h="154">
                    <a:moveTo>
                      <a:pt x="142" y="20"/>
                    </a:moveTo>
                    <a:lnTo>
                      <a:pt x="129" y="20"/>
                    </a:lnTo>
                    <a:lnTo>
                      <a:pt x="132" y="27"/>
                    </a:lnTo>
                    <a:lnTo>
                      <a:pt x="138" y="45"/>
                    </a:lnTo>
                    <a:lnTo>
                      <a:pt x="142" y="45"/>
                    </a:lnTo>
                    <a:lnTo>
                      <a:pt x="142"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7" name="Freeform 16"/>
              <p:cNvSpPr>
                <a:spLocks/>
              </p:cNvSpPr>
              <p:nvPr/>
            </p:nvSpPr>
            <p:spPr bwMode="auto">
              <a:xfrm>
                <a:off x="8887" y="336"/>
                <a:ext cx="727" cy="154"/>
              </a:xfrm>
              <a:custGeom>
                <a:avLst/>
                <a:gdLst/>
                <a:ahLst/>
                <a:cxnLst>
                  <a:cxn ang="0">
                    <a:pos x="142" y="3"/>
                  </a:cxn>
                  <a:cxn ang="0">
                    <a:pos x="102" y="5"/>
                  </a:cxn>
                  <a:cxn ang="0">
                    <a:pos x="82" y="5"/>
                  </a:cxn>
                  <a:cxn ang="0">
                    <a:pos x="142" y="5"/>
                  </a:cxn>
                  <a:cxn ang="0">
                    <a:pos x="142" y="3"/>
                  </a:cxn>
                </a:cxnLst>
                <a:rect l="0" t="0" r="r" b="b"/>
                <a:pathLst>
                  <a:path w="727" h="154">
                    <a:moveTo>
                      <a:pt x="142" y="3"/>
                    </a:moveTo>
                    <a:lnTo>
                      <a:pt x="102" y="5"/>
                    </a:lnTo>
                    <a:lnTo>
                      <a:pt x="82" y="5"/>
                    </a:lnTo>
                    <a:lnTo>
                      <a:pt x="142" y="5"/>
                    </a:lnTo>
                    <a:lnTo>
                      <a:pt x="14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8" name="Freeform 17"/>
              <p:cNvSpPr>
                <a:spLocks/>
              </p:cNvSpPr>
              <p:nvPr/>
            </p:nvSpPr>
            <p:spPr bwMode="auto">
              <a:xfrm>
                <a:off x="8887" y="336"/>
                <a:ext cx="727" cy="154"/>
              </a:xfrm>
              <a:custGeom>
                <a:avLst/>
                <a:gdLst/>
                <a:ahLst/>
                <a:cxnLst>
                  <a:cxn ang="0">
                    <a:pos x="152" y="3"/>
                  </a:cxn>
                  <a:cxn ang="0">
                    <a:pos x="150" y="6"/>
                  </a:cxn>
                  <a:cxn ang="0">
                    <a:pos x="174" y="16"/>
                  </a:cxn>
                  <a:cxn ang="0">
                    <a:pos x="174" y="136"/>
                  </a:cxn>
                  <a:cxn ang="0">
                    <a:pos x="150" y="146"/>
                  </a:cxn>
                  <a:cxn ang="0">
                    <a:pos x="150" y="149"/>
                  </a:cxn>
                  <a:cxn ang="0">
                    <a:pos x="170" y="148"/>
                  </a:cxn>
                  <a:cxn ang="0">
                    <a:pos x="190" y="148"/>
                  </a:cxn>
                  <a:cxn ang="0">
                    <a:pos x="231" y="148"/>
                  </a:cxn>
                  <a:cxn ang="0">
                    <a:pos x="232" y="146"/>
                  </a:cxn>
                  <a:cxn ang="0">
                    <a:pos x="216" y="139"/>
                  </a:cxn>
                  <a:cxn ang="0">
                    <a:pos x="211" y="137"/>
                  </a:cxn>
                  <a:cxn ang="0">
                    <a:pos x="209" y="122"/>
                  </a:cxn>
                  <a:cxn ang="0">
                    <a:pos x="208" y="110"/>
                  </a:cxn>
                  <a:cxn ang="0">
                    <a:pos x="208" y="16"/>
                  </a:cxn>
                  <a:cxn ang="0">
                    <a:pos x="232" y="6"/>
                  </a:cxn>
                  <a:cxn ang="0">
                    <a:pos x="232" y="5"/>
                  </a:cxn>
                  <a:cxn ang="0">
                    <a:pos x="192" y="5"/>
                  </a:cxn>
                  <a:cxn ang="0">
                    <a:pos x="172" y="4"/>
                  </a:cxn>
                  <a:cxn ang="0">
                    <a:pos x="152" y="3"/>
                  </a:cxn>
                </a:cxnLst>
                <a:rect l="0" t="0" r="r" b="b"/>
                <a:pathLst>
                  <a:path w="727" h="154">
                    <a:moveTo>
                      <a:pt x="152" y="3"/>
                    </a:moveTo>
                    <a:lnTo>
                      <a:pt x="150" y="6"/>
                    </a:lnTo>
                    <a:lnTo>
                      <a:pt x="174" y="16"/>
                    </a:lnTo>
                    <a:lnTo>
                      <a:pt x="174" y="136"/>
                    </a:lnTo>
                    <a:lnTo>
                      <a:pt x="150" y="146"/>
                    </a:lnTo>
                    <a:lnTo>
                      <a:pt x="150" y="149"/>
                    </a:lnTo>
                    <a:lnTo>
                      <a:pt x="170" y="148"/>
                    </a:lnTo>
                    <a:lnTo>
                      <a:pt x="190" y="148"/>
                    </a:lnTo>
                    <a:lnTo>
                      <a:pt x="231" y="148"/>
                    </a:lnTo>
                    <a:lnTo>
                      <a:pt x="232" y="146"/>
                    </a:lnTo>
                    <a:lnTo>
                      <a:pt x="216" y="139"/>
                    </a:lnTo>
                    <a:lnTo>
                      <a:pt x="211" y="137"/>
                    </a:lnTo>
                    <a:lnTo>
                      <a:pt x="209" y="122"/>
                    </a:lnTo>
                    <a:lnTo>
                      <a:pt x="208" y="110"/>
                    </a:lnTo>
                    <a:lnTo>
                      <a:pt x="208" y="16"/>
                    </a:lnTo>
                    <a:lnTo>
                      <a:pt x="232" y="6"/>
                    </a:lnTo>
                    <a:lnTo>
                      <a:pt x="232" y="5"/>
                    </a:lnTo>
                    <a:lnTo>
                      <a:pt x="192" y="5"/>
                    </a:lnTo>
                    <a:lnTo>
                      <a:pt x="172" y="4"/>
                    </a:lnTo>
                    <a:lnTo>
                      <a:pt x="15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9" name="Freeform 18"/>
              <p:cNvSpPr>
                <a:spLocks/>
              </p:cNvSpPr>
              <p:nvPr/>
            </p:nvSpPr>
            <p:spPr bwMode="auto">
              <a:xfrm>
                <a:off x="8887" y="336"/>
                <a:ext cx="727" cy="154"/>
              </a:xfrm>
              <a:custGeom>
                <a:avLst/>
                <a:gdLst/>
                <a:ahLst/>
                <a:cxnLst>
                  <a:cxn ang="0">
                    <a:pos x="231" y="148"/>
                  </a:cxn>
                  <a:cxn ang="0">
                    <a:pos x="190" y="148"/>
                  </a:cxn>
                  <a:cxn ang="0">
                    <a:pos x="210" y="148"/>
                  </a:cxn>
                  <a:cxn ang="0">
                    <a:pos x="230" y="149"/>
                  </a:cxn>
                  <a:cxn ang="0">
                    <a:pos x="231" y="148"/>
                  </a:cxn>
                </a:cxnLst>
                <a:rect l="0" t="0" r="r" b="b"/>
                <a:pathLst>
                  <a:path w="727" h="154">
                    <a:moveTo>
                      <a:pt x="231" y="148"/>
                    </a:moveTo>
                    <a:lnTo>
                      <a:pt x="190" y="148"/>
                    </a:lnTo>
                    <a:lnTo>
                      <a:pt x="210" y="148"/>
                    </a:lnTo>
                    <a:lnTo>
                      <a:pt x="230" y="149"/>
                    </a:lnTo>
                    <a:lnTo>
                      <a:pt x="231" y="1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 name="Freeform 19"/>
              <p:cNvSpPr>
                <a:spLocks/>
              </p:cNvSpPr>
              <p:nvPr/>
            </p:nvSpPr>
            <p:spPr bwMode="auto">
              <a:xfrm>
                <a:off x="8887" y="336"/>
                <a:ext cx="727" cy="154"/>
              </a:xfrm>
              <a:custGeom>
                <a:avLst/>
                <a:gdLst/>
                <a:ahLst/>
                <a:cxnLst>
                  <a:cxn ang="0">
                    <a:pos x="232" y="3"/>
                  </a:cxn>
                  <a:cxn ang="0">
                    <a:pos x="212" y="4"/>
                  </a:cxn>
                  <a:cxn ang="0">
                    <a:pos x="192" y="5"/>
                  </a:cxn>
                  <a:cxn ang="0">
                    <a:pos x="232" y="5"/>
                  </a:cxn>
                  <a:cxn ang="0">
                    <a:pos x="232" y="3"/>
                  </a:cxn>
                </a:cxnLst>
                <a:rect l="0" t="0" r="r" b="b"/>
                <a:pathLst>
                  <a:path w="727" h="154">
                    <a:moveTo>
                      <a:pt x="232" y="3"/>
                    </a:moveTo>
                    <a:lnTo>
                      <a:pt x="212" y="4"/>
                    </a:lnTo>
                    <a:lnTo>
                      <a:pt x="192" y="5"/>
                    </a:lnTo>
                    <a:lnTo>
                      <a:pt x="232" y="5"/>
                    </a:lnTo>
                    <a:lnTo>
                      <a:pt x="23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1" name="Freeform 20"/>
              <p:cNvSpPr>
                <a:spLocks/>
              </p:cNvSpPr>
              <p:nvPr/>
            </p:nvSpPr>
            <p:spPr bwMode="auto">
              <a:xfrm>
                <a:off x="8887" y="336"/>
                <a:ext cx="727" cy="154"/>
              </a:xfrm>
              <a:custGeom>
                <a:avLst/>
                <a:gdLst/>
                <a:ahLst/>
                <a:cxnLst>
                  <a:cxn ang="0">
                    <a:pos x="248" y="3"/>
                  </a:cxn>
                  <a:cxn ang="0">
                    <a:pos x="248" y="6"/>
                  </a:cxn>
                  <a:cxn ang="0">
                    <a:pos x="271" y="16"/>
                  </a:cxn>
                  <a:cxn ang="0">
                    <a:pos x="271" y="17"/>
                  </a:cxn>
                  <a:cxn ang="0">
                    <a:pos x="272" y="26"/>
                  </a:cxn>
                  <a:cxn ang="0">
                    <a:pos x="271" y="33"/>
                  </a:cxn>
                  <a:cxn ang="0">
                    <a:pos x="270" y="48"/>
                  </a:cxn>
                  <a:cxn ang="0">
                    <a:pos x="268" y="68"/>
                  </a:cxn>
                  <a:cxn ang="0">
                    <a:pos x="264" y="92"/>
                  </a:cxn>
                  <a:cxn ang="0">
                    <a:pos x="260" y="120"/>
                  </a:cxn>
                  <a:cxn ang="0">
                    <a:pos x="258" y="136"/>
                  </a:cxn>
                  <a:cxn ang="0">
                    <a:pos x="257" y="138"/>
                  </a:cxn>
                  <a:cxn ang="0">
                    <a:pos x="253" y="140"/>
                  </a:cxn>
                  <a:cxn ang="0">
                    <a:pos x="238" y="146"/>
                  </a:cxn>
                  <a:cxn ang="0">
                    <a:pos x="238" y="149"/>
                  </a:cxn>
                  <a:cxn ang="0">
                    <a:pos x="257" y="148"/>
                  </a:cxn>
                  <a:cxn ang="0">
                    <a:pos x="300" y="148"/>
                  </a:cxn>
                  <a:cxn ang="0">
                    <a:pos x="300" y="146"/>
                  </a:cxn>
                  <a:cxn ang="0">
                    <a:pos x="284" y="140"/>
                  </a:cxn>
                  <a:cxn ang="0">
                    <a:pos x="280" y="138"/>
                  </a:cxn>
                  <a:cxn ang="0">
                    <a:pos x="278" y="137"/>
                  </a:cxn>
                  <a:cxn ang="0">
                    <a:pos x="278" y="129"/>
                  </a:cxn>
                  <a:cxn ang="0">
                    <a:pos x="279" y="118"/>
                  </a:cxn>
                  <a:cxn ang="0">
                    <a:pos x="281" y="98"/>
                  </a:cxn>
                  <a:cxn ang="0">
                    <a:pos x="283" y="75"/>
                  </a:cxn>
                  <a:cxn ang="0">
                    <a:pos x="286" y="52"/>
                  </a:cxn>
                  <a:cxn ang="0">
                    <a:pos x="288" y="43"/>
                  </a:cxn>
                  <a:cxn ang="0">
                    <a:pos x="327" y="43"/>
                  </a:cxn>
                  <a:cxn ang="0">
                    <a:pos x="322" y="34"/>
                  </a:cxn>
                  <a:cxn ang="0">
                    <a:pos x="312" y="12"/>
                  </a:cxn>
                  <a:cxn ang="0">
                    <a:pos x="303" y="5"/>
                  </a:cxn>
                  <a:cxn ang="0">
                    <a:pos x="276" y="5"/>
                  </a:cxn>
                  <a:cxn ang="0">
                    <a:pos x="248" y="3"/>
                  </a:cxn>
                </a:cxnLst>
                <a:rect l="0" t="0" r="r" b="b"/>
                <a:pathLst>
                  <a:path w="727" h="154">
                    <a:moveTo>
                      <a:pt x="248" y="3"/>
                    </a:moveTo>
                    <a:lnTo>
                      <a:pt x="248" y="6"/>
                    </a:lnTo>
                    <a:lnTo>
                      <a:pt x="271" y="16"/>
                    </a:lnTo>
                    <a:lnTo>
                      <a:pt x="271" y="17"/>
                    </a:lnTo>
                    <a:lnTo>
                      <a:pt x="272" y="26"/>
                    </a:lnTo>
                    <a:lnTo>
                      <a:pt x="271" y="33"/>
                    </a:lnTo>
                    <a:lnTo>
                      <a:pt x="270" y="48"/>
                    </a:lnTo>
                    <a:lnTo>
                      <a:pt x="268" y="68"/>
                    </a:lnTo>
                    <a:lnTo>
                      <a:pt x="264" y="92"/>
                    </a:lnTo>
                    <a:lnTo>
                      <a:pt x="260" y="120"/>
                    </a:lnTo>
                    <a:lnTo>
                      <a:pt x="258" y="136"/>
                    </a:lnTo>
                    <a:lnTo>
                      <a:pt x="257" y="138"/>
                    </a:lnTo>
                    <a:lnTo>
                      <a:pt x="253" y="140"/>
                    </a:lnTo>
                    <a:lnTo>
                      <a:pt x="238" y="146"/>
                    </a:lnTo>
                    <a:lnTo>
                      <a:pt x="238" y="149"/>
                    </a:lnTo>
                    <a:lnTo>
                      <a:pt x="257" y="148"/>
                    </a:lnTo>
                    <a:lnTo>
                      <a:pt x="300" y="148"/>
                    </a:lnTo>
                    <a:lnTo>
                      <a:pt x="300" y="146"/>
                    </a:lnTo>
                    <a:lnTo>
                      <a:pt x="284" y="140"/>
                    </a:lnTo>
                    <a:lnTo>
                      <a:pt x="280" y="138"/>
                    </a:lnTo>
                    <a:lnTo>
                      <a:pt x="278" y="137"/>
                    </a:lnTo>
                    <a:lnTo>
                      <a:pt x="278" y="129"/>
                    </a:lnTo>
                    <a:lnTo>
                      <a:pt x="279" y="118"/>
                    </a:lnTo>
                    <a:lnTo>
                      <a:pt x="281" y="98"/>
                    </a:lnTo>
                    <a:lnTo>
                      <a:pt x="283" y="75"/>
                    </a:lnTo>
                    <a:lnTo>
                      <a:pt x="286" y="52"/>
                    </a:lnTo>
                    <a:lnTo>
                      <a:pt x="288" y="43"/>
                    </a:lnTo>
                    <a:lnTo>
                      <a:pt x="327" y="43"/>
                    </a:lnTo>
                    <a:lnTo>
                      <a:pt x="322" y="34"/>
                    </a:lnTo>
                    <a:lnTo>
                      <a:pt x="312" y="12"/>
                    </a:lnTo>
                    <a:lnTo>
                      <a:pt x="303" y="5"/>
                    </a:lnTo>
                    <a:lnTo>
                      <a:pt x="276" y="5"/>
                    </a:lnTo>
                    <a:lnTo>
                      <a:pt x="248"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2" name="Freeform 21"/>
              <p:cNvSpPr>
                <a:spLocks/>
              </p:cNvSpPr>
              <p:nvPr/>
            </p:nvSpPr>
            <p:spPr bwMode="auto">
              <a:xfrm>
                <a:off x="8887" y="336"/>
                <a:ext cx="727" cy="154"/>
              </a:xfrm>
              <a:custGeom>
                <a:avLst/>
                <a:gdLst/>
                <a:ahLst/>
                <a:cxnLst>
                  <a:cxn ang="0">
                    <a:pos x="300" y="148"/>
                  </a:cxn>
                  <a:cxn ang="0">
                    <a:pos x="279" y="148"/>
                  </a:cxn>
                  <a:cxn ang="0">
                    <a:pos x="300" y="149"/>
                  </a:cxn>
                  <a:cxn ang="0">
                    <a:pos x="300" y="148"/>
                  </a:cxn>
                </a:cxnLst>
                <a:rect l="0" t="0" r="r" b="b"/>
                <a:pathLst>
                  <a:path w="727" h="154">
                    <a:moveTo>
                      <a:pt x="300" y="148"/>
                    </a:moveTo>
                    <a:lnTo>
                      <a:pt x="279" y="148"/>
                    </a:lnTo>
                    <a:lnTo>
                      <a:pt x="300" y="149"/>
                    </a:lnTo>
                    <a:lnTo>
                      <a:pt x="300" y="1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3" name="Freeform 22"/>
              <p:cNvSpPr>
                <a:spLocks/>
              </p:cNvSpPr>
              <p:nvPr/>
            </p:nvSpPr>
            <p:spPr bwMode="auto">
              <a:xfrm>
                <a:off x="8887" y="336"/>
                <a:ext cx="727" cy="154"/>
              </a:xfrm>
              <a:custGeom>
                <a:avLst/>
                <a:gdLst/>
                <a:ahLst/>
                <a:cxnLst>
                  <a:cxn ang="0">
                    <a:pos x="327" y="43"/>
                  </a:cxn>
                  <a:cxn ang="0">
                    <a:pos x="288" y="43"/>
                  </a:cxn>
                  <a:cxn ang="0">
                    <a:pos x="296" y="62"/>
                  </a:cxn>
                  <a:cxn ang="0">
                    <a:pos x="304" y="80"/>
                  </a:cxn>
                  <a:cxn ang="0">
                    <a:pos x="312" y="98"/>
                  </a:cxn>
                  <a:cxn ang="0">
                    <a:pos x="320" y="116"/>
                  </a:cxn>
                  <a:cxn ang="0">
                    <a:pos x="328" y="135"/>
                  </a:cxn>
                  <a:cxn ang="0">
                    <a:pos x="344" y="149"/>
                  </a:cxn>
                  <a:cxn ang="0">
                    <a:pos x="351" y="131"/>
                  </a:cxn>
                  <a:cxn ang="0">
                    <a:pos x="359" y="112"/>
                  </a:cxn>
                  <a:cxn ang="0">
                    <a:pos x="367" y="94"/>
                  </a:cxn>
                  <a:cxn ang="0">
                    <a:pos x="375" y="77"/>
                  </a:cxn>
                  <a:cxn ang="0">
                    <a:pos x="357" y="77"/>
                  </a:cxn>
                  <a:cxn ang="0">
                    <a:pos x="345" y="69"/>
                  </a:cxn>
                  <a:cxn ang="0">
                    <a:pos x="333" y="54"/>
                  </a:cxn>
                  <a:cxn ang="0">
                    <a:pos x="327" y="43"/>
                  </a:cxn>
                </a:cxnLst>
                <a:rect l="0" t="0" r="r" b="b"/>
                <a:pathLst>
                  <a:path w="727" h="154">
                    <a:moveTo>
                      <a:pt x="327" y="43"/>
                    </a:moveTo>
                    <a:lnTo>
                      <a:pt x="288" y="43"/>
                    </a:lnTo>
                    <a:lnTo>
                      <a:pt x="296" y="62"/>
                    </a:lnTo>
                    <a:lnTo>
                      <a:pt x="304" y="80"/>
                    </a:lnTo>
                    <a:lnTo>
                      <a:pt x="312" y="98"/>
                    </a:lnTo>
                    <a:lnTo>
                      <a:pt x="320" y="116"/>
                    </a:lnTo>
                    <a:lnTo>
                      <a:pt x="328" y="135"/>
                    </a:lnTo>
                    <a:lnTo>
                      <a:pt x="344" y="149"/>
                    </a:lnTo>
                    <a:lnTo>
                      <a:pt x="351" y="131"/>
                    </a:lnTo>
                    <a:lnTo>
                      <a:pt x="359" y="112"/>
                    </a:lnTo>
                    <a:lnTo>
                      <a:pt x="367" y="94"/>
                    </a:lnTo>
                    <a:lnTo>
                      <a:pt x="375" y="77"/>
                    </a:lnTo>
                    <a:lnTo>
                      <a:pt x="357" y="77"/>
                    </a:lnTo>
                    <a:lnTo>
                      <a:pt x="345" y="69"/>
                    </a:lnTo>
                    <a:lnTo>
                      <a:pt x="333" y="54"/>
                    </a:lnTo>
                    <a:lnTo>
                      <a:pt x="327"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4" name="Freeform 23"/>
              <p:cNvSpPr>
                <a:spLocks/>
              </p:cNvSpPr>
              <p:nvPr/>
            </p:nvSpPr>
            <p:spPr bwMode="auto">
              <a:xfrm>
                <a:off x="8887" y="336"/>
                <a:ext cx="727" cy="154"/>
              </a:xfrm>
              <a:custGeom>
                <a:avLst/>
                <a:gdLst/>
                <a:ahLst/>
                <a:cxnLst>
                  <a:cxn ang="0">
                    <a:pos x="427" y="39"/>
                  </a:cxn>
                  <a:cxn ang="0">
                    <a:pos x="392" y="39"/>
                  </a:cxn>
                  <a:cxn ang="0">
                    <a:pos x="395" y="62"/>
                  </a:cxn>
                  <a:cxn ang="0">
                    <a:pos x="397" y="83"/>
                  </a:cxn>
                  <a:cxn ang="0">
                    <a:pos x="400" y="106"/>
                  </a:cxn>
                  <a:cxn ang="0">
                    <a:pos x="401" y="125"/>
                  </a:cxn>
                  <a:cxn ang="0">
                    <a:pos x="402" y="136"/>
                  </a:cxn>
                  <a:cxn ang="0">
                    <a:pos x="400" y="138"/>
                  </a:cxn>
                  <a:cxn ang="0">
                    <a:pos x="397" y="139"/>
                  </a:cxn>
                  <a:cxn ang="0">
                    <a:pos x="379" y="146"/>
                  </a:cxn>
                  <a:cxn ang="0">
                    <a:pos x="379" y="149"/>
                  </a:cxn>
                  <a:cxn ang="0">
                    <a:pos x="404" y="148"/>
                  </a:cxn>
                  <a:cxn ang="0">
                    <a:pos x="459" y="148"/>
                  </a:cxn>
                  <a:cxn ang="0">
                    <a:pos x="461" y="146"/>
                  </a:cxn>
                  <a:cxn ang="0">
                    <a:pos x="444" y="139"/>
                  </a:cxn>
                  <a:cxn ang="0">
                    <a:pos x="440" y="137"/>
                  </a:cxn>
                  <a:cxn ang="0">
                    <a:pos x="440" y="136"/>
                  </a:cxn>
                  <a:cxn ang="0">
                    <a:pos x="439" y="136"/>
                  </a:cxn>
                  <a:cxn ang="0">
                    <a:pos x="438" y="129"/>
                  </a:cxn>
                  <a:cxn ang="0">
                    <a:pos x="435" y="106"/>
                  </a:cxn>
                  <a:cxn ang="0">
                    <a:pos x="431" y="82"/>
                  </a:cxn>
                  <a:cxn ang="0">
                    <a:pos x="429" y="60"/>
                  </a:cxn>
                  <a:cxn ang="0">
                    <a:pos x="427" y="41"/>
                  </a:cxn>
                  <a:cxn ang="0">
                    <a:pos x="427" y="39"/>
                  </a:cxn>
                </a:cxnLst>
                <a:rect l="0" t="0" r="r" b="b"/>
                <a:pathLst>
                  <a:path w="727" h="154">
                    <a:moveTo>
                      <a:pt x="427" y="39"/>
                    </a:moveTo>
                    <a:lnTo>
                      <a:pt x="392" y="39"/>
                    </a:lnTo>
                    <a:lnTo>
                      <a:pt x="395" y="62"/>
                    </a:lnTo>
                    <a:lnTo>
                      <a:pt x="397" y="83"/>
                    </a:lnTo>
                    <a:lnTo>
                      <a:pt x="400" y="106"/>
                    </a:lnTo>
                    <a:lnTo>
                      <a:pt x="401" y="125"/>
                    </a:lnTo>
                    <a:lnTo>
                      <a:pt x="402" y="136"/>
                    </a:lnTo>
                    <a:lnTo>
                      <a:pt x="400" y="138"/>
                    </a:lnTo>
                    <a:lnTo>
                      <a:pt x="397" y="139"/>
                    </a:lnTo>
                    <a:lnTo>
                      <a:pt x="379" y="146"/>
                    </a:lnTo>
                    <a:lnTo>
                      <a:pt x="379" y="149"/>
                    </a:lnTo>
                    <a:lnTo>
                      <a:pt x="404" y="148"/>
                    </a:lnTo>
                    <a:lnTo>
                      <a:pt x="459" y="148"/>
                    </a:lnTo>
                    <a:lnTo>
                      <a:pt x="461" y="146"/>
                    </a:lnTo>
                    <a:lnTo>
                      <a:pt x="444" y="139"/>
                    </a:lnTo>
                    <a:lnTo>
                      <a:pt x="440" y="137"/>
                    </a:lnTo>
                    <a:lnTo>
                      <a:pt x="440" y="136"/>
                    </a:lnTo>
                    <a:lnTo>
                      <a:pt x="439" y="136"/>
                    </a:lnTo>
                    <a:lnTo>
                      <a:pt x="438" y="129"/>
                    </a:lnTo>
                    <a:lnTo>
                      <a:pt x="435" y="106"/>
                    </a:lnTo>
                    <a:lnTo>
                      <a:pt x="431" y="82"/>
                    </a:lnTo>
                    <a:lnTo>
                      <a:pt x="429" y="60"/>
                    </a:lnTo>
                    <a:lnTo>
                      <a:pt x="427" y="41"/>
                    </a:lnTo>
                    <a:lnTo>
                      <a:pt x="427" y="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5" name="Freeform 24"/>
              <p:cNvSpPr>
                <a:spLocks/>
              </p:cNvSpPr>
              <p:nvPr/>
            </p:nvSpPr>
            <p:spPr bwMode="auto">
              <a:xfrm>
                <a:off x="8887" y="336"/>
                <a:ext cx="727" cy="154"/>
              </a:xfrm>
              <a:custGeom>
                <a:avLst/>
                <a:gdLst/>
                <a:ahLst/>
                <a:cxnLst>
                  <a:cxn ang="0">
                    <a:pos x="459" y="148"/>
                  </a:cxn>
                  <a:cxn ang="0">
                    <a:pos x="417" y="148"/>
                  </a:cxn>
                  <a:cxn ang="0">
                    <a:pos x="437" y="148"/>
                  </a:cxn>
                  <a:cxn ang="0">
                    <a:pos x="457" y="149"/>
                  </a:cxn>
                  <a:cxn ang="0">
                    <a:pos x="459" y="148"/>
                  </a:cxn>
                </a:cxnLst>
                <a:rect l="0" t="0" r="r" b="b"/>
                <a:pathLst>
                  <a:path w="727" h="154">
                    <a:moveTo>
                      <a:pt x="459" y="148"/>
                    </a:moveTo>
                    <a:lnTo>
                      <a:pt x="417" y="148"/>
                    </a:lnTo>
                    <a:lnTo>
                      <a:pt x="437" y="148"/>
                    </a:lnTo>
                    <a:lnTo>
                      <a:pt x="457" y="149"/>
                    </a:lnTo>
                    <a:lnTo>
                      <a:pt x="459" y="1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6" name="Freeform 25"/>
              <p:cNvSpPr>
                <a:spLocks/>
              </p:cNvSpPr>
              <p:nvPr/>
            </p:nvSpPr>
            <p:spPr bwMode="auto">
              <a:xfrm>
                <a:off x="8887" y="336"/>
                <a:ext cx="727" cy="154"/>
              </a:xfrm>
              <a:custGeom>
                <a:avLst/>
                <a:gdLst/>
                <a:ahLst/>
                <a:cxnLst>
                  <a:cxn ang="0">
                    <a:pos x="389" y="3"/>
                  </a:cxn>
                  <a:cxn ang="0">
                    <a:pos x="381" y="23"/>
                  </a:cxn>
                  <a:cxn ang="0">
                    <a:pos x="373" y="41"/>
                  </a:cxn>
                  <a:cxn ang="0">
                    <a:pos x="365" y="59"/>
                  </a:cxn>
                  <a:cxn ang="0">
                    <a:pos x="357" y="77"/>
                  </a:cxn>
                  <a:cxn ang="0">
                    <a:pos x="375" y="77"/>
                  </a:cxn>
                  <a:cxn ang="0">
                    <a:pos x="392" y="39"/>
                  </a:cxn>
                  <a:cxn ang="0">
                    <a:pos x="392" y="39"/>
                  </a:cxn>
                  <a:cxn ang="0">
                    <a:pos x="427" y="39"/>
                  </a:cxn>
                  <a:cxn ang="0">
                    <a:pos x="426" y="26"/>
                  </a:cxn>
                  <a:cxn ang="0">
                    <a:pos x="426" y="17"/>
                  </a:cxn>
                  <a:cxn ang="0">
                    <a:pos x="426" y="15"/>
                  </a:cxn>
                  <a:cxn ang="0">
                    <a:pos x="429" y="14"/>
                  </a:cxn>
                  <a:cxn ang="0">
                    <a:pos x="448" y="6"/>
                  </a:cxn>
                  <a:cxn ang="0">
                    <a:pos x="448" y="5"/>
                  </a:cxn>
                  <a:cxn ang="0">
                    <a:pos x="406" y="5"/>
                  </a:cxn>
                  <a:cxn ang="0">
                    <a:pos x="396" y="4"/>
                  </a:cxn>
                  <a:cxn ang="0">
                    <a:pos x="389" y="3"/>
                  </a:cxn>
                </a:cxnLst>
                <a:rect l="0" t="0" r="r" b="b"/>
                <a:pathLst>
                  <a:path w="727" h="154">
                    <a:moveTo>
                      <a:pt x="389" y="3"/>
                    </a:moveTo>
                    <a:lnTo>
                      <a:pt x="381" y="23"/>
                    </a:lnTo>
                    <a:lnTo>
                      <a:pt x="373" y="41"/>
                    </a:lnTo>
                    <a:lnTo>
                      <a:pt x="365" y="59"/>
                    </a:lnTo>
                    <a:lnTo>
                      <a:pt x="357" y="77"/>
                    </a:lnTo>
                    <a:lnTo>
                      <a:pt x="375" y="77"/>
                    </a:lnTo>
                    <a:lnTo>
                      <a:pt x="392" y="39"/>
                    </a:lnTo>
                    <a:lnTo>
                      <a:pt x="427" y="39"/>
                    </a:lnTo>
                    <a:lnTo>
                      <a:pt x="426" y="26"/>
                    </a:lnTo>
                    <a:lnTo>
                      <a:pt x="426" y="17"/>
                    </a:lnTo>
                    <a:lnTo>
                      <a:pt x="426" y="15"/>
                    </a:lnTo>
                    <a:lnTo>
                      <a:pt x="429" y="14"/>
                    </a:lnTo>
                    <a:lnTo>
                      <a:pt x="448" y="6"/>
                    </a:lnTo>
                    <a:lnTo>
                      <a:pt x="448" y="5"/>
                    </a:lnTo>
                    <a:lnTo>
                      <a:pt x="406" y="5"/>
                    </a:lnTo>
                    <a:lnTo>
                      <a:pt x="396" y="4"/>
                    </a:lnTo>
                    <a:lnTo>
                      <a:pt x="389"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7" name="Freeform 26"/>
              <p:cNvSpPr>
                <a:spLocks/>
              </p:cNvSpPr>
              <p:nvPr/>
            </p:nvSpPr>
            <p:spPr bwMode="auto">
              <a:xfrm>
                <a:off x="8887" y="336"/>
                <a:ext cx="727" cy="154"/>
              </a:xfrm>
              <a:custGeom>
                <a:avLst/>
                <a:gdLst/>
                <a:ahLst/>
                <a:cxnLst>
                  <a:cxn ang="0">
                    <a:pos x="302" y="4"/>
                  </a:cxn>
                  <a:cxn ang="0">
                    <a:pos x="291" y="5"/>
                  </a:cxn>
                  <a:cxn ang="0">
                    <a:pos x="303" y="5"/>
                  </a:cxn>
                  <a:cxn ang="0">
                    <a:pos x="302" y="4"/>
                  </a:cxn>
                </a:cxnLst>
                <a:rect l="0" t="0" r="r" b="b"/>
                <a:pathLst>
                  <a:path w="727" h="154">
                    <a:moveTo>
                      <a:pt x="302" y="4"/>
                    </a:moveTo>
                    <a:lnTo>
                      <a:pt x="291" y="5"/>
                    </a:lnTo>
                    <a:lnTo>
                      <a:pt x="303" y="5"/>
                    </a:lnTo>
                    <a:lnTo>
                      <a:pt x="302"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8" name="Freeform 27"/>
              <p:cNvSpPr>
                <a:spLocks/>
              </p:cNvSpPr>
              <p:nvPr/>
            </p:nvSpPr>
            <p:spPr bwMode="auto">
              <a:xfrm>
                <a:off x="8887" y="336"/>
                <a:ext cx="727" cy="154"/>
              </a:xfrm>
              <a:custGeom>
                <a:avLst/>
                <a:gdLst/>
                <a:ahLst/>
                <a:cxnLst>
                  <a:cxn ang="0">
                    <a:pos x="448" y="3"/>
                  </a:cxn>
                  <a:cxn ang="0">
                    <a:pos x="423" y="5"/>
                  </a:cxn>
                  <a:cxn ang="0">
                    <a:pos x="448" y="5"/>
                  </a:cxn>
                  <a:cxn ang="0">
                    <a:pos x="448" y="3"/>
                  </a:cxn>
                </a:cxnLst>
                <a:rect l="0" t="0" r="r" b="b"/>
                <a:pathLst>
                  <a:path w="727" h="154">
                    <a:moveTo>
                      <a:pt x="448" y="3"/>
                    </a:moveTo>
                    <a:lnTo>
                      <a:pt x="423" y="5"/>
                    </a:lnTo>
                    <a:lnTo>
                      <a:pt x="448" y="5"/>
                    </a:lnTo>
                    <a:lnTo>
                      <a:pt x="448"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9" name="Freeform 28"/>
              <p:cNvSpPr>
                <a:spLocks/>
              </p:cNvSpPr>
              <p:nvPr/>
            </p:nvSpPr>
            <p:spPr bwMode="auto">
              <a:xfrm>
                <a:off x="8887" y="336"/>
                <a:ext cx="727" cy="154"/>
              </a:xfrm>
              <a:custGeom>
                <a:avLst/>
                <a:gdLst/>
                <a:ahLst/>
                <a:cxnLst>
                  <a:cxn ang="0">
                    <a:pos x="484" y="106"/>
                  </a:cxn>
                  <a:cxn ang="0">
                    <a:pos x="480" y="106"/>
                  </a:cxn>
                  <a:cxn ang="0">
                    <a:pos x="479" y="146"/>
                  </a:cxn>
                  <a:cxn ang="0">
                    <a:pos x="492" y="150"/>
                  </a:cxn>
                  <a:cxn ang="0">
                    <a:pos x="514" y="153"/>
                  </a:cxn>
                  <a:cxn ang="0">
                    <a:pos x="538" y="151"/>
                  </a:cxn>
                  <a:cxn ang="0">
                    <a:pos x="560" y="145"/>
                  </a:cxn>
                  <a:cxn ang="0">
                    <a:pos x="567" y="141"/>
                  </a:cxn>
                  <a:cxn ang="0">
                    <a:pos x="511" y="141"/>
                  </a:cxn>
                  <a:cxn ang="0">
                    <a:pos x="496" y="137"/>
                  </a:cxn>
                  <a:cxn ang="0">
                    <a:pos x="494" y="132"/>
                  </a:cxn>
                  <a:cxn ang="0">
                    <a:pos x="484" y="106"/>
                  </a:cxn>
                </a:cxnLst>
                <a:rect l="0" t="0" r="r" b="b"/>
                <a:pathLst>
                  <a:path w="727" h="154">
                    <a:moveTo>
                      <a:pt x="484" y="106"/>
                    </a:moveTo>
                    <a:lnTo>
                      <a:pt x="480" y="106"/>
                    </a:lnTo>
                    <a:lnTo>
                      <a:pt x="479" y="146"/>
                    </a:lnTo>
                    <a:lnTo>
                      <a:pt x="492" y="150"/>
                    </a:lnTo>
                    <a:lnTo>
                      <a:pt x="514" y="153"/>
                    </a:lnTo>
                    <a:lnTo>
                      <a:pt x="538" y="151"/>
                    </a:lnTo>
                    <a:lnTo>
                      <a:pt x="560" y="145"/>
                    </a:lnTo>
                    <a:lnTo>
                      <a:pt x="567" y="141"/>
                    </a:lnTo>
                    <a:lnTo>
                      <a:pt x="511" y="141"/>
                    </a:lnTo>
                    <a:lnTo>
                      <a:pt x="496" y="137"/>
                    </a:lnTo>
                    <a:lnTo>
                      <a:pt x="494" y="132"/>
                    </a:lnTo>
                    <a:lnTo>
                      <a:pt x="484" y="10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0" name="Freeform 29"/>
              <p:cNvSpPr>
                <a:spLocks/>
              </p:cNvSpPr>
              <p:nvPr/>
            </p:nvSpPr>
            <p:spPr bwMode="auto">
              <a:xfrm>
                <a:off x="8887" y="336"/>
                <a:ext cx="727" cy="154"/>
              </a:xfrm>
              <a:custGeom>
                <a:avLst/>
                <a:gdLst/>
                <a:ahLst/>
                <a:cxnLst>
                  <a:cxn ang="0">
                    <a:pos x="553" y="0"/>
                  </a:cxn>
                  <a:cxn ang="0">
                    <a:pos x="543" y="0"/>
                  </a:cxn>
                  <a:cxn ang="0">
                    <a:pos x="517" y="2"/>
                  </a:cxn>
                  <a:cxn ang="0">
                    <a:pos x="497" y="10"/>
                  </a:cxn>
                  <a:cxn ang="0">
                    <a:pos x="483" y="25"/>
                  </a:cxn>
                  <a:cxn ang="0">
                    <a:pos x="485" y="50"/>
                  </a:cxn>
                  <a:cxn ang="0">
                    <a:pos x="495" y="68"/>
                  </a:cxn>
                  <a:cxn ang="0">
                    <a:pos x="510" y="80"/>
                  </a:cxn>
                  <a:cxn ang="0">
                    <a:pos x="525" y="90"/>
                  </a:cxn>
                  <a:cxn ang="0">
                    <a:pos x="539" y="99"/>
                  </a:cxn>
                  <a:cxn ang="0">
                    <a:pos x="547" y="109"/>
                  </a:cxn>
                  <a:cxn ang="0">
                    <a:pos x="541" y="132"/>
                  </a:cxn>
                  <a:cxn ang="0">
                    <a:pos x="524" y="140"/>
                  </a:cxn>
                  <a:cxn ang="0">
                    <a:pos x="511" y="141"/>
                  </a:cxn>
                  <a:cxn ang="0">
                    <a:pos x="567" y="141"/>
                  </a:cxn>
                  <a:cxn ang="0">
                    <a:pos x="578" y="134"/>
                  </a:cxn>
                  <a:cxn ang="0">
                    <a:pos x="587" y="116"/>
                  </a:cxn>
                  <a:cxn ang="0">
                    <a:pos x="582" y="93"/>
                  </a:cxn>
                  <a:cxn ang="0">
                    <a:pos x="570" y="78"/>
                  </a:cxn>
                  <a:cxn ang="0">
                    <a:pos x="554" y="68"/>
                  </a:cxn>
                  <a:cxn ang="0">
                    <a:pos x="538" y="59"/>
                  </a:cxn>
                  <a:cxn ang="0">
                    <a:pos x="524" y="50"/>
                  </a:cxn>
                  <a:cxn ang="0">
                    <a:pos x="517" y="38"/>
                  </a:cxn>
                  <a:cxn ang="0">
                    <a:pos x="517" y="19"/>
                  </a:cxn>
                  <a:cxn ang="0">
                    <a:pos x="530" y="12"/>
                  </a:cxn>
                  <a:cxn ang="0">
                    <a:pos x="581" y="12"/>
                  </a:cxn>
                  <a:cxn ang="0">
                    <a:pos x="581" y="5"/>
                  </a:cxn>
                  <a:cxn ang="0">
                    <a:pos x="567" y="2"/>
                  </a:cxn>
                  <a:cxn ang="0">
                    <a:pos x="553" y="0"/>
                  </a:cxn>
                </a:cxnLst>
                <a:rect l="0" t="0" r="r" b="b"/>
                <a:pathLst>
                  <a:path w="727" h="154">
                    <a:moveTo>
                      <a:pt x="553" y="0"/>
                    </a:moveTo>
                    <a:lnTo>
                      <a:pt x="543" y="0"/>
                    </a:lnTo>
                    <a:lnTo>
                      <a:pt x="517" y="2"/>
                    </a:lnTo>
                    <a:lnTo>
                      <a:pt x="497" y="10"/>
                    </a:lnTo>
                    <a:lnTo>
                      <a:pt x="483" y="25"/>
                    </a:lnTo>
                    <a:lnTo>
                      <a:pt x="485" y="50"/>
                    </a:lnTo>
                    <a:lnTo>
                      <a:pt x="495" y="68"/>
                    </a:lnTo>
                    <a:lnTo>
                      <a:pt x="510" y="80"/>
                    </a:lnTo>
                    <a:lnTo>
                      <a:pt x="525" y="90"/>
                    </a:lnTo>
                    <a:lnTo>
                      <a:pt x="539" y="99"/>
                    </a:lnTo>
                    <a:lnTo>
                      <a:pt x="547" y="109"/>
                    </a:lnTo>
                    <a:lnTo>
                      <a:pt x="541" y="132"/>
                    </a:lnTo>
                    <a:lnTo>
                      <a:pt x="524" y="140"/>
                    </a:lnTo>
                    <a:lnTo>
                      <a:pt x="511" y="141"/>
                    </a:lnTo>
                    <a:lnTo>
                      <a:pt x="567" y="141"/>
                    </a:lnTo>
                    <a:lnTo>
                      <a:pt x="578" y="134"/>
                    </a:lnTo>
                    <a:lnTo>
                      <a:pt x="587" y="116"/>
                    </a:lnTo>
                    <a:lnTo>
                      <a:pt x="582" y="93"/>
                    </a:lnTo>
                    <a:lnTo>
                      <a:pt x="570" y="78"/>
                    </a:lnTo>
                    <a:lnTo>
                      <a:pt x="554" y="68"/>
                    </a:lnTo>
                    <a:lnTo>
                      <a:pt x="538" y="59"/>
                    </a:lnTo>
                    <a:lnTo>
                      <a:pt x="524" y="50"/>
                    </a:lnTo>
                    <a:lnTo>
                      <a:pt x="517" y="38"/>
                    </a:lnTo>
                    <a:lnTo>
                      <a:pt x="517" y="19"/>
                    </a:lnTo>
                    <a:lnTo>
                      <a:pt x="530" y="12"/>
                    </a:lnTo>
                    <a:lnTo>
                      <a:pt x="581" y="12"/>
                    </a:lnTo>
                    <a:lnTo>
                      <a:pt x="581" y="5"/>
                    </a:lnTo>
                    <a:lnTo>
                      <a:pt x="567" y="2"/>
                    </a:lnTo>
                    <a:lnTo>
                      <a:pt x="55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1" name="Freeform 30"/>
              <p:cNvSpPr>
                <a:spLocks/>
              </p:cNvSpPr>
              <p:nvPr/>
            </p:nvSpPr>
            <p:spPr bwMode="auto">
              <a:xfrm>
                <a:off x="8887" y="336"/>
                <a:ext cx="727" cy="154"/>
              </a:xfrm>
              <a:custGeom>
                <a:avLst/>
                <a:gdLst/>
                <a:ahLst/>
                <a:cxnLst>
                  <a:cxn ang="0">
                    <a:pos x="581" y="12"/>
                  </a:cxn>
                  <a:cxn ang="0">
                    <a:pos x="555" y="12"/>
                  </a:cxn>
                  <a:cxn ang="0">
                    <a:pos x="565" y="15"/>
                  </a:cxn>
                  <a:cxn ang="0">
                    <a:pos x="576" y="44"/>
                  </a:cxn>
                  <a:cxn ang="0">
                    <a:pos x="580" y="44"/>
                  </a:cxn>
                  <a:cxn ang="0">
                    <a:pos x="581" y="12"/>
                  </a:cxn>
                </a:cxnLst>
                <a:rect l="0" t="0" r="r" b="b"/>
                <a:pathLst>
                  <a:path w="727" h="154">
                    <a:moveTo>
                      <a:pt x="581" y="12"/>
                    </a:moveTo>
                    <a:lnTo>
                      <a:pt x="555" y="12"/>
                    </a:lnTo>
                    <a:lnTo>
                      <a:pt x="565" y="15"/>
                    </a:lnTo>
                    <a:lnTo>
                      <a:pt x="576" y="44"/>
                    </a:lnTo>
                    <a:lnTo>
                      <a:pt x="580" y="44"/>
                    </a:lnTo>
                    <a:lnTo>
                      <a:pt x="581"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2" name="Freeform 31"/>
              <p:cNvSpPr>
                <a:spLocks/>
              </p:cNvSpPr>
              <p:nvPr/>
            </p:nvSpPr>
            <p:spPr bwMode="auto">
              <a:xfrm>
                <a:off x="8887" y="336"/>
                <a:ext cx="727" cy="154"/>
              </a:xfrm>
              <a:custGeom>
                <a:avLst/>
                <a:gdLst/>
                <a:ahLst/>
                <a:cxnLst>
                  <a:cxn ang="0">
                    <a:pos x="624" y="106"/>
                  </a:cxn>
                  <a:cxn ang="0">
                    <a:pos x="620" y="106"/>
                  </a:cxn>
                  <a:cxn ang="0">
                    <a:pos x="618" y="146"/>
                  </a:cxn>
                  <a:cxn ang="0">
                    <a:pos x="631" y="150"/>
                  </a:cxn>
                  <a:cxn ang="0">
                    <a:pos x="653" y="153"/>
                  </a:cxn>
                  <a:cxn ang="0">
                    <a:pos x="677" y="151"/>
                  </a:cxn>
                  <a:cxn ang="0">
                    <a:pos x="700" y="145"/>
                  </a:cxn>
                  <a:cxn ang="0">
                    <a:pos x="706" y="141"/>
                  </a:cxn>
                  <a:cxn ang="0">
                    <a:pos x="650" y="141"/>
                  </a:cxn>
                  <a:cxn ang="0">
                    <a:pos x="635" y="137"/>
                  </a:cxn>
                  <a:cxn ang="0">
                    <a:pos x="633" y="132"/>
                  </a:cxn>
                  <a:cxn ang="0">
                    <a:pos x="624" y="106"/>
                  </a:cxn>
                </a:cxnLst>
                <a:rect l="0" t="0" r="r" b="b"/>
                <a:pathLst>
                  <a:path w="727" h="154">
                    <a:moveTo>
                      <a:pt x="624" y="106"/>
                    </a:moveTo>
                    <a:lnTo>
                      <a:pt x="620" y="106"/>
                    </a:lnTo>
                    <a:lnTo>
                      <a:pt x="618" y="146"/>
                    </a:lnTo>
                    <a:lnTo>
                      <a:pt x="631" y="150"/>
                    </a:lnTo>
                    <a:lnTo>
                      <a:pt x="653" y="153"/>
                    </a:lnTo>
                    <a:lnTo>
                      <a:pt x="677" y="151"/>
                    </a:lnTo>
                    <a:lnTo>
                      <a:pt x="700" y="145"/>
                    </a:lnTo>
                    <a:lnTo>
                      <a:pt x="706" y="141"/>
                    </a:lnTo>
                    <a:lnTo>
                      <a:pt x="650" y="141"/>
                    </a:lnTo>
                    <a:lnTo>
                      <a:pt x="635" y="137"/>
                    </a:lnTo>
                    <a:lnTo>
                      <a:pt x="633" y="132"/>
                    </a:lnTo>
                    <a:lnTo>
                      <a:pt x="624" y="10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3" name="Freeform 32"/>
              <p:cNvSpPr>
                <a:spLocks/>
              </p:cNvSpPr>
              <p:nvPr/>
            </p:nvSpPr>
            <p:spPr bwMode="auto">
              <a:xfrm>
                <a:off x="8887" y="336"/>
                <a:ext cx="727" cy="154"/>
              </a:xfrm>
              <a:custGeom>
                <a:avLst/>
                <a:gdLst/>
                <a:ahLst/>
                <a:cxnLst>
                  <a:cxn ang="0">
                    <a:pos x="692" y="0"/>
                  </a:cxn>
                  <a:cxn ang="0">
                    <a:pos x="682" y="0"/>
                  </a:cxn>
                  <a:cxn ang="0">
                    <a:pos x="656" y="2"/>
                  </a:cxn>
                  <a:cxn ang="0">
                    <a:pos x="636" y="10"/>
                  </a:cxn>
                  <a:cxn ang="0">
                    <a:pos x="622" y="25"/>
                  </a:cxn>
                  <a:cxn ang="0">
                    <a:pos x="625" y="50"/>
                  </a:cxn>
                  <a:cxn ang="0">
                    <a:pos x="635" y="68"/>
                  </a:cxn>
                  <a:cxn ang="0">
                    <a:pos x="649" y="80"/>
                  </a:cxn>
                  <a:cxn ang="0">
                    <a:pos x="664" y="90"/>
                  </a:cxn>
                  <a:cxn ang="0">
                    <a:pos x="678" y="99"/>
                  </a:cxn>
                  <a:cxn ang="0">
                    <a:pos x="687" y="109"/>
                  </a:cxn>
                  <a:cxn ang="0">
                    <a:pos x="681" y="132"/>
                  </a:cxn>
                  <a:cxn ang="0">
                    <a:pos x="663" y="140"/>
                  </a:cxn>
                  <a:cxn ang="0">
                    <a:pos x="650" y="141"/>
                  </a:cxn>
                  <a:cxn ang="0">
                    <a:pos x="706" y="141"/>
                  </a:cxn>
                  <a:cxn ang="0">
                    <a:pos x="717" y="134"/>
                  </a:cxn>
                  <a:cxn ang="0">
                    <a:pos x="726" y="116"/>
                  </a:cxn>
                  <a:cxn ang="0">
                    <a:pos x="722" y="93"/>
                  </a:cxn>
                  <a:cxn ang="0">
                    <a:pos x="709" y="78"/>
                  </a:cxn>
                  <a:cxn ang="0">
                    <a:pos x="693" y="68"/>
                  </a:cxn>
                  <a:cxn ang="0">
                    <a:pos x="677" y="59"/>
                  </a:cxn>
                  <a:cxn ang="0">
                    <a:pos x="663" y="50"/>
                  </a:cxn>
                  <a:cxn ang="0">
                    <a:pos x="656" y="38"/>
                  </a:cxn>
                  <a:cxn ang="0">
                    <a:pos x="656" y="19"/>
                  </a:cxn>
                  <a:cxn ang="0">
                    <a:pos x="669" y="12"/>
                  </a:cxn>
                  <a:cxn ang="0">
                    <a:pos x="720" y="12"/>
                  </a:cxn>
                  <a:cxn ang="0">
                    <a:pos x="720" y="5"/>
                  </a:cxn>
                  <a:cxn ang="0">
                    <a:pos x="706" y="2"/>
                  </a:cxn>
                  <a:cxn ang="0">
                    <a:pos x="692" y="0"/>
                  </a:cxn>
                </a:cxnLst>
                <a:rect l="0" t="0" r="r" b="b"/>
                <a:pathLst>
                  <a:path w="727" h="154">
                    <a:moveTo>
                      <a:pt x="692" y="0"/>
                    </a:moveTo>
                    <a:lnTo>
                      <a:pt x="682" y="0"/>
                    </a:lnTo>
                    <a:lnTo>
                      <a:pt x="656" y="2"/>
                    </a:lnTo>
                    <a:lnTo>
                      <a:pt x="636" y="10"/>
                    </a:lnTo>
                    <a:lnTo>
                      <a:pt x="622" y="25"/>
                    </a:lnTo>
                    <a:lnTo>
                      <a:pt x="625" y="50"/>
                    </a:lnTo>
                    <a:lnTo>
                      <a:pt x="635" y="68"/>
                    </a:lnTo>
                    <a:lnTo>
                      <a:pt x="649" y="80"/>
                    </a:lnTo>
                    <a:lnTo>
                      <a:pt x="664" y="90"/>
                    </a:lnTo>
                    <a:lnTo>
                      <a:pt x="678" y="99"/>
                    </a:lnTo>
                    <a:lnTo>
                      <a:pt x="687" y="109"/>
                    </a:lnTo>
                    <a:lnTo>
                      <a:pt x="681" y="132"/>
                    </a:lnTo>
                    <a:lnTo>
                      <a:pt x="663" y="140"/>
                    </a:lnTo>
                    <a:lnTo>
                      <a:pt x="650" y="141"/>
                    </a:lnTo>
                    <a:lnTo>
                      <a:pt x="706" y="141"/>
                    </a:lnTo>
                    <a:lnTo>
                      <a:pt x="717" y="134"/>
                    </a:lnTo>
                    <a:lnTo>
                      <a:pt x="726" y="116"/>
                    </a:lnTo>
                    <a:lnTo>
                      <a:pt x="722" y="93"/>
                    </a:lnTo>
                    <a:lnTo>
                      <a:pt x="709" y="78"/>
                    </a:lnTo>
                    <a:lnTo>
                      <a:pt x="693" y="68"/>
                    </a:lnTo>
                    <a:lnTo>
                      <a:pt x="677" y="59"/>
                    </a:lnTo>
                    <a:lnTo>
                      <a:pt x="663" y="50"/>
                    </a:lnTo>
                    <a:lnTo>
                      <a:pt x="656" y="38"/>
                    </a:lnTo>
                    <a:lnTo>
                      <a:pt x="656" y="19"/>
                    </a:lnTo>
                    <a:lnTo>
                      <a:pt x="669" y="12"/>
                    </a:lnTo>
                    <a:lnTo>
                      <a:pt x="720" y="12"/>
                    </a:lnTo>
                    <a:lnTo>
                      <a:pt x="720" y="5"/>
                    </a:lnTo>
                    <a:lnTo>
                      <a:pt x="706" y="2"/>
                    </a:lnTo>
                    <a:lnTo>
                      <a:pt x="69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4" name="Freeform 33"/>
              <p:cNvSpPr>
                <a:spLocks/>
              </p:cNvSpPr>
              <p:nvPr/>
            </p:nvSpPr>
            <p:spPr bwMode="auto">
              <a:xfrm>
                <a:off x="8887" y="336"/>
                <a:ext cx="727" cy="154"/>
              </a:xfrm>
              <a:custGeom>
                <a:avLst/>
                <a:gdLst/>
                <a:ahLst/>
                <a:cxnLst>
                  <a:cxn ang="0">
                    <a:pos x="720" y="12"/>
                  </a:cxn>
                  <a:cxn ang="0">
                    <a:pos x="694" y="12"/>
                  </a:cxn>
                  <a:cxn ang="0">
                    <a:pos x="704" y="15"/>
                  </a:cxn>
                  <a:cxn ang="0">
                    <a:pos x="705" y="18"/>
                  </a:cxn>
                  <a:cxn ang="0">
                    <a:pos x="715" y="44"/>
                  </a:cxn>
                  <a:cxn ang="0">
                    <a:pos x="719" y="44"/>
                  </a:cxn>
                  <a:cxn ang="0">
                    <a:pos x="720" y="12"/>
                  </a:cxn>
                </a:cxnLst>
                <a:rect l="0" t="0" r="r" b="b"/>
                <a:pathLst>
                  <a:path w="727" h="154">
                    <a:moveTo>
                      <a:pt x="720" y="12"/>
                    </a:moveTo>
                    <a:lnTo>
                      <a:pt x="694" y="12"/>
                    </a:lnTo>
                    <a:lnTo>
                      <a:pt x="704" y="15"/>
                    </a:lnTo>
                    <a:lnTo>
                      <a:pt x="705" y="18"/>
                    </a:lnTo>
                    <a:lnTo>
                      <a:pt x="715" y="44"/>
                    </a:lnTo>
                    <a:lnTo>
                      <a:pt x="719" y="44"/>
                    </a:lnTo>
                    <a:lnTo>
                      <a:pt x="72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 name="Group 34"/>
            <p:cNvGrpSpPr>
              <a:grpSpLocks/>
            </p:cNvGrpSpPr>
            <p:nvPr/>
          </p:nvGrpSpPr>
          <p:grpSpPr bwMode="auto">
            <a:xfrm>
              <a:off x="8886" y="662"/>
              <a:ext cx="725" cy="254"/>
              <a:chOff x="8886" y="662"/>
              <a:chExt cx="725" cy="254"/>
            </a:xfrm>
          </p:grpSpPr>
          <p:sp>
            <p:nvSpPr>
              <p:cNvPr id="130" name="Freeform 35"/>
              <p:cNvSpPr>
                <a:spLocks/>
              </p:cNvSpPr>
              <p:nvPr/>
            </p:nvSpPr>
            <p:spPr bwMode="auto">
              <a:xfrm>
                <a:off x="8886" y="662"/>
                <a:ext cx="725" cy="254"/>
              </a:xfrm>
              <a:custGeom>
                <a:avLst/>
                <a:gdLst/>
                <a:ahLst/>
                <a:cxnLst>
                  <a:cxn ang="0">
                    <a:pos x="156" y="37"/>
                  </a:cxn>
                  <a:cxn ang="0">
                    <a:pos x="45" y="37"/>
                  </a:cxn>
                  <a:cxn ang="0">
                    <a:pos x="74" y="39"/>
                  </a:cxn>
                  <a:cxn ang="0">
                    <a:pos x="94" y="48"/>
                  </a:cxn>
                  <a:cxn ang="0">
                    <a:pos x="104" y="63"/>
                  </a:cxn>
                  <a:cxn ang="0">
                    <a:pos x="102" y="84"/>
                  </a:cxn>
                  <a:cxn ang="0">
                    <a:pos x="97" y="105"/>
                  </a:cxn>
                  <a:cxn ang="0">
                    <a:pos x="88" y="124"/>
                  </a:cxn>
                  <a:cxn ang="0">
                    <a:pos x="77" y="142"/>
                  </a:cxn>
                  <a:cxn ang="0">
                    <a:pos x="64" y="159"/>
                  </a:cxn>
                  <a:cxn ang="0">
                    <a:pos x="50" y="175"/>
                  </a:cxn>
                  <a:cxn ang="0">
                    <a:pos x="35" y="190"/>
                  </a:cxn>
                  <a:cxn ang="0">
                    <a:pos x="21" y="203"/>
                  </a:cxn>
                  <a:cxn ang="0">
                    <a:pos x="8" y="216"/>
                  </a:cxn>
                  <a:cxn ang="0">
                    <a:pos x="0" y="250"/>
                  </a:cxn>
                  <a:cxn ang="0">
                    <a:pos x="17" y="249"/>
                  </a:cxn>
                  <a:cxn ang="0">
                    <a:pos x="37" y="248"/>
                  </a:cxn>
                  <a:cxn ang="0">
                    <a:pos x="58" y="247"/>
                  </a:cxn>
                  <a:cxn ang="0">
                    <a:pos x="79" y="247"/>
                  </a:cxn>
                  <a:cxn ang="0">
                    <a:pos x="162" y="247"/>
                  </a:cxn>
                  <a:cxn ang="0">
                    <a:pos x="171" y="227"/>
                  </a:cxn>
                  <a:cxn ang="0">
                    <a:pos x="172" y="211"/>
                  </a:cxn>
                  <a:cxn ang="0">
                    <a:pos x="172" y="204"/>
                  </a:cxn>
                  <a:cxn ang="0">
                    <a:pos x="59" y="204"/>
                  </a:cxn>
                  <a:cxn ang="0">
                    <a:pos x="59" y="203"/>
                  </a:cxn>
                  <a:cxn ang="0">
                    <a:pos x="73" y="191"/>
                  </a:cxn>
                  <a:cxn ang="0">
                    <a:pos x="89" y="178"/>
                  </a:cxn>
                  <a:cxn ang="0">
                    <a:pos x="106" y="164"/>
                  </a:cxn>
                  <a:cxn ang="0">
                    <a:pos x="122" y="149"/>
                  </a:cxn>
                  <a:cxn ang="0">
                    <a:pos x="137" y="133"/>
                  </a:cxn>
                  <a:cxn ang="0">
                    <a:pos x="150" y="116"/>
                  </a:cxn>
                  <a:cxn ang="0">
                    <a:pos x="159" y="98"/>
                  </a:cxn>
                  <a:cxn ang="0">
                    <a:pos x="165" y="80"/>
                  </a:cxn>
                  <a:cxn ang="0">
                    <a:pos x="162" y="53"/>
                  </a:cxn>
                  <a:cxn ang="0">
                    <a:pos x="156" y="37"/>
                  </a:cxn>
                </a:cxnLst>
                <a:rect l="0" t="0" r="r" b="b"/>
                <a:pathLst>
                  <a:path w="725" h="254">
                    <a:moveTo>
                      <a:pt x="156" y="37"/>
                    </a:moveTo>
                    <a:lnTo>
                      <a:pt x="45" y="37"/>
                    </a:lnTo>
                    <a:lnTo>
                      <a:pt x="74" y="39"/>
                    </a:lnTo>
                    <a:lnTo>
                      <a:pt x="94" y="48"/>
                    </a:lnTo>
                    <a:lnTo>
                      <a:pt x="104" y="63"/>
                    </a:lnTo>
                    <a:lnTo>
                      <a:pt x="102" y="84"/>
                    </a:lnTo>
                    <a:lnTo>
                      <a:pt x="97" y="105"/>
                    </a:lnTo>
                    <a:lnTo>
                      <a:pt x="88" y="124"/>
                    </a:lnTo>
                    <a:lnTo>
                      <a:pt x="77" y="142"/>
                    </a:lnTo>
                    <a:lnTo>
                      <a:pt x="64" y="159"/>
                    </a:lnTo>
                    <a:lnTo>
                      <a:pt x="50" y="175"/>
                    </a:lnTo>
                    <a:lnTo>
                      <a:pt x="35" y="190"/>
                    </a:lnTo>
                    <a:lnTo>
                      <a:pt x="21" y="203"/>
                    </a:lnTo>
                    <a:lnTo>
                      <a:pt x="8" y="216"/>
                    </a:lnTo>
                    <a:lnTo>
                      <a:pt x="0" y="250"/>
                    </a:lnTo>
                    <a:lnTo>
                      <a:pt x="17" y="249"/>
                    </a:lnTo>
                    <a:lnTo>
                      <a:pt x="37" y="248"/>
                    </a:lnTo>
                    <a:lnTo>
                      <a:pt x="58" y="247"/>
                    </a:lnTo>
                    <a:lnTo>
                      <a:pt x="79" y="247"/>
                    </a:lnTo>
                    <a:lnTo>
                      <a:pt x="162" y="247"/>
                    </a:lnTo>
                    <a:lnTo>
                      <a:pt x="171" y="227"/>
                    </a:lnTo>
                    <a:lnTo>
                      <a:pt x="172" y="211"/>
                    </a:lnTo>
                    <a:lnTo>
                      <a:pt x="172" y="204"/>
                    </a:lnTo>
                    <a:lnTo>
                      <a:pt x="59" y="204"/>
                    </a:lnTo>
                    <a:lnTo>
                      <a:pt x="59" y="203"/>
                    </a:lnTo>
                    <a:lnTo>
                      <a:pt x="73" y="191"/>
                    </a:lnTo>
                    <a:lnTo>
                      <a:pt x="89" y="178"/>
                    </a:lnTo>
                    <a:lnTo>
                      <a:pt x="106" y="164"/>
                    </a:lnTo>
                    <a:lnTo>
                      <a:pt x="122" y="149"/>
                    </a:lnTo>
                    <a:lnTo>
                      <a:pt x="137" y="133"/>
                    </a:lnTo>
                    <a:lnTo>
                      <a:pt x="150" y="116"/>
                    </a:lnTo>
                    <a:lnTo>
                      <a:pt x="159" y="98"/>
                    </a:lnTo>
                    <a:lnTo>
                      <a:pt x="165" y="80"/>
                    </a:lnTo>
                    <a:lnTo>
                      <a:pt x="162" y="53"/>
                    </a:lnTo>
                    <a:lnTo>
                      <a:pt x="156"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 name="Freeform 36"/>
              <p:cNvSpPr>
                <a:spLocks/>
              </p:cNvSpPr>
              <p:nvPr/>
            </p:nvSpPr>
            <p:spPr bwMode="auto">
              <a:xfrm>
                <a:off x="8886" y="662"/>
                <a:ext cx="725" cy="254"/>
              </a:xfrm>
              <a:custGeom>
                <a:avLst/>
                <a:gdLst/>
                <a:ahLst/>
                <a:cxnLst>
                  <a:cxn ang="0">
                    <a:pos x="162" y="247"/>
                  </a:cxn>
                  <a:cxn ang="0">
                    <a:pos x="79" y="247"/>
                  </a:cxn>
                  <a:cxn ang="0">
                    <a:pos x="103" y="247"/>
                  </a:cxn>
                  <a:cxn ang="0">
                    <a:pos x="124" y="247"/>
                  </a:cxn>
                  <a:cxn ang="0">
                    <a:pos x="143" y="248"/>
                  </a:cxn>
                  <a:cxn ang="0">
                    <a:pos x="161" y="249"/>
                  </a:cxn>
                  <a:cxn ang="0">
                    <a:pos x="162" y="247"/>
                  </a:cxn>
                </a:cxnLst>
                <a:rect l="0" t="0" r="r" b="b"/>
                <a:pathLst>
                  <a:path w="725" h="254">
                    <a:moveTo>
                      <a:pt x="162" y="247"/>
                    </a:moveTo>
                    <a:lnTo>
                      <a:pt x="79" y="247"/>
                    </a:lnTo>
                    <a:lnTo>
                      <a:pt x="103" y="247"/>
                    </a:lnTo>
                    <a:lnTo>
                      <a:pt x="124" y="247"/>
                    </a:lnTo>
                    <a:lnTo>
                      <a:pt x="143" y="248"/>
                    </a:lnTo>
                    <a:lnTo>
                      <a:pt x="161" y="249"/>
                    </a:lnTo>
                    <a:lnTo>
                      <a:pt x="162"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 name="Freeform 37"/>
              <p:cNvSpPr>
                <a:spLocks/>
              </p:cNvSpPr>
              <p:nvPr/>
            </p:nvSpPr>
            <p:spPr bwMode="auto">
              <a:xfrm>
                <a:off x="8886" y="662"/>
                <a:ext cx="725" cy="254"/>
              </a:xfrm>
              <a:custGeom>
                <a:avLst/>
                <a:gdLst/>
                <a:ahLst/>
                <a:cxnLst>
                  <a:cxn ang="0">
                    <a:pos x="168" y="165"/>
                  </a:cxn>
                  <a:cxn ang="0">
                    <a:pos x="151" y="196"/>
                  </a:cxn>
                  <a:cxn ang="0">
                    <a:pos x="149" y="200"/>
                  </a:cxn>
                  <a:cxn ang="0">
                    <a:pos x="144" y="201"/>
                  </a:cxn>
                  <a:cxn ang="0">
                    <a:pos x="140" y="201"/>
                  </a:cxn>
                  <a:cxn ang="0">
                    <a:pos x="59" y="204"/>
                  </a:cxn>
                  <a:cxn ang="0">
                    <a:pos x="172" y="204"/>
                  </a:cxn>
                  <a:cxn ang="0">
                    <a:pos x="172" y="195"/>
                  </a:cxn>
                  <a:cxn ang="0">
                    <a:pos x="173" y="173"/>
                  </a:cxn>
                  <a:cxn ang="0">
                    <a:pos x="168" y="165"/>
                  </a:cxn>
                </a:cxnLst>
                <a:rect l="0" t="0" r="r" b="b"/>
                <a:pathLst>
                  <a:path w="725" h="254">
                    <a:moveTo>
                      <a:pt x="168" y="165"/>
                    </a:moveTo>
                    <a:lnTo>
                      <a:pt x="151" y="196"/>
                    </a:lnTo>
                    <a:lnTo>
                      <a:pt x="149" y="200"/>
                    </a:lnTo>
                    <a:lnTo>
                      <a:pt x="144" y="201"/>
                    </a:lnTo>
                    <a:lnTo>
                      <a:pt x="140" y="201"/>
                    </a:lnTo>
                    <a:lnTo>
                      <a:pt x="59" y="204"/>
                    </a:lnTo>
                    <a:lnTo>
                      <a:pt x="172" y="204"/>
                    </a:lnTo>
                    <a:lnTo>
                      <a:pt x="172" y="195"/>
                    </a:lnTo>
                    <a:lnTo>
                      <a:pt x="173" y="173"/>
                    </a:lnTo>
                    <a:lnTo>
                      <a:pt x="168" y="16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 name="Freeform 38"/>
              <p:cNvSpPr>
                <a:spLocks/>
              </p:cNvSpPr>
              <p:nvPr/>
            </p:nvSpPr>
            <p:spPr bwMode="auto">
              <a:xfrm>
                <a:off x="8886" y="662"/>
                <a:ext cx="725" cy="254"/>
              </a:xfrm>
              <a:custGeom>
                <a:avLst/>
                <a:gdLst/>
                <a:ahLst/>
                <a:cxnLst>
                  <a:cxn ang="0">
                    <a:pos x="102" y="0"/>
                  </a:cxn>
                  <a:cxn ang="0">
                    <a:pos x="77" y="2"/>
                  </a:cxn>
                  <a:cxn ang="0">
                    <a:pos x="56" y="6"/>
                  </a:cxn>
                  <a:cxn ang="0">
                    <a:pos x="37" y="14"/>
                  </a:cxn>
                  <a:cxn ang="0">
                    <a:pos x="22" y="24"/>
                  </a:cxn>
                  <a:cxn ang="0">
                    <a:pos x="8" y="37"/>
                  </a:cxn>
                  <a:cxn ang="0">
                    <a:pos x="11" y="58"/>
                  </a:cxn>
                  <a:cxn ang="0">
                    <a:pos x="27" y="45"/>
                  </a:cxn>
                  <a:cxn ang="0">
                    <a:pos x="45" y="37"/>
                  </a:cxn>
                  <a:cxn ang="0">
                    <a:pos x="156" y="37"/>
                  </a:cxn>
                  <a:cxn ang="0">
                    <a:pos x="154" y="31"/>
                  </a:cxn>
                  <a:cxn ang="0">
                    <a:pos x="140" y="16"/>
                  </a:cxn>
                  <a:cxn ang="0">
                    <a:pos x="122" y="6"/>
                  </a:cxn>
                  <a:cxn ang="0">
                    <a:pos x="102" y="0"/>
                  </a:cxn>
                </a:cxnLst>
                <a:rect l="0" t="0" r="r" b="b"/>
                <a:pathLst>
                  <a:path w="725" h="254">
                    <a:moveTo>
                      <a:pt x="102" y="0"/>
                    </a:moveTo>
                    <a:lnTo>
                      <a:pt x="77" y="2"/>
                    </a:lnTo>
                    <a:lnTo>
                      <a:pt x="56" y="6"/>
                    </a:lnTo>
                    <a:lnTo>
                      <a:pt x="37" y="14"/>
                    </a:lnTo>
                    <a:lnTo>
                      <a:pt x="22" y="24"/>
                    </a:lnTo>
                    <a:lnTo>
                      <a:pt x="8" y="37"/>
                    </a:lnTo>
                    <a:lnTo>
                      <a:pt x="11" y="58"/>
                    </a:lnTo>
                    <a:lnTo>
                      <a:pt x="27" y="45"/>
                    </a:lnTo>
                    <a:lnTo>
                      <a:pt x="45" y="37"/>
                    </a:lnTo>
                    <a:lnTo>
                      <a:pt x="156" y="37"/>
                    </a:lnTo>
                    <a:lnTo>
                      <a:pt x="154" y="31"/>
                    </a:lnTo>
                    <a:lnTo>
                      <a:pt x="140" y="16"/>
                    </a:lnTo>
                    <a:lnTo>
                      <a:pt x="122" y="6"/>
                    </a:lnTo>
                    <a:lnTo>
                      <a:pt x="10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 name="Freeform 39"/>
              <p:cNvSpPr>
                <a:spLocks/>
              </p:cNvSpPr>
              <p:nvPr/>
            </p:nvSpPr>
            <p:spPr bwMode="auto">
              <a:xfrm>
                <a:off x="8886" y="662"/>
                <a:ext cx="725" cy="254"/>
              </a:xfrm>
              <a:custGeom>
                <a:avLst/>
                <a:gdLst/>
                <a:ahLst/>
                <a:cxnLst>
                  <a:cxn ang="0">
                    <a:pos x="296" y="0"/>
                  </a:cxn>
                  <a:cxn ang="0">
                    <a:pos x="272" y="3"/>
                  </a:cxn>
                  <a:cxn ang="0">
                    <a:pos x="252" y="11"/>
                  </a:cxn>
                  <a:cxn ang="0">
                    <a:pos x="236" y="24"/>
                  </a:cxn>
                  <a:cxn ang="0">
                    <a:pos x="222" y="41"/>
                  </a:cxn>
                  <a:cxn ang="0">
                    <a:pos x="212" y="61"/>
                  </a:cxn>
                  <a:cxn ang="0">
                    <a:pos x="204" y="82"/>
                  </a:cxn>
                  <a:cxn ang="0">
                    <a:pos x="200" y="104"/>
                  </a:cxn>
                  <a:cxn ang="0">
                    <a:pos x="198" y="127"/>
                  </a:cxn>
                  <a:cxn ang="0">
                    <a:pos x="198" y="134"/>
                  </a:cxn>
                  <a:cxn ang="0">
                    <a:pos x="199" y="155"/>
                  </a:cxn>
                  <a:cxn ang="0">
                    <a:pos x="204" y="177"/>
                  </a:cxn>
                  <a:cxn ang="0">
                    <a:pos x="211" y="199"/>
                  </a:cxn>
                  <a:cxn ang="0">
                    <a:pos x="222" y="218"/>
                  </a:cxn>
                  <a:cxn ang="0">
                    <a:pos x="237" y="234"/>
                  </a:cxn>
                  <a:cxn ang="0">
                    <a:pos x="255" y="245"/>
                  </a:cxn>
                  <a:cxn ang="0">
                    <a:pos x="276" y="252"/>
                  </a:cxn>
                  <a:cxn ang="0">
                    <a:pos x="302" y="249"/>
                  </a:cxn>
                  <a:cxn ang="0">
                    <a:pos x="324" y="241"/>
                  </a:cxn>
                  <a:cxn ang="0">
                    <a:pos x="338" y="231"/>
                  </a:cxn>
                  <a:cxn ang="0">
                    <a:pos x="303" y="231"/>
                  </a:cxn>
                  <a:cxn ang="0">
                    <a:pos x="285" y="226"/>
                  </a:cxn>
                  <a:cxn ang="0">
                    <a:pos x="272" y="212"/>
                  </a:cxn>
                  <a:cxn ang="0">
                    <a:pos x="263" y="191"/>
                  </a:cxn>
                  <a:cxn ang="0">
                    <a:pos x="257" y="167"/>
                  </a:cxn>
                  <a:cxn ang="0">
                    <a:pos x="255" y="142"/>
                  </a:cxn>
                  <a:cxn ang="0">
                    <a:pos x="254" y="120"/>
                  </a:cxn>
                  <a:cxn ang="0">
                    <a:pos x="254" y="103"/>
                  </a:cxn>
                  <a:cxn ang="0">
                    <a:pos x="254" y="86"/>
                  </a:cxn>
                  <a:cxn ang="0">
                    <a:pos x="254" y="82"/>
                  </a:cxn>
                  <a:cxn ang="0">
                    <a:pos x="256" y="59"/>
                  </a:cxn>
                  <a:cxn ang="0">
                    <a:pos x="264" y="36"/>
                  </a:cxn>
                  <a:cxn ang="0">
                    <a:pos x="277" y="22"/>
                  </a:cxn>
                  <a:cxn ang="0">
                    <a:pos x="350" y="22"/>
                  </a:cxn>
                  <a:cxn ang="0">
                    <a:pos x="336" y="10"/>
                  </a:cxn>
                  <a:cxn ang="0">
                    <a:pos x="317" y="2"/>
                  </a:cxn>
                  <a:cxn ang="0">
                    <a:pos x="296" y="0"/>
                  </a:cxn>
                </a:cxnLst>
                <a:rect l="0" t="0" r="r" b="b"/>
                <a:pathLst>
                  <a:path w="725" h="254">
                    <a:moveTo>
                      <a:pt x="296" y="0"/>
                    </a:moveTo>
                    <a:lnTo>
                      <a:pt x="272" y="3"/>
                    </a:lnTo>
                    <a:lnTo>
                      <a:pt x="252" y="11"/>
                    </a:lnTo>
                    <a:lnTo>
                      <a:pt x="236" y="24"/>
                    </a:lnTo>
                    <a:lnTo>
                      <a:pt x="222" y="41"/>
                    </a:lnTo>
                    <a:lnTo>
                      <a:pt x="212" y="61"/>
                    </a:lnTo>
                    <a:lnTo>
                      <a:pt x="204" y="82"/>
                    </a:lnTo>
                    <a:lnTo>
                      <a:pt x="200" y="104"/>
                    </a:lnTo>
                    <a:lnTo>
                      <a:pt x="198" y="127"/>
                    </a:lnTo>
                    <a:lnTo>
                      <a:pt x="198" y="134"/>
                    </a:lnTo>
                    <a:lnTo>
                      <a:pt x="199" y="155"/>
                    </a:lnTo>
                    <a:lnTo>
                      <a:pt x="204" y="177"/>
                    </a:lnTo>
                    <a:lnTo>
                      <a:pt x="211" y="199"/>
                    </a:lnTo>
                    <a:lnTo>
                      <a:pt x="222" y="218"/>
                    </a:lnTo>
                    <a:lnTo>
                      <a:pt x="237" y="234"/>
                    </a:lnTo>
                    <a:lnTo>
                      <a:pt x="255" y="245"/>
                    </a:lnTo>
                    <a:lnTo>
                      <a:pt x="276" y="252"/>
                    </a:lnTo>
                    <a:lnTo>
                      <a:pt x="302" y="249"/>
                    </a:lnTo>
                    <a:lnTo>
                      <a:pt x="324" y="241"/>
                    </a:lnTo>
                    <a:lnTo>
                      <a:pt x="338" y="231"/>
                    </a:lnTo>
                    <a:lnTo>
                      <a:pt x="303" y="231"/>
                    </a:lnTo>
                    <a:lnTo>
                      <a:pt x="285" y="226"/>
                    </a:lnTo>
                    <a:lnTo>
                      <a:pt x="272" y="212"/>
                    </a:lnTo>
                    <a:lnTo>
                      <a:pt x="263" y="191"/>
                    </a:lnTo>
                    <a:lnTo>
                      <a:pt x="257" y="167"/>
                    </a:lnTo>
                    <a:lnTo>
                      <a:pt x="255" y="142"/>
                    </a:lnTo>
                    <a:lnTo>
                      <a:pt x="254" y="120"/>
                    </a:lnTo>
                    <a:lnTo>
                      <a:pt x="254" y="103"/>
                    </a:lnTo>
                    <a:lnTo>
                      <a:pt x="254" y="86"/>
                    </a:lnTo>
                    <a:lnTo>
                      <a:pt x="254" y="82"/>
                    </a:lnTo>
                    <a:lnTo>
                      <a:pt x="256" y="59"/>
                    </a:lnTo>
                    <a:lnTo>
                      <a:pt x="264" y="36"/>
                    </a:lnTo>
                    <a:lnTo>
                      <a:pt x="277" y="22"/>
                    </a:lnTo>
                    <a:lnTo>
                      <a:pt x="350" y="22"/>
                    </a:lnTo>
                    <a:lnTo>
                      <a:pt x="336" y="10"/>
                    </a:lnTo>
                    <a:lnTo>
                      <a:pt x="317" y="2"/>
                    </a:lnTo>
                    <a:lnTo>
                      <a:pt x="2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 name="Freeform 40"/>
              <p:cNvSpPr>
                <a:spLocks/>
              </p:cNvSpPr>
              <p:nvPr/>
            </p:nvSpPr>
            <p:spPr bwMode="auto">
              <a:xfrm>
                <a:off x="8886" y="662"/>
                <a:ext cx="725" cy="254"/>
              </a:xfrm>
              <a:custGeom>
                <a:avLst/>
                <a:gdLst/>
                <a:ahLst/>
                <a:cxnLst>
                  <a:cxn ang="0">
                    <a:pos x="350" y="22"/>
                  </a:cxn>
                  <a:cxn ang="0">
                    <a:pos x="277" y="22"/>
                  </a:cxn>
                  <a:cxn ang="0">
                    <a:pos x="296" y="27"/>
                  </a:cxn>
                  <a:cxn ang="0">
                    <a:pos x="310" y="41"/>
                  </a:cxn>
                  <a:cxn ang="0">
                    <a:pos x="319" y="62"/>
                  </a:cxn>
                  <a:cxn ang="0">
                    <a:pos x="325" y="86"/>
                  </a:cxn>
                  <a:cxn ang="0">
                    <a:pos x="328" y="111"/>
                  </a:cxn>
                  <a:cxn ang="0">
                    <a:pos x="330" y="134"/>
                  </a:cxn>
                  <a:cxn ang="0">
                    <a:pos x="330" y="142"/>
                  </a:cxn>
                  <a:cxn ang="0">
                    <a:pos x="330" y="155"/>
                  </a:cxn>
                  <a:cxn ang="0">
                    <a:pos x="329" y="179"/>
                  </a:cxn>
                  <a:cxn ang="0">
                    <a:pos x="325" y="203"/>
                  </a:cxn>
                  <a:cxn ang="0">
                    <a:pos x="317" y="222"/>
                  </a:cxn>
                  <a:cxn ang="0">
                    <a:pos x="303" y="231"/>
                  </a:cxn>
                  <a:cxn ang="0">
                    <a:pos x="338" y="231"/>
                  </a:cxn>
                  <a:cxn ang="0">
                    <a:pos x="342" y="229"/>
                  </a:cxn>
                  <a:cxn ang="0">
                    <a:pos x="357" y="213"/>
                  </a:cxn>
                  <a:cxn ang="0">
                    <a:pos x="368" y="194"/>
                  </a:cxn>
                  <a:cxn ang="0">
                    <a:pos x="376" y="174"/>
                  </a:cxn>
                  <a:cxn ang="0">
                    <a:pos x="382" y="153"/>
                  </a:cxn>
                  <a:cxn ang="0">
                    <a:pos x="385" y="132"/>
                  </a:cxn>
                  <a:cxn ang="0">
                    <a:pos x="384" y="106"/>
                  </a:cxn>
                  <a:cxn ang="0">
                    <a:pos x="380" y="81"/>
                  </a:cxn>
                  <a:cxn ang="0">
                    <a:pos x="373" y="59"/>
                  </a:cxn>
                  <a:cxn ang="0">
                    <a:pos x="364" y="39"/>
                  </a:cxn>
                  <a:cxn ang="0">
                    <a:pos x="351" y="23"/>
                  </a:cxn>
                  <a:cxn ang="0">
                    <a:pos x="350" y="22"/>
                  </a:cxn>
                </a:cxnLst>
                <a:rect l="0" t="0" r="r" b="b"/>
                <a:pathLst>
                  <a:path w="725" h="254">
                    <a:moveTo>
                      <a:pt x="350" y="22"/>
                    </a:moveTo>
                    <a:lnTo>
                      <a:pt x="277" y="22"/>
                    </a:lnTo>
                    <a:lnTo>
                      <a:pt x="296" y="27"/>
                    </a:lnTo>
                    <a:lnTo>
                      <a:pt x="310" y="41"/>
                    </a:lnTo>
                    <a:lnTo>
                      <a:pt x="319" y="62"/>
                    </a:lnTo>
                    <a:lnTo>
                      <a:pt x="325" y="86"/>
                    </a:lnTo>
                    <a:lnTo>
                      <a:pt x="328" y="111"/>
                    </a:lnTo>
                    <a:lnTo>
                      <a:pt x="330" y="134"/>
                    </a:lnTo>
                    <a:lnTo>
                      <a:pt x="330" y="142"/>
                    </a:lnTo>
                    <a:lnTo>
                      <a:pt x="330" y="155"/>
                    </a:lnTo>
                    <a:lnTo>
                      <a:pt x="329" y="179"/>
                    </a:lnTo>
                    <a:lnTo>
                      <a:pt x="325" y="203"/>
                    </a:lnTo>
                    <a:lnTo>
                      <a:pt x="317" y="222"/>
                    </a:lnTo>
                    <a:lnTo>
                      <a:pt x="303" y="231"/>
                    </a:lnTo>
                    <a:lnTo>
                      <a:pt x="338" y="231"/>
                    </a:lnTo>
                    <a:lnTo>
                      <a:pt x="342" y="229"/>
                    </a:lnTo>
                    <a:lnTo>
                      <a:pt x="357" y="213"/>
                    </a:lnTo>
                    <a:lnTo>
                      <a:pt x="368" y="194"/>
                    </a:lnTo>
                    <a:lnTo>
                      <a:pt x="376" y="174"/>
                    </a:lnTo>
                    <a:lnTo>
                      <a:pt x="382" y="153"/>
                    </a:lnTo>
                    <a:lnTo>
                      <a:pt x="385" y="132"/>
                    </a:lnTo>
                    <a:lnTo>
                      <a:pt x="384" y="106"/>
                    </a:lnTo>
                    <a:lnTo>
                      <a:pt x="380" y="81"/>
                    </a:lnTo>
                    <a:lnTo>
                      <a:pt x="373" y="59"/>
                    </a:lnTo>
                    <a:lnTo>
                      <a:pt x="364" y="39"/>
                    </a:lnTo>
                    <a:lnTo>
                      <a:pt x="351" y="23"/>
                    </a:lnTo>
                    <a:lnTo>
                      <a:pt x="350"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 name="Freeform 41"/>
              <p:cNvSpPr>
                <a:spLocks/>
              </p:cNvSpPr>
              <p:nvPr/>
            </p:nvSpPr>
            <p:spPr bwMode="auto">
              <a:xfrm>
                <a:off x="8886" y="662"/>
                <a:ext cx="725" cy="254"/>
              </a:xfrm>
              <a:custGeom>
                <a:avLst/>
                <a:gdLst/>
                <a:ahLst/>
                <a:cxnLst>
                  <a:cxn ang="0">
                    <a:pos x="466" y="5"/>
                  </a:cxn>
                  <a:cxn ang="0">
                    <a:pos x="403" y="6"/>
                  </a:cxn>
                  <a:cxn ang="0">
                    <a:pos x="403" y="11"/>
                  </a:cxn>
                  <a:cxn ang="0">
                    <a:pos x="442" y="27"/>
                  </a:cxn>
                  <a:cxn ang="0">
                    <a:pos x="447" y="29"/>
                  </a:cxn>
                  <a:cxn ang="0">
                    <a:pos x="447" y="34"/>
                  </a:cxn>
                  <a:cxn ang="0">
                    <a:pos x="447" y="39"/>
                  </a:cxn>
                  <a:cxn ang="0">
                    <a:pos x="448" y="59"/>
                  </a:cxn>
                  <a:cxn ang="0">
                    <a:pos x="448" y="79"/>
                  </a:cxn>
                  <a:cxn ang="0">
                    <a:pos x="449" y="89"/>
                  </a:cxn>
                  <a:cxn ang="0">
                    <a:pos x="449" y="151"/>
                  </a:cxn>
                  <a:cxn ang="0">
                    <a:pos x="449" y="171"/>
                  </a:cxn>
                  <a:cxn ang="0">
                    <a:pos x="448" y="191"/>
                  </a:cxn>
                  <a:cxn ang="0">
                    <a:pos x="448" y="222"/>
                  </a:cxn>
                  <a:cxn ang="0">
                    <a:pos x="403" y="244"/>
                  </a:cxn>
                  <a:cxn ang="0">
                    <a:pos x="403" y="250"/>
                  </a:cxn>
                  <a:cxn ang="0">
                    <a:pos x="443" y="247"/>
                  </a:cxn>
                  <a:cxn ang="0">
                    <a:pos x="463" y="247"/>
                  </a:cxn>
                  <a:cxn ang="0">
                    <a:pos x="547" y="247"/>
                  </a:cxn>
                  <a:cxn ang="0">
                    <a:pos x="550" y="244"/>
                  </a:cxn>
                  <a:cxn ang="0">
                    <a:pos x="507" y="223"/>
                  </a:cxn>
                  <a:cxn ang="0">
                    <a:pos x="505" y="219"/>
                  </a:cxn>
                  <a:cxn ang="0">
                    <a:pos x="505" y="211"/>
                  </a:cxn>
                  <a:cxn ang="0">
                    <a:pos x="504" y="191"/>
                  </a:cxn>
                  <a:cxn ang="0">
                    <a:pos x="503" y="171"/>
                  </a:cxn>
                  <a:cxn ang="0">
                    <a:pos x="503" y="151"/>
                  </a:cxn>
                  <a:cxn ang="0">
                    <a:pos x="503" y="141"/>
                  </a:cxn>
                  <a:cxn ang="0">
                    <a:pos x="503" y="99"/>
                  </a:cxn>
                  <a:cxn ang="0">
                    <a:pos x="503" y="79"/>
                  </a:cxn>
                  <a:cxn ang="0">
                    <a:pos x="503" y="69"/>
                  </a:cxn>
                  <a:cxn ang="0">
                    <a:pos x="503" y="49"/>
                  </a:cxn>
                  <a:cxn ang="0">
                    <a:pos x="504" y="27"/>
                  </a:cxn>
                  <a:cxn ang="0">
                    <a:pos x="504" y="10"/>
                  </a:cxn>
                  <a:cxn ang="0">
                    <a:pos x="488" y="7"/>
                  </a:cxn>
                  <a:cxn ang="0">
                    <a:pos x="466" y="5"/>
                  </a:cxn>
                </a:cxnLst>
                <a:rect l="0" t="0" r="r" b="b"/>
                <a:pathLst>
                  <a:path w="725" h="254">
                    <a:moveTo>
                      <a:pt x="466" y="5"/>
                    </a:moveTo>
                    <a:lnTo>
                      <a:pt x="403" y="6"/>
                    </a:lnTo>
                    <a:lnTo>
                      <a:pt x="403" y="11"/>
                    </a:lnTo>
                    <a:lnTo>
                      <a:pt x="442" y="27"/>
                    </a:lnTo>
                    <a:lnTo>
                      <a:pt x="447" y="29"/>
                    </a:lnTo>
                    <a:lnTo>
                      <a:pt x="447" y="34"/>
                    </a:lnTo>
                    <a:lnTo>
                      <a:pt x="447" y="39"/>
                    </a:lnTo>
                    <a:lnTo>
                      <a:pt x="448" y="59"/>
                    </a:lnTo>
                    <a:lnTo>
                      <a:pt x="448" y="79"/>
                    </a:lnTo>
                    <a:lnTo>
                      <a:pt x="449" y="89"/>
                    </a:lnTo>
                    <a:lnTo>
                      <a:pt x="449" y="151"/>
                    </a:lnTo>
                    <a:lnTo>
                      <a:pt x="449" y="171"/>
                    </a:lnTo>
                    <a:lnTo>
                      <a:pt x="448" y="191"/>
                    </a:lnTo>
                    <a:lnTo>
                      <a:pt x="448" y="222"/>
                    </a:lnTo>
                    <a:lnTo>
                      <a:pt x="403" y="244"/>
                    </a:lnTo>
                    <a:lnTo>
                      <a:pt x="403" y="250"/>
                    </a:lnTo>
                    <a:lnTo>
                      <a:pt x="443" y="247"/>
                    </a:lnTo>
                    <a:lnTo>
                      <a:pt x="463" y="247"/>
                    </a:lnTo>
                    <a:lnTo>
                      <a:pt x="547" y="247"/>
                    </a:lnTo>
                    <a:lnTo>
                      <a:pt x="550" y="244"/>
                    </a:lnTo>
                    <a:lnTo>
                      <a:pt x="507" y="223"/>
                    </a:lnTo>
                    <a:lnTo>
                      <a:pt x="505" y="219"/>
                    </a:lnTo>
                    <a:lnTo>
                      <a:pt x="505" y="211"/>
                    </a:lnTo>
                    <a:lnTo>
                      <a:pt x="504" y="191"/>
                    </a:lnTo>
                    <a:lnTo>
                      <a:pt x="503" y="171"/>
                    </a:lnTo>
                    <a:lnTo>
                      <a:pt x="503" y="151"/>
                    </a:lnTo>
                    <a:lnTo>
                      <a:pt x="503" y="141"/>
                    </a:lnTo>
                    <a:lnTo>
                      <a:pt x="503" y="99"/>
                    </a:lnTo>
                    <a:lnTo>
                      <a:pt x="503" y="79"/>
                    </a:lnTo>
                    <a:lnTo>
                      <a:pt x="503" y="69"/>
                    </a:lnTo>
                    <a:lnTo>
                      <a:pt x="503" y="49"/>
                    </a:lnTo>
                    <a:lnTo>
                      <a:pt x="504" y="27"/>
                    </a:lnTo>
                    <a:lnTo>
                      <a:pt x="504" y="10"/>
                    </a:lnTo>
                    <a:lnTo>
                      <a:pt x="488" y="7"/>
                    </a:lnTo>
                    <a:lnTo>
                      <a:pt x="466"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 name="Freeform 42"/>
              <p:cNvSpPr>
                <a:spLocks/>
              </p:cNvSpPr>
              <p:nvPr/>
            </p:nvSpPr>
            <p:spPr bwMode="auto">
              <a:xfrm>
                <a:off x="8886" y="662"/>
                <a:ext cx="725" cy="254"/>
              </a:xfrm>
              <a:custGeom>
                <a:avLst/>
                <a:gdLst/>
                <a:ahLst/>
                <a:cxnLst>
                  <a:cxn ang="0">
                    <a:pos x="547" y="247"/>
                  </a:cxn>
                  <a:cxn ang="0">
                    <a:pos x="463" y="247"/>
                  </a:cxn>
                  <a:cxn ang="0">
                    <a:pos x="489" y="247"/>
                  </a:cxn>
                  <a:cxn ang="0">
                    <a:pos x="510" y="247"/>
                  </a:cxn>
                  <a:cxn ang="0">
                    <a:pos x="528" y="248"/>
                  </a:cxn>
                  <a:cxn ang="0">
                    <a:pos x="545" y="249"/>
                  </a:cxn>
                  <a:cxn ang="0">
                    <a:pos x="547" y="247"/>
                  </a:cxn>
                </a:cxnLst>
                <a:rect l="0" t="0" r="r" b="b"/>
                <a:pathLst>
                  <a:path w="725" h="254">
                    <a:moveTo>
                      <a:pt x="547" y="247"/>
                    </a:moveTo>
                    <a:lnTo>
                      <a:pt x="463" y="247"/>
                    </a:lnTo>
                    <a:lnTo>
                      <a:pt x="489" y="247"/>
                    </a:lnTo>
                    <a:lnTo>
                      <a:pt x="510" y="247"/>
                    </a:lnTo>
                    <a:lnTo>
                      <a:pt x="528" y="248"/>
                    </a:lnTo>
                    <a:lnTo>
                      <a:pt x="545" y="249"/>
                    </a:lnTo>
                    <a:lnTo>
                      <a:pt x="547"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8" name="Freeform 43"/>
              <p:cNvSpPr>
                <a:spLocks/>
              </p:cNvSpPr>
              <p:nvPr/>
            </p:nvSpPr>
            <p:spPr bwMode="auto">
              <a:xfrm>
                <a:off x="8886" y="662"/>
                <a:ext cx="725" cy="254"/>
              </a:xfrm>
              <a:custGeom>
                <a:avLst/>
                <a:gdLst/>
                <a:ahLst/>
                <a:cxnLst>
                  <a:cxn ang="0">
                    <a:pos x="712" y="115"/>
                  </a:cxn>
                  <a:cxn ang="0">
                    <a:pos x="598" y="115"/>
                  </a:cxn>
                  <a:cxn ang="0">
                    <a:pos x="621" y="117"/>
                  </a:cxn>
                  <a:cxn ang="0">
                    <a:pos x="642" y="124"/>
                  </a:cxn>
                  <a:cxn ang="0">
                    <a:pos x="658" y="138"/>
                  </a:cxn>
                  <a:cxn ang="0">
                    <a:pos x="665" y="160"/>
                  </a:cxn>
                  <a:cxn ang="0">
                    <a:pos x="660" y="181"/>
                  </a:cxn>
                  <a:cxn ang="0">
                    <a:pos x="649" y="199"/>
                  </a:cxn>
                  <a:cxn ang="0">
                    <a:pos x="633" y="213"/>
                  </a:cxn>
                  <a:cxn ang="0">
                    <a:pos x="613" y="224"/>
                  </a:cxn>
                  <a:cxn ang="0">
                    <a:pos x="592" y="232"/>
                  </a:cxn>
                  <a:cxn ang="0">
                    <a:pos x="571" y="236"/>
                  </a:cxn>
                  <a:cxn ang="0">
                    <a:pos x="567" y="253"/>
                  </a:cxn>
                  <a:cxn ang="0">
                    <a:pos x="587" y="250"/>
                  </a:cxn>
                  <a:cxn ang="0">
                    <a:pos x="609" y="247"/>
                  </a:cxn>
                  <a:cxn ang="0">
                    <a:pos x="632" y="242"/>
                  </a:cxn>
                  <a:cxn ang="0">
                    <a:pos x="654" y="235"/>
                  </a:cxn>
                  <a:cxn ang="0">
                    <a:pos x="674" y="226"/>
                  </a:cxn>
                  <a:cxn ang="0">
                    <a:pos x="693" y="214"/>
                  </a:cxn>
                  <a:cxn ang="0">
                    <a:pos x="708" y="200"/>
                  </a:cxn>
                  <a:cxn ang="0">
                    <a:pos x="719" y="182"/>
                  </a:cxn>
                  <a:cxn ang="0">
                    <a:pos x="724" y="160"/>
                  </a:cxn>
                  <a:cxn ang="0">
                    <a:pos x="721" y="134"/>
                  </a:cxn>
                  <a:cxn ang="0">
                    <a:pos x="712" y="115"/>
                  </a:cxn>
                </a:cxnLst>
                <a:rect l="0" t="0" r="r" b="b"/>
                <a:pathLst>
                  <a:path w="725" h="254">
                    <a:moveTo>
                      <a:pt x="712" y="115"/>
                    </a:moveTo>
                    <a:lnTo>
                      <a:pt x="598" y="115"/>
                    </a:lnTo>
                    <a:lnTo>
                      <a:pt x="621" y="117"/>
                    </a:lnTo>
                    <a:lnTo>
                      <a:pt x="642" y="124"/>
                    </a:lnTo>
                    <a:lnTo>
                      <a:pt x="658" y="138"/>
                    </a:lnTo>
                    <a:lnTo>
                      <a:pt x="665" y="160"/>
                    </a:lnTo>
                    <a:lnTo>
                      <a:pt x="660" y="181"/>
                    </a:lnTo>
                    <a:lnTo>
                      <a:pt x="649" y="199"/>
                    </a:lnTo>
                    <a:lnTo>
                      <a:pt x="633" y="213"/>
                    </a:lnTo>
                    <a:lnTo>
                      <a:pt x="613" y="224"/>
                    </a:lnTo>
                    <a:lnTo>
                      <a:pt x="592" y="232"/>
                    </a:lnTo>
                    <a:lnTo>
                      <a:pt x="571" y="236"/>
                    </a:lnTo>
                    <a:lnTo>
                      <a:pt x="567" y="253"/>
                    </a:lnTo>
                    <a:lnTo>
                      <a:pt x="587" y="250"/>
                    </a:lnTo>
                    <a:lnTo>
                      <a:pt x="609" y="247"/>
                    </a:lnTo>
                    <a:lnTo>
                      <a:pt x="632" y="242"/>
                    </a:lnTo>
                    <a:lnTo>
                      <a:pt x="654" y="235"/>
                    </a:lnTo>
                    <a:lnTo>
                      <a:pt x="674" y="226"/>
                    </a:lnTo>
                    <a:lnTo>
                      <a:pt x="693" y="214"/>
                    </a:lnTo>
                    <a:lnTo>
                      <a:pt x="708" y="200"/>
                    </a:lnTo>
                    <a:lnTo>
                      <a:pt x="719" y="182"/>
                    </a:lnTo>
                    <a:lnTo>
                      <a:pt x="724" y="160"/>
                    </a:lnTo>
                    <a:lnTo>
                      <a:pt x="721" y="134"/>
                    </a:lnTo>
                    <a:lnTo>
                      <a:pt x="712"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9" name="Freeform 44"/>
              <p:cNvSpPr>
                <a:spLocks/>
              </p:cNvSpPr>
              <p:nvPr/>
            </p:nvSpPr>
            <p:spPr bwMode="auto">
              <a:xfrm>
                <a:off x="8886" y="662"/>
                <a:ext cx="725" cy="254"/>
              </a:xfrm>
              <a:custGeom>
                <a:avLst/>
                <a:gdLst/>
                <a:ahLst/>
                <a:cxnLst>
                  <a:cxn ang="0">
                    <a:pos x="598" y="3"/>
                  </a:cxn>
                  <a:cxn ang="0">
                    <a:pos x="592" y="23"/>
                  </a:cxn>
                  <a:cxn ang="0">
                    <a:pos x="587" y="42"/>
                  </a:cxn>
                  <a:cxn ang="0">
                    <a:pos x="582" y="62"/>
                  </a:cxn>
                  <a:cxn ang="0">
                    <a:pos x="578" y="82"/>
                  </a:cxn>
                  <a:cxn ang="0">
                    <a:pos x="574" y="101"/>
                  </a:cxn>
                  <a:cxn ang="0">
                    <a:pos x="580" y="116"/>
                  </a:cxn>
                  <a:cxn ang="0">
                    <a:pos x="589" y="115"/>
                  </a:cxn>
                  <a:cxn ang="0">
                    <a:pos x="712" y="115"/>
                  </a:cxn>
                  <a:cxn ang="0">
                    <a:pos x="711" y="113"/>
                  </a:cxn>
                  <a:cxn ang="0">
                    <a:pos x="697" y="98"/>
                  </a:cxn>
                  <a:cxn ang="0">
                    <a:pos x="678" y="88"/>
                  </a:cxn>
                  <a:cxn ang="0">
                    <a:pos x="658" y="82"/>
                  </a:cxn>
                  <a:cxn ang="0">
                    <a:pos x="648" y="81"/>
                  </a:cxn>
                  <a:cxn ang="0">
                    <a:pos x="605" y="81"/>
                  </a:cxn>
                  <a:cxn ang="0">
                    <a:pos x="612" y="49"/>
                  </a:cxn>
                  <a:cxn ang="0">
                    <a:pos x="722" y="49"/>
                  </a:cxn>
                  <a:cxn ang="0">
                    <a:pos x="722" y="6"/>
                  </a:cxn>
                  <a:cxn ang="0">
                    <a:pos x="662" y="6"/>
                  </a:cxn>
                  <a:cxn ang="0">
                    <a:pos x="638" y="5"/>
                  </a:cxn>
                  <a:cxn ang="0">
                    <a:pos x="616" y="4"/>
                  </a:cxn>
                  <a:cxn ang="0">
                    <a:pos x="598" y="3"/>
                  </a:cxn>
                </a:cxnLst>
                <a:rect l="0" t="0" r="r" b="b"/>
                <a:pathLst>
                  <a:path w="725" h="254">
                    <a:moveTo>
                      <a:pt x="598" y="3"/>
                    </a:moveTo>
                    <a:lnTo>
                      <a:pt x="592" y="23"/>
                    </a:lnTo>
                    <a:lnTo>
                      <a:pt x="587" y="42"/>
                    </a:lnTo>
                    <a:lnTo>
                      <a:pt x="582" y="62"/>
                    </a:lnTo>
                    <a:lnTo>
                      <a:pt x="578" y="82"/>
                    </a:lnTo>
                    <a:lnTo>
                      <a:pt x="574" y="101"/>
                    </a:lnTo>
                    <a:lnTo>
                      <a:pt x="580" y="116"/>
                    </a:lnTo>
                    <a:lnTo>
                      <a:pt x="589" y="115"/>
                    </a:lnTo>
                    <a:lnTo>
                      <a:pt x="712" y="115"/>
                    </a:lnTo>
                    <a:lnTo>
                      <a:pt x="711" y="113"/>
                    </a:lnTo>
                    <a:lnTo>
                      <a:pt x="697" y="98"/>
                    </a:lnTo>
                    <a:lnTo>
                      <a:pt x="678" y="88"/>
                    </a:lnTo>
                    <a:lnTo>
                      <a:pt x="658" y="82"/>
                    </a:lnTo>
                    <a:lnTo>
                      <a:pt x="648" y="81"/>
                    </a:lnTo>
                    <a:lnTo>
                      <a:pt x="605" y="81"/>
                    </a:lnTo>
                    <a:lnTo>
                      <a:pt x="612" y="49"/>
                    </a:lnTo>
                    <a:lnTo>
                      <a:pt x="722" y="49"/>
                    </a:lnTo>
                    <a:lnTo>
                      <a:pt x="722" y="6"/>
                    </a:lnTo>
                    <a:lnTo>
                      <a:pt x="662" y="6"/>
                    </a:lnTo>
                    <a:lnTo>
                      <a:pt x="638" y="5"/>
                    </a:lnTo>
                    <a:lnTo>
                      <a:pt x="616" y="4"/>
                    </a:lnTo>
                    <a:lnTo>
                      <a:pt x="598"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0" name="Freeform 45"/>
              <p:cNvSpPr>
                <a:spLocks/>
              </p:cNvSpPr>
              <p:nvPr/>
            </p:nvSpPr>
            <p:spPr bwMode="auto">
              <a:xfrm>
                <a:off x="8886" y="662"/>
                <a:ext cx="725" cy="254"/>
              </a:xfrm>
              <a:custGeom>
                <a:avLst/>
                <a:gdLst/>
                <a:ahLst/>
                <a:cxnLst>
                  <a:cxn ang="0">
                    <a:pos x="621" y="79"/>
                  </a:cxn>
                  <a:cxn ang="0">
                    <a:pos x="605" y="81"/>
                  </a:cxn>
                  <a:cxn ang="0">
                    <a:pos x="648" y="81"/>
                  </a:cxn>
                  <a:cxn ang="0">
                    <a:pos x="636" y="80"/>
                  </a:cxn>
                  <a:cxn ang="0">
                    <a:pos x="621" y="79"/>
                  </a:cxn>
                </a:cxnLst>
                <a:rect l="0" t="0" r="r" b="b"/>
                <a:pathLst>
                  <a:path w="725" h="254">
                    <a:moveTo>
                      <a:pt x="621" y="79"/>
                    </a:moveTo>
                    <a:lnTo>
                      <a:pt x="605" y="81"/>
                    </a:lnTo>
                    <a:lnTo>
                      <a:pt x="648" y="81"/>
                    </a:lnTo>
                    <a:lnTo>
                      <a:pt x="636" y="80"/>
                    </a:lnTo>
                    <a:lnTo>
                      <a:pt x="621" y="7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1" name="Freeform 46"/>
              <p:cNvSpPr>
                <a:spLocks/>
              </p:cNvSpPr>
              <p:nvPr/>
            </p:nvSpPr>
            <p:spPr bwMode="auto">
              <a:xfrm>
                <a:off x="8886" y="662"/>
                <a:ext cx="725" cy="254"/>
              </a:xfrm>
              <a:custGeom>
                <a:avLst/>
                <a:gdLst/>
                <a:ahLst/>
                <a:cxnLst>
                  <a:cxn ang="0">
                    <a:pos x="722" y="49"/>
                  </a:cxn>
                  <a:cxn ang="0">
                    <a:pos x="713" y="49"/>
                  </a:cxn>
                  <a:cxn ang="0">
                    <a:pos x="716" y="52"/>
                  </a:cxn>
                  <a:cxn ang="0">
                    <a:pos x="716" y="58"/>
                  </a:cxn>
                  <a:cxn ang="0">
                    <a:pos x="722" y="58"/>
                  </a:cxn>
                  <a:cxn ang="0">
                    <a:pos x="722" y="49"/>
                  </a:cxn>
                </a:cxnLst>
                <a:rect l="0" t="0" r="r" b="b"/>
                <a:pathLst>
                  <a:path w="725" h="254">
                    <a:moveTo>
                      <a:pt x="722" y="49"/>
                    </a:moveTo>
                    <a:lnTo>
                      <a:pt x="713" y="49"/>
                    </a:lnTo>
                    <a:lnTo>
                      <a:pt x="716" y="52"/>
                    </a:lnTo>
                    <a:lnTo>
                      <a:pt x="716" y="58"/>
                    </a:lnTo>
                    <a:lnTo>
                      <a:pt x="722" y="58"/>
                    </a:lnTo>
                    <a:lnTo>
                      <a:pt x="722"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2" name="Freeform 47"/>
              <p:cNvSpPr>
                <a:spLocks/>
              </p:cNvSpPr>
              <p:nvPr/>
            </p:nvSpPr>
            <p:spPr bwMode="auto">
              <a:xfrm>
                <a:off x="8886" y="662"/>
                <a:ext cx="725" cy="254"/>
              </a:xfrm>
              <a:custGeom>
                <a:avLst/>
                <a:gdLst/>
                <a:ahLst/>
                <a:cxnLst>
                  <a:cxn ang="0">
                    <a:pos x="722" y="3"/>
                  </a:cxn>
                  <a:cxn ang="0">
                    <a:pos x="704" y="4"/>
                  </a:cxn>
                  <a:cxn ang="0">
                    <a:pos x="683" y="5"/>
                  </a:cxn>
                  <a:cxn ang="0">
                    <a:pos x="662" y="6"/>
                  </a:cxn>
                  <a:cxn ang="0">
                    <a:pos x="722" y="6"/>
                  </a:cxn>
                  <a:cxn ang="0">
                    <a:pos x="722" y="3"/>
                  </a:cxn>
                </a:cxnLst>
                <a:rect l="0" t="0" r="r" b="b"/>
                <a:pathLst>
                  <a:path w="725" h="254">
                    <a:moveTo>
                      <a:pt x="722" y="3"/>
                    </a:moveTo>
                    <a:lnTo>
                      <a:pt x="704" y="4"/>
                    </a:lnTo>
                    <a:lnTo>
                      <a:pt x="683" y="5"/>
                    </a:lnTo>
                    <a:lnTo>
                      <a:pt x="662" y="6"/>
                    </a:lnTo>
                    <a:lnTo>
                      <a:pt x="722" y="6"/>
                    </a:lnTo>
                    <a:lnTo>
                      <a:pt x="72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29" name="Freeform 48"/>
            <p:cNvSpPr>
              <a:spLocks/>
            </p:cNvSpPr>
            <p:nvPr/>
          </p:nvSpPr>
          <p:spPr bwMode="auto">
            <a:xfrm>
              <a:off x="8903" y="574"/>
              <a:ext cx="748" cy="49"/>
            </a:xfrm>
            <a:custGeom>
              <a:avLst/>
              <a:gdLst/>
              <a:ahLst/>
              <a:cxnLst>
                <a:cxn ang="0">
                  <a:pos x="0" y="0"/>
                </a:cxn>
                <a:cxn ang="0">
                  <a:pos x="742" y="0"/>
                </a:cxn>
              </a:cxnLst>
              <a:rect l="0" t="0" r="r" b="b"/>
              <a:pathLst>
                <a:path w="743" h="20">
                  <a:moveTo>
                    <a:pt x="0" y="0"/>
                  </a:moveTo>
                  <a:lnTo>
                    <a:pt x="742" y="0"/>
                  </a:lnTo>
                </a:path>
              </a:pathLst>
            </a:custGeom>
            <a:noFill/>
            <a:ln w="44449">
              <a:solidFill>
                <a:srgbClr val="008BB0"/>
              </a:solidFill>
              <a:round/>
              <a:headEnd/>
              <a:tailEnd/>
            </a:ln>
          </p:spPr>
          <p:txBody>
            <a:bodyPr vert="horz" wrap="square" lIns="91440" tIns="45720" rIns="91440" bIns="45720" numCol="1" anchor="t" anchorCtr="0" compatLnSpc="1">
              <a:prstTxWarp prst="textNoShape">
                <a:avLst/>
              </a:prstTxWarp>
            </a:bodyPr>
            <a:lstStyle/>
            <a:p>
              <a:endParaRPr lang="ru-RU"/>
            </a:p>
          </p:txBody>
        </p:sp>
      </p:grpSp>
      <p:pic>
        <p:nvPicPr>
          <p:cNvPr id="45" name="Содержимое 44"/>
          <p:cNvPicPr>
            <a:picLocks noGrp="1"/>
          </p:cNvPicPr>
          <p:nvPr>
            <p:ph idx="1"/>
          </p:nvPr>
        </p:nvPicPr>
        <p:blipFill>
          <a:blip r:embed="rId4" cstate="email">
            <a:extLst>
              <a:ext uri="{28A0092B-C50C-407E-A947-70E740481C1C}">
                <a14:useLocalDpi xmlns:a14="http://schemas.microsoft.com/office/drawing/2010/main"/>
              </a:ext>
            </a:extLst>
          </a:blip>
          <a:stretch>
            <a:fillRect/>
          </a:stretch>
        </p:blipFill>
        <p:spPr bwMode="auto">
          <a:xfrm>
            <a:off x="323801" y="2358058"/>
            <a:ext cx="11377264" cy="2808312"/>
          </a:xfrm>
          <a:prstGeom prst="rect">
            <a:avLst/>
          </a:prstGeom>
          <a:solidFill>
            <a:schemeClr val="bg1"/>
          </a:solidFill>
          <a:ln>
            <a:noFill/>
          </a:ln>
        </p:spPr>
      </p:pic>
      <p:pic>
        <p:nvPicPr>
          <p:cNvPr id="46" name="Picture 3"/>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79785" y="6318498"/>
            <a:ext cx="1762463" cy="540000"/>
          </a:xfrm>
          <a:prstGeom prst="rect">
            <a:avLst/>
          </a:prstGeom>
          <a:noFill/>
          <a:ln>
            <a:noFill/>
          </a:ln>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793" y="2358058"/>
            <a:ext cx="3368055" cy="2808311"/>
          </a:xfrm>
          <a:prstGeom prst="rect">
            <a:avLst/>
          </a:prstGeom>
          <a:noFill/>
          <a:ln w="9525">
            <a:noFill/>
            <a:miter lim="800000"/>
            <a:headEnd/>
            <a:tailEnd/>
          </a:ln>
        </p:spPr>
      </p:pic>
      <p:pic>
        <p:nvPicPr>
          <p:cNvPr id="48" name="Рисунок 4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1793" y="965661"/>
            <a:ext cx="1403921" cy="1296144"/>
          </a:xfrm>
          <a:prstGeom prst="rect">
            <a:avLst/>
          </a:prstGeom>
        </p:spPr>
      </p:pic>
      <p:pic>
        <p:nvPicPr>
          <p:cNvPr id="4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01" y="2430066"/>
            <a:ext cx="3368055" cy="280831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72009"/>
            <a:ext cx="10746981" cy="989905"/>
          </a:xfrm>
        </p:spPr>
        <p:txBody>
          <a:bodyPr>
            <a:normAutofit fontScale="90000"/>
          </a:bodyPr>
          <a:lstStyle/>
          <a:p>
            <a:pPr>
              <a:lnSpc>
                <a:spcPct val="80000"/>
              </a:lnSpc>
            </a:pPr>
            <a:r>
              <a:rPr lang="ru-RU" sz="3200" dirty="0" smtClean="0"/>
              <a:t>Приоритетное направление в обеспечении конкурентоспособности российского образования – </a:t>
            </a:r>
            <a:br>
              <a:rPr lang="ru-RU" sz="3200" dirty="0" smtClean="0"/>
            </a:br>
            <a:r>
              <a:rPr lang="ru-RU" sz="3200" dirty="0" smtClean="0"/>
              <a:t>повышение эффективности</a:t>
            </a:r>
            <a:endParaRPr lang="ru-RU" sz="3200" dirty="0"/>
          </a:p>
        </p:txBody>
      </p:sp>
      <p:sp>
        <p:nvSpPr>
          <p:cNvPr id="3" name="Содержимое 2"/>
          <p:cNvSpPr>
            <a:spLocks noGrp="1"/>
          </p:cNvSpPr>
          <p:nvPr>
            <p:ph idx="1"/>
          </p:nvPr>
        </p:nvSpPr>
        <p:spPr>
          <a:xfrm>
            <a:off x="179785" y="1133922"/>
            <a:ext cx="11521279" cy="5832647"/>
          </a:xfrm>
        </p:spPr>
        <p:txBody>
          <a:bodyPr>
            <a:normAutofit fontScale="47500" lnSpcReduction="20000"/>
          </a:bodyPr>
          <a:lstStyle/>
          <a:p>
            <a:r>
              <a:rPr lang="ru-RU" sz="4600" dirty="0" smtClean="0"/>
              <a:t>В соответствии с международными требованиями более половины выпускников основной школы имеют только базовый уровень функциональной грамотности, т.е. они могут использовать приобретенные в школе знания в простых знакомых ситуациях, а около пятой части выпускников основной школы не достигают этого уровня. К продолжению образования хорошо готовы не более 30% российских выпускников школы, а высокий уровень способности решать сложные задачи демонстрируют в среднем около 5% учащихся.</a:t>
            </a:r>
          </a:p>
          <a:p>
            <a:endParaRPr lang="ru-RU" sz="4600" dirty="0" smtClean="0"/>
          </a:p>
          <a:p>
            <a:r>
              <a:rPr lang="ru-RU" sz="4600" dirty="0" smtClean="0"/>
              <a:t>По качеству общего образования российская школа уступает десяти странам-лидерам по качеству образования как по числу выпускников основной школы, демонстрирующих самые высокие результаты (в этих странах в среднем таких учащихся не менее 11%), так и по числу хорошо подготовленных учащихся к продолжению образования (в этих странах в среднем таких учащихся около 40%).</a:t>
            </a:r>
          </a:p>
          <a:p>
            <a:endParaRPr lang="ru-RU" sz="4600" dirty="0" smtClean="0"/>
          </a:p>
          <a:p>
            <a:r>
              <a:rPr lang="ru-RU" sz="4600" dirty="0" smtClean="0"/>
              <a:t>Российская система образования, несмотря на возросшие инвестиции, всё ещё ориентирована на затратную педагогику. По данным исследования </a:t>
            </a:r>
            <a:r>
              <a:rPr lang="en-US" sz="4600" dirty="0" smtClean="0"/>
              <a:t>PISA</a:t>
            </a:r>
            <a:r>
              <a:rPr lang="ru-RU" sz="4600" dirty="0" smtClean="0"/>
              <a:t>-2015, российские учащиеся тратят на обучение после школы значительно больше времени, чем их сверстники из стран ОЭСР при меньших затратах на учебные занятия в школе. Российские учащиеся перегружены домашними заданиями, а значительная доля учебного процесса направлена на реализацию административных или контрольных функций.</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трелка вправо 21"/>
          <p:cNvSpPr/>
          <p:nvPr/>
        </p:nvSpPr>
        <p:spPr>
          <a:xfrm>
            <a:off x="5191942" y="673493"/>
            <a:ext cx="6688908" cy="5416202"/>
          </a:xfrm>
          <a:prstGeom prst="rightArrow">
            <a:avLst>
              <a:gd name="adj1" fmla="val 100000"/>
              <a:gd name="adj2" fmla="val 0"/>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18" name="Стрелка вправо 17"/>
          <p:cNvSpPr/>
          <p:nvPr/>
        </p:nvSpPr>
        <p:spPr>
          <a:xfrm>
            <a:off x="3000660" y="2203069"/>
            <a:ext cx="2659085" cy="1843013"/>
          </a:xfrm>
          <a:prstGeom prst="rightArrow">
            <a:avLst>
              <a:gd name="adj1" fmla="val 100000"/>
              <a:gd name="adj2" fmla="val 45890"/>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23" name="TextBox 22"/>
          <p:cNvSpPr txBox="1"/>
          <p:nvPr/>
        </p:nvSpPr>
        <p:spPr>
          <a:xfrm>
            <a:off x="5220345" y="1061914"/>
            <a:ext cx="6362107" cy="4647396"/>
          </a:xfrm>
          <a:prstGeom prst="rect">
            <a:avLst/>
          </a:prstGeom>
          <a:noFill/>
        </p:spPr>
        <p:txBody>
          <a:bodyPr wrap="square" lIns="121890" tIns="60945" rIns="121890" bIns="60945" rtlCol="0">
            <a:spAutoFit/>
          </a:bodyPr>
          <a:lstStyle/>
          <a:p>
            <a:pPr marL="1107682" indent="-499612">
              <a:buFontTx/>
              <a:buAutoNum type="arabicPeriod"/>
              <a:defRPr/>
            </a:pPr>
            <a:r>
              <a:rPr lang="ru-RU" dirty="0" smtClean="0">
                <a:solidFill>
                  <a:schemeClr val="bg1"/>
                </a:solidFill>
              </a:rPr>
              <a:t>Усиление внимания к формированию функциональной грамотности</a:t>
            </a:r>
          </a:p>
          <a:p>
            <a:pPr marL="1107682" indent="-499612">
              <a:buFontTx/>
              <a:buAutoNum type="arabicPeriod"/>
              <a:defRPr/>
            </a:pPr>
            <a:r>
              <a:rPr lang="ru-RU" dirty="0" smtClean="0">
                <a:solidFill>
                  <a:schemeClr val="bg1"/>
                </a:solidFill>
              </a:rPr>
              <a:t>Повышение уровня познавательной самостоятельности учащихся</a:t>
            </a:r>
          </a:p>
          <a:p>
            <a:pPr marL="1106488" indent="-498475">
              <a:defRPr/>
            </a:pPr>
            <a:r>
              <a:rPr lang="ru-RU" dirty="0" smtClean="0">
                <a:solidFill>
                  <a:schemeClr val="bg1"/>
                </a:solidFill>
              </a:rPr>
              <a:t>3.    Формирование </a:t>
            </a:r>
            <a:r>
              <a:rPr lang="ru-RU" dirty="0" err="1" smtClean="0">
                <a:solidFill>
                  <a:schemeClr val="bg1"/>
                </a:solidFill>
              </a:rPr>
              <a:t>метапредметных</a:t>
            </a:r>
            <a:r>
              <a:rPr lang="ru-RU" dirty="0" smtClean="0">
                <a:solidFill>
                  <a:schemeClr val="bg1"/>
                </a:solidFill>
              </a:rPr>
              <a:t> результатов </a:t>
            </a:r>
          </a:p>
          <a:p>
            <a:pPr marL="1107682" indent="-499612">
              <a:defRPr/>
            </a:pPr>
            <a:r>
              <a:rPr lang="ru-RU" dirty="0" smtClean="0">
                <a:solidFill>
                  <a:schemeClr val="bg1"/>
                </a:solidFill>
              </a:rPr>
              <a:t>4</a:t>
            </a:r>
            <a:r>
              <a:rPr lang="en-US" dirty="0" smtClean="0">
                <a:solidFill>
                  <a:schemeClr val="bg1"/>
                </a:solidFill>
              </a:rPr>
              <a:t>. </a:t>
            </a:r>
            <a:r>
              <a:rPr lang="ru-RU" dirty="0" smtClean="0">
                <a:solidFill>
                  <a:schemeClr val="bg1"/>
                </a:solidFill>
              </a:rPr>
              <a:t>   Повышение интереса учащихся к изучению математики и естественнонаучных предметов</a:t>
            </a:r>
          </a:p>
          <a:p>
            <a:pPr marL="1107682" indent="-499612">
              <a:defRPr/>
            </a:pPr>
            <a:r>
              <a:rPr lang="en-US" dirty="0" smtClean="0">
                <a:solidFill>
                  <a:schemeClr val="bg1"/>
                </a:solidFill>
              </a:rPr>
              <a:t>5</a:t>
            </a:r>
            <a:r>
              <a:rPr lang="ru-RU" dirty="0" smtClean="0">
                <a:solidFill>
                  <a:schemeClr val="bg1"/>
                </a:solidFill>
              </a:rPr>
              <a:t>.    Повышение эффективности работы с одаренными и успешными учащимися</a:t>
            </a:r>
          </a:p>
          <a:p>
            <a:pPr marL="1107682" indent="-499612">
              <a:defRPr/>
            </a:pPr>
            <a:r>
              <a:rPr lang="en-US" dirty="0" smtClean="0">
                <a:solidFill>
                  <a:schemeClr val="bg1"/>
                </a:solidFill>
              </a:rPr>
              <a:t>6</a:t>
            </a:r>
            <a:r>
              <a:rPr lang="ru-RU" dirty="0" smtClean="0">
                <a:solidFill>
                  <a:schemeClr val="bg1"/>
                </a:solidFill>
              </a:rPr>
              <a:t>.   Повышение эффективности инвестиций в образование</a:t>
            </a:r>
          </a:p>
          <a:p>
            <a:pPr marL="1107682" indent="-499612">
              <a:defRPr/>
            </a:pPr>
            <a:r>
              <a:rPr lang="en-US" dirty="0" smtClean="0">
                <a:solidFill>
                  <a:schemeClr val="bg1"/>
                </a:solidFill>
              </a:rPr>
              <a:t>7</a:t>
            </a:r>
            <a:r>
              <a:rPr lang="ru-RU" dirty="0" smtClean="0">
                <a:solidFill>
                  <a:schemeClr val="bg1"/>
                </a:solidFill>
              </a:rPr>
              <a:t>.   Улучшение образовательной среды в школе</a:t>
            </a:r>
          </a:p>
        </p:txBody>
      </p:sp>
      <p:sp>
        <p:nvSpPr>
          <p:cNvPr id="27" name="Стрелка вправо 26"/>
          <p:cNvSpPr/>
          <p:nvPr/>
        </p:nvSpPr>
        <p:spPr>
          <a:xfrm>
            <a:off x="899865" y="1637978"/>
            <a:ext cx="4328399" cy="2808401"/>
          </a:xfrm>
          <a:prstGeom prst="rightArrow">
            <a:avLst>
              <a:gd name="adj1" fmla="val 100000"/>
              <a:gd name="adj2" fmla="val 0"/>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28" name="TextBox 27"/>
          <p:cNvSpPr txBox="1"/>
          <p:nvPr/>
        </p:nvSpPr>
        <p:spPr>
          <a:xfrm>
            <a:off x="981725" y="1776793"/>
            <a:ext cx="5568529" cy="2585293"/>
          </a:xfrm>
          <a:prstGeom prst="rect">
            <a:avLst/>
          </a:prstGeom>
          <a:noFill/>
        </p:spPr>
        <p:txBody>
          <a:bodyPr wrap="square" lIns="121890" tIns="60945" rIns="121890" bIns="60945" rtlCol="0">
            <a:spAutoFit/>
          </a:bodyPr>
          <a:lstStyle/>
          <a:p>
            <a:r>
              <a:rPr lang="ru-RU" sz="3200" dirty="0" smtClean="0">
                <a:solidFill>
                  <a:schemeClr val="bg1"/>
                </a:solidFill>
                <a:latin typeface="Gotham Pro Black" pitchFamily="50" charset="0"/>
                <a:cs typeface="Gotham Pro Black" pitchFamily="50" charset="0"/>
              </a:rPr>
              <a:t>Направления</a:t>
            </a:r>
          </a:p>
          <a:p>
            <a:r>
              <a:rPr lang="ru-RU" sz="3200" dirty="0" smtClean="0">
                <a:solidFill>
                  <a:schemeClr val="bg1"/>
                </a:solidFill>
                <a:latin typeface="Gotham Pro Black" pitchFamily="50" charset="0"/>
                <a:cs typeface="Gotham Pro Black" pitchFamily="50" charset="0"/>
              </a:rPr>
              <a:t>совершенствования</a:t>
            </a:r>
          </a:p>
          <a:p>
            <a:r>
              <a:rPr lang="ru-RU" sz="3200" dirty="0" smtClean="0">
                <a:solidFill>
                  <a:schemeClr val="bg1"/>
                </a:solidFill>
                <a:latin typeface="Gotham Pro Black" pitchFamily="50" charset="0"/>
                <a:cs typeface="Gotham Pro Black" pitchFamily="50" charset="0"/>
              </a:rPr>
              <a:t>общего </a:t>
            </a:r>
          </a:p>
          <a:p>
            <a:r>
              <a:rPr lang="ru-RU" sz="3200" dirty="0" smtClean="0">
                <a:solidFill>
                  <a:schemeClr val="bg1"/>
                </a:solidFill>
                <a:latin typeface="Gotham Pro Black" pitchFamily="50" charset="0"/>
                <a:cs typeface="Gotham Pro Black" pitchFamily="50" charset="0"/>
              </a:rPr>
              <a:t>образования </a:t>
            </a:r>
          </a:p>
          <a:p>
            <a:r>
              <a:rPr lang="ru-RU" sz="3200" dirty="0" smtClean="0">
                <a:solidFill>
                  <a:schemeClr val="bg1"/>
                </a:solidFill>
                <a:latin typeface="Gotham Pro Black" pitchFamily="50" charset="0"/>
                <a:cs typeface="Gotham Pro Black" pitchFamily="50" charset="0"/>
              </a:rPr>
              <a:t>в России</a:t>
            </a:r>
            <a:endParaRPr lang="ru-RU" sz="3200" dirty="0">
              <a:solidFill>
                <a:schemeClr val="bg1"/>
              </a:solidFill>
              <a:latin typeface="Gotham Pro Black" pitchFamily="50" charset="0"/>
              <a:cs typeface="Gotham Pro Black" pitchFamily="50"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dirty="0" smtClean="0"/>
              <a:t>Механизмы повышения качества общего образования в России</a:t>
            </a:r>
            <a:endParaRPr lang="ru-RU" dirty="0"/>
          </a:p>
        </p:txBody>
      </p:sp>
      <p:sp>
        <p:nvSpPr>
          <p:cNvPr id="57347" name="Содержимое 2"/>
          <p:cNvSpPr>
            <a:spLocks noGrp="1"/>
          </p:cNvSpPr>
          <p:nvPr>
            <p:ph idx="1"/>
          </p:nvPr>
        </p:nvSpPr>
        <p:spPr>
          <a:xfrm>
            <a:off x="251793" y="1277939"/>
            <a:ext cx="11629057" cy="5121918"/>
          </a:xfrm>
        </p:spPr>
        <p:txBody>
          <a:bodyPr>
            <a:noAutofit/>
          </a:bodyPr>
          <a:lstStyle/>
          <a:p>
            <a:pPr marL="612128" indent="-612128">
              <a:buFontTx/>
              <a:buAutoNum type="arabicPeriod"/>
            </a:pPr>
            <a:r>
              <a:rPr lang="ru-RU" sz="2400" dirty="0" smtClean="0">
                <a:latin typeface="+mj-lt"/>
              </a:rPr>
              <a:t>Обновление учебных и методических материалов с учетом переориентации системы образования на новые результаты, связанные с «навыками 21 века», – функциональной грамотностью учащихся и развитием позитивных установок, мотивации обучения и стратегий поведения учащихся в различных ситуациях, готовности жить в эпоху перемен</a:t>
            </a:r>
          </a:p>
          <a:p>
            <a:pPr marL="612128" indent="-612128">
              <a:buFontTx/>
              <a:buAutoNum type="arabicPeriod"/>
            </a:pPr>
            <a:r>
              <a:rPr lang="ru-RU" sz="2400" dirty="0" smtClean="0">
                <a:latin typeface="+mj-lt"/>
              </a:rPr>
              <a:t>Целенаправленное повышение квалификации учителей через систему подготовки, переподготовки и повышения квалификации учителей, в которых требуется кардинальное обновление содержания и методов обучения, направленное на повышение качества и эффективности работы учителей</a:t>
            </a:r>
          </a:p>
          <a:p>
            <a:pPr marL="612128" indent="-612128">
              <a:buFontTx/>
              <a:buAutoNum type="arabicPeriod"/>
            </a:pPr>
            <a:r>
              <a:rPr lang="ru-RU" sz="2400" dirty="0" smtClean="0">
                <a:latin typeface="+mj-lt"/>
              </a:rPr>
              <a:t>Введение комплексного мониторинга образовательных достижений учащихся и качества образования с использованием современных измерителей для комплексной оценки предметных, </a:t>
            </a:r>
            <a:r>
              <a:rPr lang="ru-RU" sz="2400" dirty="0" err="1" smtClean="0">
                <a:latin typeface="+mj-lt"/>
              </a:rPr>
              <a:t>метапредметных</a:t>
            </a:r>
            <a:r>
              <a:rPr lang="ru-RU" sz="2400" dirty="0" smtClean="0">
                <a:latin typeface="+mj-lt"/>
              </a:rPr>
              <a:t> и личностных результатов</a:t>
            </a:r>
          </a:p>
          <a:p>
            <a:pPr marL="612128" indent="-612128">
              <a:buFontTx/>
              <a:buAutoNum type="arabicPeriod"/>
            </a:pPr>
            <a:r>
              <a:rPr lang="ru-RU" sz="2400" dirty="0" smtClean="0">
                <a:latin typeface="+mj-lt"/>
              </a:rPr>
              <a:t>Широкое информирование профессионального сообщества и общественности о результатах и инструментарии международных исследований </a:t>
            </a:r>
          </a:p>
          <a:p>
            <a:pPr marL="612128" indent="-612128">
              <a:buNone/>
            </a:pPr>
            <a:endParaRPr lang="ru-RU" sz="2400" dirty="0" smtClean="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0"/>
            <a:ext cx="10692765" cy="1061915"/>
          </a:xfrm>
        </p:spPr>
        <p:txBody>
          <a:bodyPr>
            <a:normAutofit fontScale="90000"/>
          </a:bodyPr>
          <a:lstStyle/>
          <a:p>
            <a:pPr>
              <a:lnSpc>
                <a:spcPct val="80000"/>
              </a:lnSpc>
              <a:defRPr/>
            </a:pPr>
            <a:r>
              <a:rPr lang="ru-RU" dirty="0" smtClean="0"/>
              <a:t>Содержательная и </a:t>
            </a:r>
            <a:r>
              <a:rPr lang="ru-RU" dirty="0" err="1" smtClean="0"/>
              <a:t>критериальная</a:t>
            </a:r>
            <a:r>
              <a:rPr lang="ru-RU" dirty="0" smtClean="0"/>
              <a:t> основа совершенствования и оценки качества образования</a:t>
            </a:r>
            <a:endParaRPr lang="ru-RU" dirty="0"/>
          </a:p>
        </p:txBody>
      </p:sp>
      <p:pic>
        <p:nvPicPr>
          <p:cNvPr id="14339" name="Picture 2"/>
          <p:cNvPicPr>
            <a:picLocks noGrp="1" noChangeAspect="1" noChangeArrowheads="1"/>
          </p:cNvPicPr>
          <p:nvPr>
            <p:ph idx="1"/>
          </p:nvPr>
        </p:nvPicPr>
        <p:blipFill>
          <a:blip r:embed="rId3" cstate="print"/>
          <a:srcRect/>
          <a:stretch>
            <a:fillRect/>
          </a:stretch>
        </p:blipFill>
        <p:spPr>
          <a:xfrm>
            <a:off x="6372473" y="1061914"/>
            <a:ext cx="5040560" cy="3312368"/>
          </a:xfrm>
        </p:spPr>
      </p:pic>
      <p:pic>
        <p:nvPicPr>
          <p:cNvPr id="6" name="Рисунок 5"/>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4401" y="4734322"/>
            <a:ext cx="5345430" cy="2101771"/>
          </a:xfrm>
          <a:prstGeom prst="rect">
            <a:avLst/>
          </a:prstGeom>
          <a:noFill/>
          <a:ln w="9525">
            <a:noFill/>
            <a:miter lim="800000"/>
            <a:headEnd/>
            <a:tailEnd/>
          </a:ln>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826" y="1061914"/>
            <a:ext cx="4968552" cy="3312368"/>
          </a:xfrm>
          <a:prstGeom prst="rect">
            <a:avLst/>
          </a:prstGeom>
          <a:noFill/>
          <a:ln w="9525">
            <a:noFill/>
            <a:miter lim="800000"/>
            <a:headEnd/>
            <a:tailEnd/>
          </a:ln>
        </p:spPr>
      </p:pic>
      <p:sp>
        <p:nvSpPr>
          <p:cNvPr id="8" name="Прямоугольник 7"/>
          <p:cNvSpPr/>
          <p:nvPr/>
        </p:nvSpPr>
        <p:spPr>
          <a:xfrm>
            <a:off x="323802" y="4950346"/>
            <a:ext cx="4824536" cy="1938992"/>
          </a:xfrm>
          <a:prstGeom prst="rect">
            <a:avLst/>
          </a:prstGeom>
        </p:spPr>
        <p:txBody>
          <a:bodyPr wrap="square">
            <a:spAutoFit/>
          </a:bodyPr>
          <a:lstStyle/>
          <a:p>
            <a:r>
              <a:rPr lang="ru-RU" sz="2400" b="1" i="1" dirty="0" smtClean="0">
                <a:solidFill>
                  <a:srgbClr val="002060"/>
                </a:solidFill>
                <a:cs typeface="Arial" panose="020B0604020202020204" pitchFamily="34" charset="0"/>
              </a:rPr>
              <a:t>Через оценку качества образования система образования настраивается на новые результаты</a:t>
            </a:r>
            <a:r>
              <a:rPr lang="en-US" sz="2400" b="1" i="1" dirty="0" smtClean="0">
                <a:solidFill>
                  <a:srgbClr val="002060"/>
                </a:solidFill>
                <a:cs typeface="Arial" panose="020B0604020202020204" pitchFamily="34" charset="0"/>
              </a:rPr>
              <a:t>.</a:t>
            </a:r>
            <a:r>
              <a:rPr lang="ru-RU" sz="2400" b="1" i="1" dirty="0" smtClean="0">
                <a:solidFill>
                  <a:srgbClr val="002060"/>
                </a:solidFill>
                <a:cs typeface="Arial" panose="020B0604020202020204" pitchFamily="34" charset="0"/>
              </a:rPr>
              <a:t/>
            </a:r>
            <a:br>
              <a:rPr lang="ru-RU" sz="2400" b="1" i="1" dirty="0" smtClean="0">
                <a:solidFill>
                  <a:srgbClr val="002060"/>
                </a:solidFill>
                <a:cs typeface="Arial" panose="020B0604020202020204" pitchFamily="34" charset="0"/>
              </a:rPr>
            </a:br>
            <a:endParaRPr lang="ru-RU" sz="2400" b="1" dirty="0"/>
          </a:p>
        </p:txBody>
      </p:sp>
      <p:sp>
        <p:nvSpPr>
          <p:cNvPr id="7" name="TextBox 6"/>
          <p:cNvSpPr txBox="1"/>
          <p:nvPr/>
        </p:nvSpPr>
        <p:spPr>
          <a:xfrm>
            <a:off x="7452593" y="4374282"/>
            <a:ext cx="1584176" cy="415498"/>
          </a:xfrm>
          <a:prstGeom prst="rect">
            <a:avLst/>
          </a:prstGeom>
          <a:noFill/>
        </p:spPr>
        <p:txBody>
          <a:bodyPr wrap="square" rtlCol="0">
            <a:spAutoFit/>
          </a:bodyPr>
          <a:lstStyle/>
          <a:p>
            <a:r>
              <a:rPr lang="ru-RU" dirty="0" smtClean="0"/>
              <a:t>ОЭСР 2030</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dirty="0" smtClean="0"/>
              <a:t>Главные детерминанты качества школьного образования</a:t>
            </a:r>
            <a:endParaRPr lang="ru-RU" dirty="0"/>
          </a:p>
        </p:txBody>
      </p:sp>
      <p:sp>
        <p:nvSpPr>
          <p:cNvPr id="18435" name="Содержимое 2"/>
          <p:cNvSpPr>
            <a:spLocks noGrp="1"/>
          </p:cNvSpPr>
          <p:nvPr>
            <p:ph idx="1"/>
          </p:nvPr>
        </p:nvSpPr>
        <p:spPr/>
        <p:txBody>
          <a:bodyPr/>
          <a:lstStyle/>
          <a:p>
            <a:pPr>
              <a:defRPr/>
            </a:pPr>
            <a:r>
              <a:rPr lang="ru-RU" dirty="0" smtClean="0"/>
              <a:t>Качество школьного образования в основном определяется качеством профессиональной подготовки педагогов</a:t>
            </a:r>
          </a:p>
          <a:p>
            <a:pPr marL="725316" indent="-725316" algn="r">
              <a:lnSpc>
                <a:spcPct val="80000"/>
              </a:lnSpc>
              <a:spcBef>
                <a:spcPts val="0"/>
              </a:spcBef>
              <a:buNone/>
              <a:defRPr/>
            </a:pPr>
            <a:r>
              <a:rPr lang="ru-RU" i="1" dirty="0" smtClean="0"/>
              <a:t>(по результатам </a:t>
            </a:r>
            <a:r>
              <a:rPr lang="en-US" i="1" dirty="0" smtClean="0"/>
              <a:t>PISA)</a:t>
            </a:r>
            <a:endParaRPr lang="ru-RU" i="1" dirty="0" smtClean="0"/>
          </a:p>
          <a:p>
            <a:pPr marL="725316" indent="-725316">
              <a:lnSpc>
                <a:spcPct val="80000"/>
              </a:lnSpc>
              <a:defRPr/>
            </a:pPr>
            <a:endParaRPr lang="ru-RU" sz="1700" dirty="0" smtClean="0"/>
          </a:p>
          <a:p>
            <a:pPr marL="725316" indent="-725316">
              <a:lnSpc>
                <a:spcPct val="80000"/>
              </a:lnSpc>
              <a:defRPr/>
            </a:pPr>
            <a:r>
              <a:rPr lang="ru-RU" dirty="0" smtClean="0"/>
              <a:t>Качество </a:t>
            </a:r>
            <a:r>
              <a:rPr lang="ru-RU" dirty="0" smtClean="0">
                <a:solidFill>
                  <a:schemeClr val="tx2"/>
                </a:solidFill>
              </a:rPr>
              <a:t>образовательных достижений школьников в основном определяется качеством учебных заданий, предлагаемых им педагогами</a:t>
            </a:r>
            <a:endParaRPr lang="en-US" dirty="0" smtClean="0">
              <a:solidFill>
                <a:schemeClr val="tx2"/>
              </a:solidFill>
            </a:endParaRPr>
          </a:p>
          <a:p>
            <a:pPr marL="725316" indent="-725316" algn="r">
              <a:lnSpc>
                <a:spcPct val="80000"/>
              </a:lnSpc>
              <a:spcBef>
                <a:spcPts val="0"/>
              </a:spcBef>
              <a:buNone/>
              <a:defRPr/>
            </a:pPr>
            <a:r>
              <a:rPr lang="ru-RU" i="1" dirty="0" smtClean="0"/>
              <a:t>(по результатам </a:t>
            </a:r>
            <a:r>
              <a:rPr lang="en-US" i="1" dirty="0" smtClean="0"/>
              <a:t>ITL</a:t>
            </a:r>
            <a:r>
              <a:rPr lang="ru-RU" i="1" dirty="0" smtClean="0"/>
              <a:t>, </a:t>
            </a:r>
            <a:r>
              <a:rPr lang="en-US" i="1" dirty="0" smtClean="0"/>
              <a:t>PISA</a:t>
            </a:r>
            <a:r>
              <a:rPr lang="ru-RU" i="1" dirty="0" smtClean="0"/>
              <a:t>)</a:t>
            </a:r>
            <a:endParaRPr lang="ru-RU"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ru-RU" dirty="0" smtClean="0"/>
              <a:t>Оценка качества образования на основе практики международных исследований</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84185" indent="-340071" eaLnBrk="0" hangingPunct="0">
              <a:defRPr>
                <a:solidFill>
                  <a:schemeClr val="tx1"/>
                </a:solidFill>
                <a:latin typeface="Arial" panose="020B0604020202020204" pitchFamily="34" charset="0"/>
                <a:cs typeface="Arial" panose="020B0604020202020204" pitchFamily="34" charset="0"/>
              </a:defRPr>
            </a:lvl2pPr>
            <a:lvl3pPr marL="1360284" indent="-272057" eaLnBrk="0" hangingPunct="0">
              <a:defRPr>
                <a:solidFill>
                  <a:schemeClr val="tx1"/>
                </a:solidFill>
                <a:latin typeface="Arial" panose="020B0604020202020204" pitchFamily="34" charset="0"/>
                <a:cs typeface="Arial" panose="020B0604020202020204" pitchFamily="34" charset="0"/>
              </a:defRPr>
            </a:lvl3pPr>
            <a:lvl4pPr marL="1904398" indent="-272057" eaLnBrk="0" hangingPunct="0">
              <a:defRPr>
                <a:solidFill>
                  <a:schemeClr val="tx1"/>
                </a:solidFill>
                <a:latin typeface="Arial" panose="020B0604020202020204" pitchFamily="34" charset="0"/>
                <a:cs typeface="Arial" panose="020B0604020202020204" pitchFamily="34" charset="0"/>
              </a:defRPr>
            </a:lvl4pPr>
            <a:lvl5pPr marL="2448512" indent="-272057" eaLnBrk="0" hangingPunct="0">
              <a:defRPr>
                <a:solidFill>
                  <a:schemeClr val="tx1"/>
                </a:solidFill>
                <a:latin typeface="Arial" panose="020B0604020202020204" pitchFamily="34" charset="0"/>
                <a:cs typeface="Arial" panose="020B0604020202020204" pitchFamily="34" charset="0"/>
              </a:defRPr>
            </a:lvl5pPr>
            <a:lvl6pPr marL="2992625" indent="-272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36739" indent="-272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080853" indent="-272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624967" indent="-272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9EC3C6-6073-464D-B2D9-44D135E925F5}" type="slidenum">
              <a:rPr lang="ru-RU" altLang="ru-RU">
                <a:latin typeface="Times New Roman" panose="02020603050405020304" pitchFamily="18" charset="0"/>
              </a:rPr>
              <a:pPr/>
              <a:t>19</a:t>
            </a:fld>
            <a:endParaRPr lang="ru-RU" altLang="ru-RU" dirty="0">
              <a:latin typeface="Times New Roman" panose="02020603050405020304" pitchFamily="18" charset="0"/>
            </a:endParaRPr>
          </a:p>
        </p:txBody>
      </p:sp>
      <p:sp>
        <p:nvSpPr>
          <p:cNvPr id="8195" name="Text Box 2"/>
          <p:cNvSpPr txBox="1">
            <a:spLocks noChangeArrowheads="1"/>
          </p:cNvSpPr>
          <p:nvPr/>
        </p:nvSpPr>
        <p:spPr bwMode="auto">
          <a:xfrm>
            <a:off x="12751287" y="6809485"/>
            <a:ext cx="219836" cy="55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23" tIns="54411" rIns="108823" bIns="54411">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sz="2900" dirty="0">
              <a:latin typeface="Times New Roman" panose="02020603050405020304" pitchFamily="18" charset="0"/>
            </a:endParaRPr>
          </a:p>
        </p:txBody>
      </p:sp>
      <p:pic>
        <p:nvPicPr>
          <p:cNvPr id="2" name="Рисунок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3923" y="1518678"/>
            <a:ext cx="10303513" cy="4467935"/>
          </a:xfrm>
          <a:prstGeom prst="rect">
            <a:avLst/>
          </a:prstGeom>
        </p:spPr>
      </p:pic>
      <p:sp>
        <p:nvSpPr>
          <p:cNvPr id="6" name="Rectangle 21"/>
          <p:cNvSpPr txBox="1">
            <a:spLocks noChangeArrowheads="1"/>
          </p:cNvSpPr>
          <p:nvPr/>
        </p:nvSpPr>
        <p:spPr bwMode="auto">
          <a:xfrm>
            <a:off x="611832" y="6246490"/>
            <a:ext cx="626469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3" tIns="54411" rIns="108823" bIns="54411"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nSpc>
                <a:spcPct val="90000"/>
              </a:lnSpc>
              <a:buNone/>
            </a:pPr>
            <a:r>
              <a:rPr lang="ru-RU" altLang="ru-RU" sz="2000" kern="0" dirty="0" smtClean="0">
                <a:solidFill>
                  <a:schemeClr val="tx2"/>
                </a:solidFill>
                <a:latin typeface="Arial" panose="020B0604020202020204" pitchFamily="34" charset="0"/>
              </a:rPr>
              <a:t>Инструментарий –</a:t>
            </a:r>
            <a:r>
              <a:rPr lang="en-US" altLang="ru-RU" sz="2000" kern="0" dirty="0" smtClean="0">
                <a:solidFill>
                  <a:schemeClr val="tx2"/>
                </a:solidFill>
                <a:latin typeface="Arial" panose="020B0604020202020204" pitchFamily="34" charset="0"/>
              </a:rPr>
              <a:t> </a:t>
            </a:r>
            <a:r>
              <a:rPr lang="en-US" altLang="ru-RU" sz="2000" i="1" kern="0" dirty="0" smtClean="0">
                <a:solidFill>
                  <a:schemeClr val="tx2"/>
                </a:solidFill>
                <a:latin typeface="Arial" panose="020B0604020202020204" pitchFamily="34" charset="0"/>
              </a:rPr>
              <a:t>PISA for schools</a:t>
            </a:r>
            <a:r>
              <a:rPr lang="ru-RU" altLang="ru-RU" sz="2000" i="1" kern="0" dirty="0" smtClean="0">
                <a:solidFill>
                  <a:schemeClr val="tx2"/>
                </a:solidFill>
                <a:latin typeface="Arial" panose="020B0604020202020204" pitchFamily="34" charset="0"/>
              </a:rPr>
              <a:t>, модель </a:t>
            </a:r>
            <a:r>
              <a:rPr lang="en-US" altLang="ru-RU" sz="2000" i="1" kern="0" dirty="0" smtClean="0">
                <a:solidFill>
                  <a:schemeClr val="tx2"/>
                </a:solidFill>
                <a:latin typeface="Arial" panose="020B0604020202020204" pitchFamily="34" charset="0"/>
              </a:rPr>
              <a:t>2015</a:t>
            </a:r>
            <a:endParaRPr lang="ru-RU" altLang="ru-RU" sz="2000" i="1" kern="0" dirty="0" smtClean="0">
              <a:solidFill>
                <a:schemeClr val="tx2"/>
              </a:solidFill>
              <a:latin typeface="Arial" panose="020B0604020202020204" pitchFamily="34" charset="0"/>
            </a:endParaRPr>
          </a:p>
        </p:txBody>
      </p:sp>
      <p:sp>
        <p:nvSpPr>
          <p:cNvPr id="8" name="TextBox 7"/>
          <p:cNvSpPr txBox="1"/>
          <p:nvPr/>
        </p:nvSpPr>
        <p:spPr>
          <a:xfrm>
            <a:off x="467817" y="269826"/>
            <a:ext cx="10729192" cy="1077218"/>
          </a:xfrm>
          <a:prstGeom prst="rect">
            <a:avLst/>
          </a:prstGeom>
          <a:noFill/>
        </p:spPr>
        <p:txBody>
          <a:bodyPr wrap="square" rtlCol="0">
            <a:spAutoFit/>
          </a:bodyPr>
          <a:lstStyle/>
          <a:p>
            <a:r>
              <a:rPr lang="ru-RU" sz="3200" b="1" dirty="0" err="1" smtClean="0"/>
              <a:t>Рособрнадзор</a:t>
            </a:r>
            <a:r>
              <a:rPr lang="ru-RU" sz="3200" dirty="0" smtClean="0"/>
              <a:t>: </a:t>
            </a:r>
            <a:r>
              <a:rPr lang="ru-RU" sz="3200" i="1" dirty="0" smtClean="0"/>
              <a:t>Общероссийская оценка по модели </a:t>
            </a:r>
            <a:r>
              <a:rPr lang="en-US" sz="3200" i="1" dirty="0" smtClean="0"/>
              <a:t>PISA</a:t>
            </a:r>
            <a:r>
              <a:rPr lang="ru-RU" sz="3200" i="1" dirty="0" smtClean="0"/>
              <a:t>; региональные оценки по модели </a:t>
            </a:r>
            <a:r>
              <a:rPr lang="en-US" sz="3200" i="1" dirty="0" smtClean="0"/>
              <a:t>PISA</a:t>
            </a:r>
            <a:endParaRPr lang="ru-RU" sz="3200" i="1" dirty="0"/>
          </a:p>
        </p:txBody>
      </p:sp>
    </p:spTree>
    <p:extLst>
      <p:ext uri="{BB962C8B-B14F-4D97-AF65-F5344CB8AC3E}">
        <p14:creationId xmlns:p14="http://schemas.microsoft.com/office/powerpoint/2010/main" val="42404520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Вопросы для обсуждения</a:t>
            </a:r>
            <a:endParaRPr lang="ru-RU" dirty="0">
              <a:solidFill>
                <a:srgbClr val="FF0000"/>
              </a:solidFill>
            </a:endParaRPr>
          </a:p>
        </p:txBody>
      </p:sp>
      <p:sp>
        <p:nvSpPr>
          <p:cNvPr id="3" name="Содержимое 2"/>
          <p:cNvSpPr>
            <a:spLocks noGrp="1"/>
          </p:cNvSpPr>
          <p:nvPr>
            <p:ph idx="1"/>
          </p:nvPr>
        </p:nvSpPr>
        <p:spPr>
          <a:xfrm>
            <a:off x="594044" y="1277939"/>
            <a:ext cx="10692765" cy="5121920"/>
          </a:xfrm>
        </p:spPr>
        <p:txBody>
          <a:bodyPr>
            <a:normAutofit fontScale="92500" lnSpcReduction="20000"/>
          </a:bodyPr>
          <a:lstStyle/>
          <a:p>
            <a:pPr marL="457200" indent="-457200">
              <a:buAutoNum type="arabicPeriod"/>
            </a:pPr>
            <a:r>
              <a:rPr lang="ru-RU" sz="3400" b="1" dirty="0" smtClean="0">
                <a:solidFill>
                  <a:srgbClr val="002060"/>
                </a:solidFill>
                <a:cs typeface="Arial" pitchFamily="34" charset="0"/>
              </a:rPr>
              <a:t>Особенности этапа развития российского образования</a:t>
            </a:r>
          </a:p>
          <a:p>
            <a:pPr marL="457200" indent="-457200">
              <a:buAutoNum type="arabicPeriod"/>
            </a:pPr>
            <a:r>
              <a:rPr lang="ru-RU" sz="3400" b="1" dirty="0" smtClean="0">
                <a:solidFill>
                  <a:srgbClr val="002060"/>
                </a:solidFill>
                <a:cs typeface="Arial" pitchFamily="34" charset="0"/>
              </a:rPr>
              <a:t>Функциональная грамотность. Что стоит за этим понятием и почему проблему формирования функциональной грамотности связывают с исследованием PISA</a:t>
            </a:r>
          </a:p>
          <a:p>
            <a:pPr marL="457200" indent="-457200">
              <a:buFont typeface="Arial" pitchFamily="34" charset="0"/>
              <a:buAutoNum type="arabicPeriod"/>
            </a:pPr>
            <a:r>
              <a:rPr lang="ru-RU" sz="3400" b="1" dirty="0" smtClean="0">
                <a:solidFill>
                  <a:srgbClr val="002060"/>
                </a:solidFill>
              </a:rPr>
              <a:t>Оценка качества образования на основе практики международных исследований</a:t>
            </a:r>
          </a:p>
          <a:p>
            <a:pPr marL="457200" indent="-457200">
              <a:buFont typeface="Arial" pitchFamily="34" charset="0"/>
              <a:buAutoNum type="arabicPeriod"/>
            </a:pPr>
            <a:r>
              <a:rPr lang="ru-RU" sz="3400" b="1" dirty="0" smtClean="0">
                <a:solidFill>
                  <a:srgbClr val="002060"/>
                </a:solidFill>
              </a:rPr>
              <a:t>Инновационный проект Министерства просвещения РФ «Мониторинг формирования и оценки функциональной грамотности». </a:t>
            </a:r>
          </a:p>
          <a:p>
            <a:pPr marL="457200" indent="-457200">
              <a:buAutoNum type="arabicPeriod"/>
            </a:pPr>
            <a:r>
              <a:rPr lang="ru-RU" sz="3400" b="1" dirty="0" smtClean="0">
                <a:solidFill>
                  <a:srgbClr val="002060"/>
                </a:solidFill>
                <a:cs typeface="Arial" pitchFamily="34" charset="0"/>
              </a:rPr>
              <a:t>Что делать? Эффективное введение ФГОС</a:t>
            </a:r>
            <a:endParaRPr lang="ru-RU" i="1"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792057" y="0"/>
            <a:ext cx="10395744" cy="1114460"/>
          </a:xfrm>
        </p:spPr>
        <p:txBody>
          <a:bodyPr>
            <a:normAutofit fontScale="90000"/>
          </a:bodyPr>
          <a:lstStyle/>
          <a:p>
            <a:pPr>
              <a:defRPr/>
            </a:pPr>
            <a:r>
              <a:rPr lang="ru-RU" dirty="0" smtClean="0"/>
              <a:t>Начало нового цикла исследования </a:t>
            </a:r>
            <a:r>
              <a:rPr lang="en-US" dirty="0" smtClean="0"/>
              <a:t>PISA </a:t>
            </a:r>
            <a:r>
              <a:rPr lang="ru-RU" dirty="0" smtClean="0"/>
              <a:t>-2021</a:t>
            </a:r>
          </a:p>
        </p:txBody>
      </p:sp>
      <p:sp>
        <p:nvSpPr>
          <p:cNvPr id="13315" name="Содержимое 2"/>
          <p:cNvSpPr>
            <a:spLocks noGrp="1"/>
          </p:cNvSpPr>
          <p:nvPr>
            <p:ph idx="1"/>
          </p:nvPr>
        </p:nvSpPr>
        <p:spPr>
          <a:xfrm>
            <a:off x="198014" y="1134361"/>
            <a:ext cx="11682836" cy="5333489"/>
          </a:xfrm>
        </p:spPr>
        <p:txBody>
          <a:bodyPr>
            <a:noAutofit/>
          </a:bodyPr>
          <a:lstStyle/>
          <a:p>
            <a:pPr marL="422275" lvl="1" indent="-15875">
              <a:buFont typeface="Arial" pitchFamily="34" charset="0"/>
              <a:buChar char="•"/>
              <a:defRPr/>
            </a:pPr>
            <a:r>
              <a:rPr lang="ru-RU" dirty="0" smtClean="0"/>
              <a:t>   Сохранение основных направлений (математическая, естественнонаучная, читательская и финансовая грамотности); приоритетная область – математическая грамотность</a:t>
            </a:r>
          </a:p>
          <a:p>
            <a:pPr marL="422275" lvl="1" indent="-15875">
              <a:buFont typeface="Arial" pitchFamily="34" charset="0"/>
              <a:buChar char="•"/>
              <a:defRPr/>
            </a:pPr>
            <a:r>
              <a:rPr lang="ru-RU" dirty="0" smtClean="0"/>
              <a:t>      Совершенствование концепции оценки математической грамотности</a:t>
            </a:r>
          </a:p>
          <a:p>
            <a:pPr marL="422275" lvl="1" indent="-15875">
              <a:buFont typeface="Arial" pitchFamily="34" charset="0"/>
              <a:buChar char="•"/>
              <a:defRPr/>
            </a:pPr>
            <a:r>
              <a:rPr lang="ru-RU" dirty="0" smtClean="0"/>
              <a:t>   Введение нового направления – </a:t>
            </a:r>
            <a:r>
              <a:rPr lang="ru-RU" dirty="0" err="1" smtClean="0"/>
              <a:t>креативное</a:t>
            </a:r>
            <a:r>
              <a:rPr lang="ru-RU" dirty="0" smtClean="0"/>
              <a:t> мышление</a:t>
            </a:r>
          </a:p>
          <a:p>
            <a:pPr marL="422275" lvl="1" indent="-15875">
              <a:buFont typeface="Arial" pitchFamily="34" charset="0"/>
              <a:buChar char="•"/>
              <a:defRPr/>
            </a:pPr>
            <a:r>
              <a:rPr lang="ru-RU" dirty="0" smtClean="0"/>
              <a:t>   Введение новой области – оценка личного    благополучия учащихся  и  учителей</a:t>
            </a:r>
          </a:p>
          <a:p>
            <a:pPr marL="422275" lvl="1" indent="-15875">
              <a:buFont typeface="Arial" pitchFamily="34" charset="0"/>
              <a:buChar char="•"/>
              <a:defRPr/>
            </a:pPr>
            <a:r>
              <a:rPr lang="ru-RU" dirty="0" smtClean="0"/>
              <a:t> Развитие технологии адаптивного тестирования для оценки математической грамотности</a:t>
            </a:r>
          </a:p>
          <a:p>
            <a:pPr marL="103903" lvl="1" indent="306040">
              <a:buFont typeface="Arial" pitchFamily="34" charset="0"/>
              <a:buChar char="•"/>
              <a:defRPr/>
            </a:pPr>
            <a:endParaRPr lang="ru-RU" sz="2400" dirty="0" smtClean="0"/>
          </a:p>
          <a:p>
            <a:pPr marL="103903" lvl="1" indent="306040">
              <a:buFont typeface="Arial" pitchFamily="34" charset="0"/>
              <a:buChar char="•"/>
              <a:defRPr/>
            </a:pPr>
            <a:endParaRPr lang="ru-RU" sz="2400" dirty="0" smtClean="0"/>
          </a:p>
          <a:p>
            <a:pPr lvl="1">
              <a:defRPr/>
            </a:pPr>
            <a:endParaRPr lang="ru-RU" sz="2400" dirty="0" smtClean="0"/>
          </a:p>
        </p:txBody>
      </p:sp>
      <p:pic>
        <p:nvPicPr>
          <p:cNvPr id="13316" name="Picture 8" descr="logo_en"/>
          <p:cNvPicPr>
            <a:picLocks noChangeAspect="1" noChangeArrowheads="1"/>
          </p:cNvPicPr>
          <p:nvPr/>
        </p:nvPicPr>
        <p:blipFill>
          <a:blip r:embed="rId3" cstate="print"/>
          <a:srcRect/>
          <a:stretch>
            <a:fillRect/>
          </a:stretch>
        </p:blipFill>
        <p:spPr bwMode="auto">
          <a:xfrm>
            <a:off x="9343794" y="6288741"/>
            <a:ext cx="2537057" cy="72638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Объект 2"/>
          <p:cNvSpPr txBox="1">
            <a:spLocks noGrp="1"/>
          </p:cNvSpPr>
          <p:nvPr>
            <p:ph type="body" sz="half" idx="1"/>
          </p:nvPr>
        </p:nvSpPr>
        <p:spPr>
          <a:xfrm>
            <a:off x="585896" y="2646090"/>
            <a:ext cx="11140885" cy="1908248"/>
          </a:xfrm>
          <a:prstGeom prst="rect">
            <a:avLst/>
          </a:prstGeom>
        </p:spPr>
        <p:txBody>
          <a:bodyPr>
            <a:normAutofit fontScale="62500" lnSpcReduction="20000"/>
          </a:bodyPr>
          <a:lstStyle>
            <a:lvl1pPr marL="0" indent="0" algn="ctr" defTabSz="1222451">
              <a:spcBef>
                <a:spcPts val="0"/>
              </a:spcBef>
              <a:buSzTx/>
              <a:buNone/>
              <a:defRPr sz="4512" b="1"/>
            </a:lvl1pPr>
          </a:lstStyle>
          <a:p>
            <a:r>
              <a:rPr lang="ru-RU" dirty="0" smtClean="0">
                <a:solidFill>
                  <a:srgbClr val="002060"/>
                </a:solidFill>
              </a:rPr>
              <a:t>Инновационный проект Министерства просвещения РФ «Мониторинг формирования и оценки функциональной грамотности». </a:t>
            </a:r>
          </a:p>
          <a:p>
            <a:r>
              <a:rPr lang="ru-RU" dirty="0" smtClean="0">
                <a:solidFill>
                  <a:srgbClr val="002060"/>
                </a:solidFill>
              </a:rPr>
              <a:t>Руководитель - Ковалева Галина Сергеевна, к.п.н., руководитель Центра оценки качества образования ФГБНУ «ИСРО РАО»</a:t>
            </a:r>
            <a:endParaRPr dirty="0">
              <a:solidFill>
                <a:srgbClr val="002060"/>
              </a:solidFill>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932816" cy="1709986"/>
          </a:xfrm>
          <a:prstGeom prst="rect">
            <a:avLst/>
          </a:prstGeom>
        </p:spPr>
      </p:pic>
      <p:sp>
        <p:nvSpPr>
          <p:cNvPr id="4" name="Прямоугольник 3"/>
          <p:cNvSpPr/>
          <p:nvPr/>
        </p:nvSpPr>
        <p:spPr>
          <a:xfrm>
            <a:off x="539825" y="4302275"/>
            <a:ext cx="11161240" cy="1631210"/>
          </a:xfrm>
          <a:prstGeom prst="rect">
            <a:avLst/>
          </a:prstGeom>
        </p:spPr>
        <p:txBody>
          <a:bodyPr wrap="square" lIns="91433" tIns="45717" rIns="91433" bIns="45717">
            <a:spAutoFit/>
          </a:bodyPr>
          <a:lstStyle/>
          <a:p>
            <a:pPr marL="101965" indent="-101965">
              <a:defRPr/>
            </a:pPr>
            <a:endParaRPr lang="ru-RU" sz="2000" i="1" dirty="0"/>
          </a:p>
          <a:p>
            <a:pPr marL="101965" indent="-101965">
              <a:defRPr/>
            </a:pPr>
            <a:endParaRPr lang="ru-RU" sz="2000" i="1" dirty="0"/>
          </a:p>
          <a:p>
            <a:pPr marL="101965" indent="-101965">
              <a:defRPr/>
            </a:pPr>
            <a:endParaRPr lang="ru-RU" sz="2000" i="1" dirty="0"/>
          </a:p>
          <a:p>
            <a:pPr marL="101965" indent="-101965">
              <a:defRPr/>
            </a:pPr>
            <a:r>
              <a:rPr lang="ru-RU" sz="2000" i="1" dirty="0"/>
              <a:t>«Мы должны научиться измерять то, что важно, а не то, что легко измерить…» </a:t>
            </a:r>
          </a:p>
          <a:p>
            <a:pPr marL="101965" indent="-101965" algn="r">
              <a:defRPr/>
            </a:pPr>
            <a:r>
              <a:rPr lang="ru-RU" sz="2000" i="1" dirty="0"/>
              <a:t>А. Эйнштейн</a:t>
            </a:r>
          </a:p>
        </p:txBody>
      </p:sp>
      <p:pic>
        <p:nvPicPr>
          <p:cNvPr id="6" name="Рисунок 5">
            <a:extLst>
              <a:ext uri="{FF2B5EF4-FFF2-40B4-BE49-F238E27FC236}">
                <a16:creationId xmlns:a16="http://schemas.microsoft.com/office/drawing/2014/main" id="{A871EDFC-11F6-4D2F-9B24-696E5EF77E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84441" y="197818"/>
            <a:ext cx="5440911" cy="1965596"/>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02E332-CBF7-4BA4-B0F2-6462968597EB}"/>
              </a:ext>
            </a:extLst>
          </p:cNvPr>
          <p:cNvSpPr>
            <a:spLocks noGrp="1"/>
          </p:cNvSpPr>
          <p:nvPr>
            <p:ph type="title"/>
          </p:nvPr>
        </p:nvSpPr>
        <p:spPr>
          <a:xfrm>
            <a:off x="594044" y="1"/>
            <a:ext cx="10692765" cy="701874"/>
          </a:xfrm>
        </p:spPr>
        <p:txBody>
          <a:bodyPr>
            <a:normAutofit fontScale="90000"/>
          </a:bodyPr>
          <a:lstStyle/>
          <a:p>
            <a:r>
              <a:rPr lang="ru-RU" dirty="0" smtClean="0"/>
              <a:t>Основные положения проекта</a:t>
            </a:r>
            <a:endParaRPr lang="ru-RU" dirty="0"/>
          </a:p>
        </p:txBody>
      </p:sp>
      <p:sp>
        <p:nvSpPr>
          <p:cNvPr id="3" name="Объект 2">
            <a:extLst>
              <a:ext uri="{FF2B5EF4-FFF2-40B4-BE49-F238E27FC236}">
                <a16:creationId xmlns:a16="http://schemas.microsoft.com/office/drawing/2014/main" id="{68CE1AA6-5A00-4566-B2D4-B5F6293832AB}"/>
              </a:ext>
            </a:extLst>
          </p:cNvPr>
          <p:cNvSpPr>
            <a:spLocks noGrp="1"/>
          </p:cNvSpPr>
          <p:nvPr>
            <p:ph idx="1"/>
          </p:nvPr>
        </p:nvSpPr>
        <p:spPr>
          <a:xfrm>
            <a:off x="594045" y="1061916"/>
            <a:ext cx="10692765" cy="5337944"/>
          </a:xfrm>
        </p:spPr>
        <p:txBody>
          <a:bodyPr/>
          <a:lstStyle/>
          <a:p>
            <a:pPr marL="0" indent="0" algn="ctr">
              <a:buNone/>
            </a:pPr>
            <a:endParaRPr lang="ru-RU" dirty="0"/>
          </a:p>
          <a:p>
            <a:pPr marL="0" indent="0" algn="ctr">
              <a:buNone/>
            </a:pPr>
            <a:endParaRPr lang="ru-RU" dirty="0"/>
          </a:p>
          <a:p>
            <a:pPr marL="0" indent="0" algn="ctr">
              <a:buNone/>
            </a:pPr>
            <a:endParaRPr lang="ru-RU" dirty="0"/>
          </a:p>
        </p:txBody>
      </p:sp>
      <p:sp>
        <p:nvSpPr>
          <p:cNvPr id="5" name="Прямоугольник 4"/>
          <p:cNvSpPr/>
          <p:nvPr/>
        </p:nvSpPr>
        <p:spPr>
          <a:xfrm>
            <a:off x="251794" y="917898"/>
            <a:ext cx="11377264" cy="8648515"/>
          </a:xfrm>
          <a:prstGeom prst="rect">
            <a:avLst/>
          </a:prstGeom>
        </p:spPr>
        <p:txBody>
          <a:bodyPr wrap="square" lIns="91433" tIns="45717" rIns="91433" bIns="45717">
            <a:spAutoFit/>
          </a:bodyPr>
          <a:lstStyle/>
          <a:p>
            <a:pPr marL="355600" indent="-355600"/>
            <a:r>
              <a:rPr lang="ru-RU" sz="2400" dirty="0" smtClean="0"/>
              <a:t>1. Мониторинг формирования функциональной грамотности –</a:t>
            </a:r>
            <a:r>
              <a:rPr lang="ru-RU" sz="2400" dirty="0" smtClean="0">
                <a:solidFill>
                  <a:schemeClr val="accent2">
                    <a:lumMod val="75000"/>
                  </a:schemeClr>
                </a:solidFill>
              </a:rPr>
              <a:t> </a:t>
            </a:r>
            <a:r>
              <a:rPr lang="ru-RU" sz="2400" dirty="0" smtClean="0"/>
              <a:t>это проект, направленный </a:t>
            </a:r>
            <a:r>
              <a:rPr lang="ru-RU" sz="2400" dirty="0" smtClean="0">
                <a:solidFill>
                  <a:srgbClr val="C00000"/>
                </a:solidFill>
              </a:rPr>
              <a:t>на формирование </a:t>
            </a:r>
            <a:r>
              <a:rPr lang="ru-RU" sz="2400" dirty="0" smtClean="0"/>
              <a:t>способности учащихся </a:t>
            </a:r>
            <a:r>
              <a:rPr lang="ru-RU" sz="2400" dirty="0" smtClean="0">
                <a:solidFill>
                  <a:srgbClr val="C00000"/>
                </a:solidFill>
              </a:rPr>
              <a:t>применять в жизни </a:t>
            </a:r>
            <a:r>
              <a:rPr lang="ru-RU" sz="2400" dirty="0" smtClean="0"/>
              <a:t>полученные в школе знания.</a:t>
            </a:r>
          </a:p>
          <a:p>
            <a:pPr marL="355600" indent="-355600"/>
            <a:r>
              <a:rPr lang="ru-RU" sz="2400" dirty="0" smtClean="0"/>
              <a:t>2. Мониторинг формирования функциональной грамотности – это </a:t>
            </a:r>
            <a:r>
              <a:rPr lang="ru-RU" sz="2400" dirty="0" smtClean="0">
                <a:solidFill>
                  <a:srgbClr val="C00000"/>
                </a:solidFill>
              </a:rPr>
              <a:t>не контроль и не проверка. </a:t>
            </a:r>
            <a:r>
              <a:rPr lang="ru-RU" sz="2400" dirty="0" smtClean="0"/>
              <a:t>Это </a:t>
            </a:r>
            <a:r>
              <a:rPr lang="ru-RU" sz="2400" dirty="0" smtClean="0">
                <a:solidFill>
                  <a:srgbClr val="C00000"/>
                </a:solidFill>
              </a:rPr>
              <a:t>поддержка и обеспечение </a:t>
            </a:r>
            <a:r>
              <a:rPr lang="ru-RU" sz="2400" dirty="0" smtClean="0"/>
              <a:t>формирования функциональной грамотности. </a:t>
            </a:r>
          </a:p>
          <a:p>
            <a:pPr marL="355600" indent="-355600"/>
            <a:r>
              <a:rPr lang="ru-RU" sz="2400" dirty="0" smtClean="0"/>
              <a:t>3. Проект реализуется с </a:t>
            </a:r>
            <a:r>
              <a:rPr lang="ru-RU" sz="2400" dirty="0" smtClean="0">
                <a:solidFill>
                  <a:srgbClr val="C00000"/>
                </a:solidFill>
              </a:rPr>
              <a:t>целью</a:t>
            </a:r>
            <a:r>
              <a:rPr lang="ru-RU" sz="2400" dirty="0" smtClean="0"/>
              <a:t> </a:t>
            </a:r>
            <a:r>
              <a:rPr lang="ru-RU" sz="2400" dirty="0" smtClean="0">
                <a:solidFill>
                  <a:srgbClr val="C00000"/>
                </a:solidFill>
              </a:rPr>
              <a:t>повышения качества </a:t>
            </a:r>
            <a:r>
              <a:rPr lang="ru-RU" sz="2400" dirty="0" smtClean="0"/>
              <a:t>и конкурентоспособности    </a:t>
            </a:r>
            <a:r>
              <a:rPr lang="ru-RU" sz="2400" dirty="0" smtClean="0">
                <a:solidFill>
                  <a:srgbClr val="C00000"/>
                </a:solidFill>
              </a:rPr>
              <a:t>российского образования </a:t>
            </a:r>
            <a:r>
              <a:rPr lang="ru-RU" sz="2400" dirty="0" smtClean="0"/>
              <a:t>в мире.</a:t>
            </a:r>
          </a:p>
          <a:p>
            <a:pPr marL="355600" indent="-355600"/>
            <a:r>
              <a:rPr lang="ru-RU" sz="2400" dirty="0" smtClean="0"/>
              <a:t>4. Главная </a:t>
            </a:r>
            <a:r>
              <a:rPr lang="ru-RU" sz="2400" dirty="0" smtClean="0">
                <a:solidFill>
                  <a:srgbClr val="C00000"/>
                </a:solidFill>
              </a:rPr>
              <a:t>задача</a:t>
            </a:r>
            <a:r>
              <a:rPr lang="ru-RU" sz="2400" dirty="0" smtClean="0"/>
              <a:t> – разработка </a:t>
            </a:r>
            <a:r>
              <a:rPr lang="ru-RU" sz="2400" dirty="0" smtClean="0">
                <a:solidFill>
                  <a:srgbClr val="C00000"/>
                </a:solidFill>
              </a:rPr>
              <a:t>системы заданий </a:t>
            </a:r>
            <a:r>
              <a:rPr lang="ru-RU" sz="2400" dirty="0" smtClean="0"/>
              <a:t>для учащихся 5-9 классов - основы для </a:t>
            </a:r>
            <a:r>
              <a:rPr lang="ru-RU" sz="2400" dirty="0" smtClean="0">
                <a:solidFill>
                  <a:srgbClr val="C00000"/>
                </a:solidFill>
              </a:rPr>
              <a:t>новых методик формирования </a:t>
            </a:r>
            <a:r>
              <a:rPr lang="ru-RU" sz="2400" dirty="0" smtClean="0"/>
              <a:t>функциональной грамотности.</a:t>
            </a:r>
          </a:p>
          <a:p>
            <a:pPr marL="355600" indent="-355600"/>
            <a:r>
              <a:rPr lang="ru-RU" sz="2400" dirty="0" smtClean="0"/>
              <a:t>5. Основа проекта - идеи и инструментарий международного исследования </a:t>
            </a:r>
            <a:r>
              <a:rPr lang="en-US" sz="2400" dirty="0" smtClean="0">
                <a:solidFill>
                  <a:srgbClr val="C00000"/>
                </a:solidFill>
              </a:rPr>
              <a:t>PISA</a:t>
            </a:r>
            <a:r>
              <a:rPr lang="ru-RU" sz="2400" dirty="0" smtClean="0">
                <a:solidFill>
                  <a:srgbClr val="C00000"/>
                </a:solidFill>
              </a:rPr>
              <a:t>.</a:t>
            </a:r>
          </a:p>
          <a:p>
            <a:pPr marL="355600" indent="-355600"/>
            <a:r>
              <a:rPr lang="ru-RU" sz="2400" dirty="0" smtClean="0">
                <a:solidFill>
                  <a:srgbClr val="C00000"/>
                </a:solidFill>
              </a:rPr>
              <a:t>6. </a:t>
            </a:r>
            <a:r>
              <a:rPr lang="ru-RU" sz="2400" dirty="0" smtClean="0"/>
              <a:t>В качестве основных составляющих функциональной грамотности выделены: математическая грамотность, читательская грамотность, естественнонаучная грамотность, финансовая грамотность, глобальные компетенции и </a:t>
            </a:r>
            <a:r>
              <a:rPr lang="ru-RU" sz="2400" dirty="0" err="1" smtClean="0"/>
              <a:t>креативное</a:t>
            </a:r>
            <a:r>
              <a:rPr lang="ru-RU" sz="2400" dirty="0" smtClean="0"/>
              <a:t> мышление.</a:t>
            </a:r>
          </a:p>
          <a:p>
            <a:pPr marL="355600" indent="-355600"/>
            <a:endParaRPr lang="ru-RU" sz="2400" dirty="0" smtClean="0">
              <a:solidFill>
                <a:srgbClr val="C00000"/>
              </a:solidFill>
            </a:endParaRPr>
          </a:p>
          <a:p>
            <a:pPr marL="355600" indent="-355600"/>
            <a:endParaRPr lang="ru-RU" sz="2400" dirty="0" smtClean="0">
              <a:solidFill>
                <a:srgbClr val="C00000"/>
              </a:solidFill>
            </a:endParaRPr>
          </a:p>
          <a:p>
            <a:pPr marL="355600" indent="-355600"/>
            <a:endParaRPr lang="ru-RU" sz="2800" dirty="0" smtClean="0"/>
          </a:p>
          <a:p>
            <a:pPr marL="355600" indent="-355600"/>
            <a:endParaRPr lang="ru-RU" sz="2400" dirty="0" smtClean="0"/>
          </a:p>
          <a:p>
            <a:endParaRPr lang="ru-RU" sz="2400" dirty="0" smtClean="0"/>
          </a:p>
          <a:p>
            <a:endParaRPr lang="ru-RU" sz="2400" dirty="0" smtClean="0"/>
          </a:p>
          <a:p>
            <a:endParaRPr lang="ru-RU" sz="2400" dirty="0" smtClean="0"/>
          </a:p>
          <a:p>
            <a:endParaRPr lang="ru-RU" sz="2400" dirty="0"/>
          </a:p>
        </p:txBody>
      </p:sp>
    </p:spTree>
    <p:extLst>
      <p:ext uri="{BB962C8B-B14F-4D97-AF65-F5344CB8AC3E}">
        <p14:creationId xmlns:p14="http://schemas.microsoft.com/office/powerpoint/2010/main" val="2757111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703480530"/>
              </p:ext>
            </p:extLst>
          </p:nvPr>
        </p:nvGraphicFramePr>
        <p:xfrm>
          <a:off x="247518" y="1024543"/>
          <a:ext cx="11400091" cy="5867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83841" y="413842"/>
            <a:ext cx="10657184" cy="1569660"/>
          </a:xfrm>
          <a:prstGeom prst="rect">
            <a:avLst/>
          </a:prstGeom>
          <a:noFill/>
        </p:spPr>
        <p:txBody>
          <a:bodyPr wrap="square" rtlCol="0">
            <a:spAutoFit/>
          </a:bodyPr>
          <a:lstStyle/>
          <a:p>
            <a:pPr algn="ctr"/>
            <a:r>
              <a:rPr lang="ru-RU" sz="4800" b="1" dirty="0" smtClean="0"/>
              <a:t>Почему исследование </a:t>
            </a:r>
            <a:r>
              <a:rPr lang="en-US" sz="4800" b="1" dirty="0" smtClean="0"/>
              <a:t>PISA</a:t>
            </a:r>
            <a:r>
              <a:rPr lang="ru-RU" sz="4800" b="1" dirty="0" smtClean="0"/>
              <a:t>?</a:t>
            </a:r>
            <a:endParaRPr lang="en-US" sz="4800" b="1" dirty="0" smtClean="0"/>
          </a:p>
          <a:p>
            <a:pPr algn="ctr"/>
            <a:endParaRPr lang="ru-RU" sz="4800" b="1" dirty="0"/>
          </a:p>
        </p:txBody>
      </p:sp>
    </p:spTree>
    <p:extLst>
      <p:ext uri="{BB962C8B-B14F-4D97-AF65-F5344CB8AC3E}">
        <p14:creationId xmlns:p14="http://schemas.microsoft.com/office/powerpoint/2010/main" val="274207834"/>
      </p:ext>
    </p:extLst>
  </p:cSld>
  <p:clrMapOvr>
    <a:masterClrMapping/>
  </p:clrMapOvr>
  <p:transition advTm="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Заголовок 1"/>
          <p:cNvSpPr txBox="1">
            <a:spLocks noGrp="1"/>
          </p:cNvSpPr>
          <p:nvPr>
            <p:ph type="title"/>
          </p:nvPr>
        </p:nvSpPr>
        <p:spPr>
          <a:xfrm>
            <a:off x="611833" y="269827"/>
            <a:ext cx="10937818" cy="1728191"/>
          </a:xfrm>
          <a:prstGeom prst="rect">
            <a:avLst/>
          </a:prstGeom>
        </p:spPr>
        <p:txBody>
          <a:bodyPr>
            <a:normAutofit/>
          </a:bodyPr>
          <a:lstStyle>
            <a:lvl1pPr defTabSz="923340">
              <a:defRPr sz="3124"/>
            </a:lvl1pPr>
          </a:lstStyle>
          <a:p>
            <a:pPr>
              <a:lnSpc>
                <a:spcPct val="80000"/>
              </a:lnSpc>
            </a:pPr>
            <a:r>
              <a:rPr sz="3600" dirty="0" err="1"/>
              <a:t>Механизмы</a:t>
            </a:r>
            <a:r>
              <a:rPr sz="3600" dirty="0"/>
              <a:t> </a:t>
            </a:r>
            <a:r>
              <a:rPr sz="3600" dirty="0" err="1"/>
              <a:t>эффективного</a:t>
            </a:r>
            <a:r>
              <a:rPr sz="3600" dirty="0"/>
              <a:t> </a:t>
            </a:r>
            <a:r>
              <a:rPr sz="3600" dirty="0" err="1"/>
              <a:t>проведения</a:t>
            </a:r>
            <a:r>
              <a:rPr sz="3600" dirty="0"/>
              <a:t> </a:t>
            </a:r>
            <a:r>
              <a:rPr sz="3600" dirty="0" err="1"/>
              <a:t>мониторинга</a:t>
            </a:r>
            <a:r>
              <a:rPr sz="3600" dirty="0"/>
              <a:t> </a:t>
            </a:r>
            <a:r>
              <a:rPr sz="3600" dirty="0" err="1"/>
              <a:t>формирования</a:t>
            </a:r>
            <a:r>
              <a:rPr sz="3600" dirty="0"/>
              <a:t> </a:t>
            </a:r>
            <a:r>
              <a:rPr lang="ru-RU" sz="3600" dirty="0" smtClean="0"/>
              <a:t>и оценки </a:t>
            </a:r>
            <a:r>
              <a:rPr sz="3600" dirty="0" err="1" smtClean="0"/>
              <a:t>функциональной</a:t>
            </a:r>
            <a:r>
              <a:rPr sz="3600" dirty="0" smtClean="0"/>
              <a:t> </a:t>
            </a:r>
            <a:r>
              <a:rPr sz="3600" dirty="0" err="1"/>
              <a:t>грамотности</a:t>
            </a:r>
            <a:endParaRPr sz="3600" dirty="0"/>
          </a:p>
        </p:txBody>
      </p:sp>
      <p:sp>
        <p:nvSpPr>
          <p:cNvPr id="260" name="Объект 2"/>
          <p:cNvSpPr txBox="1">
            <a:spLocks noGrp="1"/>
          </p:cNvSpPr>
          <p:nvPr>
            <p:ph type="body" idx="1"/>
          </p:nvPr>
        </p:nvSpPr>
        <p:spPr>
          <a:xfrm>
            <a:off x="594042" y="2510237"/>
            <a:ext cx="10692768" cy="4096293"/>
          </a:xfrm>
          <a:prstGeom prst="rect">
            <a:avLst/>
          </a:prstGeom>
        </p:spPr>
        <p:txBody>
          <a:bodyPr>
            <a:normAutofit fontScale="92500" lnSpcReduction="10000"/>
          </a:bodyPr>
          <a:lstStyle/>
          <a:p>
            <a:pPr marL="402182" indent="-402182" defTabSz="892288">
              <a:spcBef>
                <a:spcPts val="837"/>
              </a:spcBef>
              <a:defRPr sz="4100"/>
            </a:pPr>
            <a:r>
              <a:rPr lang="ru-RU" dirty="0" smtClean="0"/>
              <a:t>Добровольность участия регионов и образовательных организаций («мягкий мониторинг»)</a:t>
            </a:r>
          </a:p>
          <a:p>
            <a:pPr marL="402182" indent="-402182" defTabSz="892288">
              <a:spcBef>
                <a:spcPts val="837"/>
              </a:spcBef>
              <a:defRPr sz="4100"/>
            </a:pPr>
            <a:r>
              <a:rPr dirty="0" err="1" smtClean="0"/>
              <a:t>Доступность</a:t>
            </a:r>
            <a:r>
              <a:rPr dirty="0" smtClean="0"/>
              <a:t>  </a:t>
            </a:r>
            <a:r>
              <a:rPr dirty="0" err="1"/>
              <a:t>материалов</a:t>
            </a:r>
            <a:endParaRPr dirty="0"/>
          </a:p>
          <a:p>
            <a:pPr marL="402182" indent="-402182" defTabSz="892288">
              <a:spcBef>
                <a:spcPts val="837"/>
              </a:spcBef>
              <a:defRPr sz="4100"/>
            </a:pPr>
            <a:r>
              <a:rPr dirty="0" err="1"/>
              <a:t>Научно-методическое</a:t>
            </a:r>
            <a:r>
              <a:rPr dirty="0"/>
              <a:t> </a:t>
            </a:r>
            <a:r>
              <a:rPr dirty="0" err="1"/>
              <a:t>сопровождение</a:t>
            </a:r>
            <a:endParaRPr dirty="0"/>
          </a:p>
          <a:p>
            <a:pPr marL="402182" indent="-402182" defTabSz="892288">
              <a:spcBef>
                <a:spcPts val="837"/>
              </a:spcBef>
              <a:defRPr sz="4100"/>
            </a:pPr>
            <a:r>
              <a:rPr dirty="0" err="1"/>
              <a:t>Компьютерный</a:t>
            </a:r>
            <a:r>
              <a:rPr dirty="0"/>
              <a:t> </a:t>
            </a:r>
            <a:r>
              <a:rPr dirty="0" err="1"/>
              <a:t>формат</a:t>
            </a:r>
            <a:r>
              <a:rPr dirty="0"/>
              <a:t> </a:t>
            </a:r>
            <a:r>
              <a:rPr dirty="0" err="1"/>
              <a:t>материалов</a:t>
            </a:r>
            <a:r>
              <a:rPr dirty="0"/>
              <a:t> и </a:t>
            </a:r>
            <a:r>
              <a:rPr dirty="0" err="1"/>
              <a:t>процедур</a:t>
            </a:r>
            <a:r>
              <a:rPr dirty="0"/>
              <a:t> </a:t>
            </a:r>
            <a:r>
              <a:rPr dirty="0" err="1"/>
              <a:t>мониторинга</a:t>
            </a:r>
            <a:endParaRPr dirty="0"/>
          </a:p>
        </p:txBody>
      </p:sp>
      <p:sp>
        <p:nvSpPr>
          <p:cNvPr id="261" name="Номер слайда 3"/>
          <p:cNvSpPr txBox="1">
            <a:spLocks noGrp="1"/>
          </p:cNvSpPr>
          <p:nvPr>
            <p:ph type="sldNum" sz="quarter" idx="4294967295"/>
          </p:nvPr>
        </p:nvSpPr>
        <p:spPr>
          <a:xfrm>
            <a:off x="11072093" y="5880403"/>
            <a:ext cx="214717" cy="2768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512" tIns="38255" rIns="76512" bIns="38255"/>
          <a:lstStyle/>
          <a:p>
            <a:fld id="{86CB4B4D-7CA3-9044-876B-883B54F8677D}" type="slidenum">
              <a:rPr/>
              <a:pPr/>
              <a:t>24</a:t>
            </a:fld>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866" y="557859"/>
            <a:ext cx="9793088" cy="895549"/>
          </a:xfrm>
        </p:spPr>
        <p:txBody>
          <a:bodyPr>
            <a:normAutofit fontScale="90000"/>
          </a:bodyPr>
          <a:lstStyle/>
          <a:p>
            <a:r>
              <a:rPr lang="ru-RU" dirty="0" smtClean="0"/>
              <a:t>Основные этапы мониторинга формирования и оценки функциональной грамотности</a:t>
            </a:r>
            <a:endParaRPr lang="ru-RU" dirty="0"/>
          </a:p>
        </p:txBody>
      </p:sp>
      <p:graphicFrame>
        <p:nvGraphicFramePr>
          <p:cNvPr id="4" name="Схема 3"/>
          <p:cNvGraphicFramePr/>
          <p:nvPr>
            <p:extLst>
              <p:ext uri="{D42A27DB-BD31-4B8C-83A1-F6EECF244321}">
                <p14:modId xmlns:p14="http://schemas.microsoft.com/office/powerpoint/2010/main" val="3936799522"/>
              </p:ext>
            </p:extLst>
          </p:nvPr>
        </p:nvGraphicFramePr>
        <p:xfrm>
          <a:off x="-111762" y="2154094"/>
          <a:ext cx="11992612" cy="418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39519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проведения мониторинга</a:t>
            </a:r>
            <a:endParaRPr lang="ru-RU" dirty="0"/>
          </a:p>
        </p:txBody>
      </p:sp>
      <p:sp>
        <p:nvSpPr>
          <p:cNvPr id="3" name="Содержимое 2"/>
          <p:cNvSpPr>
            <a:spLocks noGrp="1"/>
          </p:cNvSpPr>
          <p:nvPr>
            <p:ph idx="1"/>
          </p:nvPr>
        </p:nvSpPr>
        <p:spPr>
          <a:xfrm>
            <a:off x="594043" y="1205930"/>
            <a:ext cx="10692765" cy="5688632"/>
          </a:xfrm>
        </p:spPr>
        <p:txBody>
          <a:bodyPr>
            <a:normAutofit fontScale="77500" lnSpcReduction="20000"/>
          </a:bodyPr>
          <a:lstStyle/>
          <a:p>
            <a:r>
              <a:rPr lang="ru-RU" dirty="0" smtClean="0"/>
              <a:t>Разработка учебно-методических материалов для формирования и оценки функциональной грамотности учащихся 5-9 классов (2019-2020 годы)</a:t>
            </a:r>
          </a:p>
          <a:p>
            <a:r>
              <a:rPr lang="ru-RU" dirty="0" smtClean="0"/>
              <a:t>Апробация учебно-методических материалов  в 5 и 7 классах (2019-2020 годы)</a:t>
            </a:r>
          </a:p>
          <a:p>
            <a:r>
              <a:rPr lang="ru-RU" dirty="0" smtClean="0"/>
              <a:t>Введение мониторинга с охватом до 25% образовательных организаций (2020 год)</a:t>
            </a:r>
          </a:p>
          <a:p>
            <a:r>
              <a:rPr lang="ru-RU" dirty="0" smtClean="0"/>
              <a:t>Анализ и обсуждение результатов мониторинга первого этапа в 5 и 7 классах (2019-2020 годы)</a:t>
            </a:r>
          </a:p>
          <a:p>
            <a:r>
              <a:rPr lang="ru-RU" dirty="0" smtClean="0"/>
              <a:t>Постепенное введение мониторинга  в 5-9 классах с максимальным охватом образовательных организаций (2020-2024 годы)</a:t>
            </a:r>
          </a:p>
          <a:p>
            <a:r>
              <a:rPr lang="ru-RU" dirty="0" smtClean="0"/>
              <a:t>Повышение квалификации педагогических кадров на всех этапах мониторинга (2019-2024 годы)</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809" y="1"/>
            <a:ext cx="11305256" cy="1565970"/>
          </a:xfrm>
        </p:spPr>
        <p:txBody>
          <a:bodyPr>
            <a:noAutofit/>
          </a:bodyPr>
          <a:lstStyle/>
          <a:p>
            <a:r>
              <a:rPr lang="ru-RU" b="1" dirty="0" smtClean="0">
                <a:solidFill>
                  <a:schemeClr val="accent1">
                    <a:lumMod val="50000"/>
                  </a:schemeClr>
                </a:solidFill>
                <a:effectLst>
                  <a:outerShdw blurRad="38100" dist="38100" dir="2700000" algn="tl">
                    <a:srgbClr val="000000">
                      <a:alpha val="43137"/>
                    </a:srgbClr>
                  </a:outerShdw>
                </a:effectLst>
                <a:latin typeface="+mn-lt"/>
              </a:rPr>
              <a:t>Разработанный инструментарий для апробации -</a:t>
            </a:r>
            <a:r>
              <a:rPr lang="ru-RU" sz="1800" b="1" dirty="0" smtClean="0">
                <a:solidFill>
                  <a:schemeClr val="accent1">
                    <a:lumMod val="50000"/>
                  </a:schemeClr>
                </a:solidFill>
                <a:effectLst>
                  <a:outerShdw blurRad="38100" dist="38100" dir="2700000" algn="tl">
                    <a:srgbClr val="000000">
                      <a:alpha val="43137"/>
                    </a:srgbClr>
                  </a:outerShdw>
                </a:effectLst>
                <a:latin typeface="+mn-lt"/>
              </a:rPr>
              <a:t/>
            </a:r>
            <a:br>
              <a:rPr lang="ru-RU" sz="1800" b="1" dirty="0" smtClean="0">
                <a:solidFill>
                  <a:schemeClr val="accent1">
                    <a:lumMod val="50000"/>
                  </a:schemeClr>
                </a:solidFill>
                <a:effectLst>
                  <a:outerShdw blurRad="38100" dist="38100" dir="2700000" algn="tl">
                    <a:srgbClr val="000000">
                      <a:alpha val="43137"/>
                    </a:srgbClr>
                  </a:outerShdw>
                </a:effectLst>
                <a:latin typeface="+mn-lt"/>
              </a:rPr>
            </a:br>
            <a:r>
              <a:rPr lang="ru-RU" sz="2400" b="1" dirty="0" smtClean="0">
                <a:solidFill>
                  <a:schemeClr val="accent1">
                    <a:lumMod val="50000"/>
                  </a:schemeClr>
                </a:solidFill>
                <a:effectLst>
                  <a:outerShdw blurRad="38100" dist="38100" dir="2700000" algn="tl">
                    <a:srgbClr val="000000">
                      <a:alpha val="43137"/>
                    </a:srgbClr>
                  </a:outerShdw>
                </a:effectLst>
                <a:latin typeface="+mn-lt"/>
              </a:rPr>
              <a:t> система заданий, включающая различные ситуации из реальной жизни</a:t>
            </a:r>
            <a:endParaRPr lang="ru-RU" sz="2400" b="1" dirty="0">
              <a:solidFill>
                <a:schemeClr val="accent1">
                  <a:lumMod val="50000"/>
                </a:schemeClr>
              </a:solidFill>
              <a:effectLst>
                <a:outerShdw blurRad="38100" dist="38100" dir="2700000" algn="tl">
                  <a:srgbClr val="000000">
                    <a:alpha val="43137"/>
                  </a:srgbClr>
                </a:outerShdw>
              </a:effectLst>
              <a:latin typeface="+mn-lt"/>
            </a:endParaRPr>
          </a:p>
        </p:txBody>
      </p:sp>
      <p:graphicFrame>
        <p:nvGraphicFramePr>
          <p:cNvPr id="5" name="Схема 4"/>
          <p:cNvGraphicFramePr/>
          <p:nvPr>
            <p:extLst>
              <p:ext uri="{D42A27DB-BD31-4B8C-83A1-F6EECF244321}">
                <p14:modId xmlns:p14="http://schemas.microsoft.com/office/powerpoint/2010/main" val="933567106"/>
              </p:ext>
            </p:extLst>
          </p:nvPr>
        </p:nvGraphicFramePr>
        <p:xfrm>
          <a:off x="2593125" y="1063964"/>
          <a:ext cx="7210215" cy="4882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4053159" y="6012004"/>
            <a:ext cx="4329150" cy="738664"/>
          </a:xfrm>
          <a:prstGeom prst="rect">
            <a:avLst/>
          </a:prstGeom>
        </p:spPr>
        <p:txBody>
          <a:bodyPr wrap="square">
            <a:spAutoFit/>
          </a:bodyPr>
          <a:lstStyle/>
          <a:p>
            <a:pPr algn="ctr"/>
            <a:r>
              <a:rPr lang="ru-RU" b="1" dirty="0">
                <a:solidFill>
                  <a:schemeClr val="accent1">
                    <a:lumMod val="50000"/>
                  </a:schemeClr>
                </a:solidFill>
                <a:effectLst>
                  <a:outerShdw blurRad="38100" dist="38100" dir="2700000" algn="tl">
                    <a:srgbClr val="000000">
                      <a:alpha val="43137"/>
                    </a:srgbClr>
                  </a:outerShdw>
                </a:effectLst>
              </a:rPr>
              <a:t>В </a:t>
            </a:r>
            <a:r>
              <a:rPr lang="ru-RU" b="1" dirty="0" smtClean="0">
                <a:solidFill>
                  <a:schemeClr val="accent1">
                    <a:lumMod val="50000"/>
                  </a:schemeClr>
                </a:solidFill>
                <a:effectLst>
                  <a:outerShdw blurRad="38100" dist="38100" dir="2700000" algn="tl">
                    <a:srgbClr val="000000">
                      <a:alpha val="43137"/>
                    </a:srgbClr>
                  </a:outerShdw>
                </a:effectLst>
              </a:rPr>
              <a:t>среднем, </a:t>
            </a:r>
            <a:r>
              <a:rPr lang="ru-RU" b="1" dirty="0">
                <a:solidFill>
                  <a:schemeClr val="accent1">
                    <a:lumMod val="50000"/>
                  </a:schemeClr>
                </a:solidFill>
                <a:effectLst>
                  <a:outerShdw blurRad="38100" dist="38100" dir="2700000" algn="tl">
                    <a:srgbClr val="000000">
                      <a:alpha val="43137"/>
                    </a:srgbClr>
                  </a:outerShdw>
                </a:effectLst>
              </a:rPr>
              <a:t>каждый вариант выполняло от 800 до 900 учащихся</a:t>
            </a:r>
          </a:p>
        </p:txBody>
      </p:sp>
      <p:sp>
        <p:nvSpPr>
          <p:cNvPr id="6" name="Прямоугольник 5"/>
          <p:cNvSpPr/>
          <p:nvPr/>
        </p:nvSpPr>
        <p:spPr>
          <a:xfrm>
            <a:off x="8382320" y="2165564"/>
            <a:ext cx="3643617" cy="738664"/>
          </a:xfrm>
          <a:prstGeom prst="rect">
            <a:avLst/>
          </a:prstGeom>
        </p:spPr>
        <p:txBody>
          <a:bodyPr wrap="square">
            <a:spAutoFit/>
          </a:bodyPr>
          <a:lstStyle/>
          <a:p>
            <a:pPr algn="ctr"/>
            <a:r>
              <a:rPr lang="ru-RU" b="1" dirty="0" smtClean="0">
                <a:solidFill>
                  <a:schemeClr val="accent1">
                    <a:lumMod val="50000"/>
                  </a:schemeClr>
                </a:solidFill>
                <a:effectLst>
                  <a:outerShdw blurRad="38100" dist="38100" dir="2700000" algn="tl">
                    <a:srgbClr val="000000">
                      <a:alpha val="43137"/>
                    </a:srgbClr>
                  </a:outerShdw>
                </a:effectLst>
              </a:rPr>
              <a:t>Выполнение каждой работы </a:t>
            </a:r>
          </a:p>
          <a:p>
            <a:pPr algn="ctr"/>
            <a:r>
              <a:rPr lang="ru-RU" b="1" dirty="0" smtClean="0">
                <a:solidFill>
                  <a:schemeClr val="accent1">
                    <a:lumMod val="50000"/>
                  </a:schemeClr>
                </a:solidFill>
                <a:effectLst>
                  <a:outerShdw blurRad="38100" dist="38100" dir="2700000" algn="tl">
                    <a:srgbClr val="000000">
                      <a:alpha val="43137"/>
                    </a:srgbClr>
                  </a:outerShdw>
                </a:effectLst>
              </a:rPr>
              <a:t>рассчитано на 2 урока</a:t>
            </a:r>
            <a:endParaRPr lang="ru-RU" b="1" dirty="0">
              <a:solidFill>
                <a:schemeClr val="accent1">
                  <a:lumMod val="50000"/>
                </a:schemeClr>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953791" y="2044735"/>
            <a:ext cx="428516" cy="79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24640" y="5891165"/>
            <a:ext cx="428516" cy="79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3097" y="2151808"/>
            <a:ext cx="428516" cy="79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631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1024722612"/>
              </p:ext>
            </p:extLst>
          </p:nvPr>
        </p:nvGraphicFramePr>
        <p:xfrm>
          <a:off x="539825" y="1061914"/>
          <a:ext cx="10803164" cy="531177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23801" y="0"/>
            <a:ext cx="11089232" cy="1015663"/>
          </a:xfrm>
          <a:prstGeom prst="rect">
            <a:avLst/>
          </a:prstGeom>
          <a:noFill/>
        </p:spPr>
        <p:txBody>
          <a:bodyPr wrap="square" rtlCol="0">
            <a:spAutoFit/>
          </a:bodyPr>
          <a:lstStyle/>
          <a:p>
            <a:pPr algn="ctr"/>
            <a:r>
              <a:rPr lang="ru-RU" sz="2000" b="1" dirty="0" smtClean="0"/>
              <a:t>Информация об участниках апробации: </a:t>
            </a:r>
            <a:r>
              <a:rPr lang="ru-RU" sz="2000" dirty="0" smtClean="0"/>
              <a:t>24 региона, 10656 учащихся 5-х и 10140 учащихся 7-х классов, более 520 учителей из 344 образовательных организаций, более 50 специалистов из региональных и муниципальных органов управления образованием</a:t>
            </a:r>
            <a:endParaRPr lang="ru-RU" sz="2000" b="1" dirty="0"/>
          </a:p>
        </p:txBody>
      </p:sp>
      <p:sp>
        <p:nvSpPr>
          <p:cNvPr id="5" name="TextBox 4"/>
          <p:cNvSpPr txBox="1"/>
          <p:nvPr/>
        </p:nvSpPr>
        <p:spPr>
          <a:xfrm>
            <a:off x="179785" y="4086250"/>
            <a:ext cx="792088" cy="461665"/>
          </a:xfrm>
          <a:prstGeom prst="rect">
            <a:avLst/>
          </a:prstGeom>
          <a:noFill/>
        </p:spPr>
        <p:txBody>
          <a:bodyPr wrap="square" rtlCol="0">
            <a:spAutoFit/>
          </a:bodyPr>
          <a:lstStyle/>
          <a:p>
            <a:r>
              <a:rPr lang="ru-RU" sz="1200" dirty="0" smtClean="0"/>
              <a:t>Число школ</a:t>
            </a:r>
            <a:endParaRPr lang="ru-RU" sz="1200" dirty="0"/>
          </a:p>
        </p:txBody>
      </p:sp>
    </p:spTree>
    <p:extLst>
      <p:ext uri="{BB962C8B-B14F-4D97-AF65-F5344CB8AC3E}">
        <p14:creationId xmlns:p14="http://schemas.microsoft.com/office/powerpoint/2010/main" val="3252254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Заголовок 1"/>
          <p:cNvSpPr txBox="1">
            <a:spLocks noGrp="1"/>
          </p:cNvSpPr>
          <p:nvPr>
            <p:ph type="title"/>
          </p:nvPr>
        </p:nvSpPr>
        <p:spPr>
          <a:xfrm>
            <a:off x="251793" y="269826"/>
            <a:ext cx="11629057" cy="1586857"/>
          </a:xfrm>
          <a:prstGeom prst="rect">
            <a:avLst/>
          </a:prstGeom>
        </p:spPr>
        <p:txBody>
          <a:bodyPr>
            <a:noAutofit/>
          </a:bodyPr>
          <a:lstStyle>
            <a:lvl1pPr defTabSz="1040384">
              <a:defRPr sz="4960"/>
            </a:lvl1pPr>
          </a:lstStyle>
          <a:p>
            <a:pPr>
              <a:lnSpc>
                <a:spcPct val="80000"/>
              </a:lnSpc>
            </a:pPr>
            <a:r>
              <a:rPr lang="ru-RU" sz="3600" dirty="0" smtClean="0"/>
              <a:t>Основные направления формирования функциональной грамотности, разрабатываемые в рамках проекта </a:t>
            </a:r>
            <a:endParaRPr sz="3600" dirty="0"/>
          </a:p>
        </p:txBody>
      </p:sp>
      <p:sp>
        <p:nvSpPr>
          <p:cNvPr id="252" name="Объект 2"/>
          <p:cNvSpPr txBox="1">
            <a:spLocks noGrp="1"/>
          </p:cNvSpPr>
          <p:nvPr>
            <p:ph type="body" sz="half" idx="1"/>
          </p:nvPr>
        </p:nvSpPr>
        <p:spPr>
          <a:xfrm>
            <a:off x="827858" y="1889631"/>
            <a:ext cx="10936704" cy="4337193"/>
          </a:xfrm>
          <a:prstGeom prst="rect">
            <a:avLst/>
          </a:prstGeom>
        </p:spPr>
        <p:txBody>
          <a:bodyPr>
            <a:normAutofit lnSpcReduction="10000"/>
          </a:bodyPr>
          <a:lstStyle/>
          <a:p>
            <a:pPr marL="402214" indent="-402214" defTabSz="892358">
              <a:spcBef>
                <a:spcPts val="837"/>
              </a:spcBef>
              <a:defRPr sz="4100"/>
            </a:pPr>
            <a:r>
              <a:rPr dirty="0" err="1" smtClean="0"/>
              <a:t>Математическая</a:t>
            </a:r>
            <a:r>
              <a:rPr dirty="0" smtClean="0"/>
              <a:t> </a:t>
            </a:r>
            <a:r>
              <a:rPr dirty="0" err="1" smtClean="0"/>
              <a:t>грамотность</a:t>
            </a:r>
            <a:r>
              <a:rPr lang="ru-RU" dirty="0" smtClean="0"/>
              <a:t> </a:t>
            </a:r>
            <a:endParaRPr dirty="0" smtClean="0"/>
          </a:p>
          <a:p>
            <a:pPr marL="402214" indent="-402214" defTabSz="892358">
              <a:spcBef>
                <a:spcPts val="837"/>
              </a:spcBef>
              <a:defRPr sz="4100"/>
            </a:pPr>
            <a:r>
              <a:rPr dirty="0" err="1" smtClean="0"/>
              <a:t>Читательская</a:t>
            </a:r>
            <a:r>
              <a:rPr dirty="0" smtClean="0"/>
              <a:t> </a:t>
            </a:r>
            <a:r>
              <a:rPr dirty="0" err="1" smtClean="0"/>
              <a:t>грамотность</a:t>
            </a:r>
            <a:r>
              <a:rPr lang="ru-RU" dirty="0" smtClean="0"/>
              <a:t> </a:t>
            </a:r>
            <a:endParaRPr dirty="0"/>
          </a:p>
          <a:p>
            <a:pPr marL="402214" indent="-402214" defTabSz="892358">
              <a:spcBef>
                <a:spcPts val="837"/>
              </a:spcBef>
              <a:defRPr sz="4100"/>
            </a:pPr>
            <a:r>
              <a:rPr dirty="0" err="1"/>
              <a:t>Естественнонаучная</a:t>
            </a:r>
            <a:r>
              <a:rPr dirty="0"/>
              <a:t> </a:t>
            </a:r>
            <a:r>
              <a:rPr dirty="0" err="1" smtClean="0"/>
              <a:t>грамотность</a:t>
            </a:r>
            <a:r>
              <a:rPr lang="ru-RU" dirty="0" smtClean="0"/>
              <a:t> </a:t>
            </a:r>
            <a:endParaRPr dirty="0"/>
          </a:p>
          <a:p>
            <a:pPr marL="402214" indent="-402214" defTabSz="892358">
              <a:spcBef>
                <a:spcPts val="837"/>
              </a:spcBef>
              <a:defRPr sz="4100"/>
            </a:pPr>
            <a:r>
              <a:rPr dirty="0" err="1" smtClean="0"/>
              <a:t>Финансовая</a:t>
            </a:r>
            <a:r>
              <a:rPr dirty="0" smtClean="0"/>
              <a:t> </a:t>
            </a:r>
            <a:r>
              <a:rPr dirty="0" err="1" smtClean="0"/>
              <a:t>грамотность</a:t>
            </a:r>
            <a:r>
              <a:rPr lang="ru-RU" dirty="0" smtClean="0"/>
              <a:t> </a:t>
            </a:r>
          </a:p>
          <a:p>
            <a:pPr marL="402214" indent="-402214" defTabSz="892358">
              <a:spcBef>
                <a:spcPts val="837"/>
              </a:spcBef>
              <a:defRPr sz="4100"/>
            </a:pPr>
            <a:r>
              <a:rPr lang="ru-RU" dirty="0" smtClean="0"/>
              <a:t>Глобальные компетенции </a:t>
            </a:r>
          </a:p>
          <a:p>
            <a:pPr marL="402214" indent="-402214" defTabSz="892358">
              <a:spcBef>
                <a:spcPts val="837"/>
              </a:spcBef>
              <a:defRPr sz="4100"/>
            </a:pPr>
            <a:r>
              <a:rPr dirty="0" err="1" smtClean="0"/>
              <a:t>Креативное</a:t>
            </a:r>
            <a:r>
              <a:rPr dirty="0" smtClean="0"/>
              <a:t> </a:t>
            </a:r>
            <a:r>
              <a:rPr dirty="0" err="1" smtClean="0"/>
              <a:t>мышление</a:t>
            </a:r>
            <a:r>
              <a:rPr lang="ru-RU" dirty="0" smtClean="0"/>
              <a:t> </a:t>
            </a:r>
            <a:endParaRPr dirty="0"/>
          </a:p>
        </p:txBody>
      </p:sp>
      <p:sp>
        <p:nvSpPr>
          <p:cNvPr id="253" name="Номер слайда 3"/>
          <p:cNvSpPr txBox="1">
            <a:spLocks noGrp="1"/>
          </p:cNvSpPr>
          <p:nvPr>
            <p:ph type="sldNum" sz="quarter" idx="4294967295"/>
          </p:nvPr>
        </p:nvSpPr>
        <p:spPr>
          <a:xfrm>
            <a:off x="11072091" y="5880403"/>
            <a:ext cx="214717" cy="2768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517" tIns="38258" rIns="76517" bIns="38258"/>
          <a:lstStyle/>
          <a:p>
            <a:fld id="{86CB4B4D-7CA3-9044-876B-883B54F8677D}" type="slidenum">
              <a:rPr/>
              <a:pPr/>
              <a:t>29</a:t>
            </a:fld>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Основания для оптимизма</a:t>
            </a:r>
            <a:endParaRPr lang="ru-RU" dirty="0"/>
          </a:p>
        </p:txBody>
      </p:sp>
      <p:sp>
        <p:nvSpPr>
          <p:cNvPr id="3" name="Содержимое 2"/>
          <p:cNvSpPr>
            <a:spLocks noGrp="1"/>
          </p:cNvSpPr>
          <p:nvPr>
            <p:ph idx="1"/>
          </p:nvPr>
        </p:nvSpPr>
        <p:spPr>
          <a:xfrm>
            <a:off x="594044" y="1196578"/>
            <a:ext cx="10692765" cy="5265936"/>
          </a:xfrm>
        </p:spPr>
        <p:txBody>
          <a:bodyPr>
            <a:normAutofit fontScale="85000" lnSpcReduction="20000"/>
          </a:bodyPr>
          <a:lstStyle/>
          <a:p>
            <a:r>
              <a:rPr lang="ru-RU" dirty="0" smtClean="0">
                <a:solidFill>
                  <a:srgbClr val="002060"/>
                </a:solidFill>
              </a:rPr>
              <a:t>Наличие политических решений и их организационная и финансовая поддержка (национальный проект в области образования)</a:t>
            </a:r>
          </a:p>
          <a:p>
            <a:r>
              <a:rPr lang="ru-RU" dirty="0" smtClean="0">
                <a:solidFill>
                  <a:srgbClr val="002060"/>
                </a:solidFill>
              </a:rPr>
              <a:t>Введение ФГОС</a:t>
            </a:r>
            <a:r>
              <a:rPr lang="en-US" dirty="0" smtClean="0">
                <a:solidFill>
                  <a:srgbClr val="002060"/>
                </a:solidFill>
              </a:rPr>
              <a:t>,</a:t>
            </a:r>
            <a:r>
              <a:rPr lang="ru-RU" dirty="0" smtClean="0">
                <a:solidFill>
                  <a:srgbClr val="002060"/>
                </a:solidFill>
              </a:rPr>
              <a:t> в котором отражены основные тенденции развития образования в мире </a:t>
            </a:r>
          </a:p>
          <a:p>
            <a:r>
              <a:rPr lang="ru-RU" dirty="0" smtClean="0">
                <a:solidFill>
                  <a:srgbClr val="002060"/>
                </a:solidFill>
              </a:rPr>
              <a:t>Позитивная динамика образовательных результатов в начальной школе</a:t>
            </a:r>
          </a:p>
          <a:p>
            <a:r>
              <a:rPr lang="ru-RU" dirty="0" smtClean="0">
                <a:solidFill>
                  <a:srgbClr val="002060"/>
                </a:solidFill>
              </a:rPr>
              <a:t>Создание инфраструктуры оценки качества образования на различных уровнях</a:t>
            </a:r>
          </a:p>
          <a:p>
            <a:r>
              <a:rPr lang="ru-RU" dirty="0" smtClean="0">
                <a:solidFill>
                  <a:srgbClr val="002060"/>
                </a:solidFill>
              </a:rPr>
              <a:t>Наличие объективной информации о качестве общего образования в России  в сравнении с международными стандартами</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043" y="197067"/>
            <a:ext cx="10946566" cy="968390"/>
          </a:xfrm>
        </p:spPr>
        <p:txBody>
          <a:bodyPr>
            <a:noAutofit/>
          </a:bodyPr>
          <a:lstStyle/>
          <a:p>
            <a:pPr>
              <a:tabLst>
                <a:tab pos="0" algn="l"/>
                <a:tab pos="1088227" algn="l"/>
                <a:tab pos="2176455" algn="l"/>
                <a:tab pos="3264682" algn="l"/>
                <a:tab pos="4352910" algn="l"/>
                <a:tab pos="5441137" algn="l"/>
                <a:tab pos="6529365" algn="l"/>
                <a:tab pos="7617592" algn="l"/>
                <a:tab pos="8705820" algn="l"/>
                <a:tab pos="9794047" algn="l"/>
                <a:tab pos="10882274" algn="l"/>
                <a:tab pos="11970502" algn="l"/>
              </a:tabLst>
            </a:pPr>
            <a:r>
              <a:rPr lang="ru-RU" sz="3200" dirty="0" smtClean="0">
                <a:solidFill>
                  <a:srgbClr val="002060"/>
                </a:solidFill>
              </a:rPr>
              <a:t>Особенности заданий для оценки функциональной грамотности</a:t>
            </a:r>
            <a:endParaRPr lang="ru-RU" sz="3200" dirty="0">
              <a:solidFill>
                <a:srgbClr val="002060"/>
              </a:solidFill>
            </a:endParaRPr>
          </a:p>
        </p:txBody>
      </p:sp>
      <p:sp>
        <p:nvSpPr>
          <p:cNvPr id="3" name="Содержимое 2"/>
          <p:cNvSpPr>
            <a:spLocks noGrp="1"/>
          </p:cNvSpPr>
          <p:nvPr>
            <p:ph idx="1"/>
          </p:nvPr>
        </p:nvSpPr>
        <p:spPr>
          <a:xfrm>
            <a:off x="1299435" y="1492566"/>
            <a:ext cx="10581415" cy="4872954"/>
          </a:xfrm>
        </p:spPr>
        <p:txBody>
          <a:bodyPr>
            <a:normAutofit fontScale="77500" lnSpcReduction="20000"/>
          </a:bodyPr>
          <a:lstStyle/>
          <a:p>
            <a:pPr marL="404307" indent="-404307">
              <a:spcBef>
                <a:spcPts val="952"/>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t>Задача, поставленная вне предметной области и решаемая с помощью предметных знаний</a:t>
            </a:r>
            <a:r>
              <a:rPr lang="en-US" dirty="0" smtClean="0"/>
              <a:t>, </a:t>
            </a:r>
            <a:r>
              <a:rPr lang="ru-RU" dirty="0" smtClean="0"/>
              <a:t> например</a:t>
            </a:r>
            <a:r>
              <a:rPr lang="en-US" dirty="0" smtClean="0"/>
              <a:t>, </a:t>
            </a:r>
            <a:r>
              <a:rPr lang="ru-RU" dirty="0" smtClean="0"/>
              <a:t>по математике</a:t>
            </a:r>
          </a:p>
          <a:p>
            <a:pPr marL="404307" indent="-404307">
              <a:spcBef>
                <a:spcPts val="952"/>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solidFill>
                  <a:srgbClr val="000000"/>
                </a:solidFill>
              </a:rPr>
              <a:t>В каждом из заданий описываются жизненная ситуация, как правило</a:t>
            </a:r>
            <a:r>
              <a:rPr lang="en-US" dirty="0" smtClean="0">
                <a:solidFill>
                  <a:srgbClr val="000000"/>
                </a:solidFill>
              </a:rPr>
              <a:t>, </a:t>
            </a:r>
            <a:r>
              <a:rPr lang="ru-RU" dirty="0" smtClean="0">
                <a:solidFill>
                  <a:srgbClr val="000000"/>
                </a:solidFill>
              </a:rPr>
              <a:t>близкая  понятная учащемуся</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t>Контекст заданий близок к проблемным ситуациям, возникающим в повседневной жизни</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solidFill>
                  <a:srgbClr val="000000"/>
                </a:solidFill>
              </a:rPr>
              <a:t>Ситуация требует осознанного выбора модели поведения</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solidFill>
                  <a:srgbClr val="000000"/>
                </a:solidFill>
              </a:rPr>
              <a:t>Вопросы изложены простым, ясным языком и, как правило, немногословны</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t>Требуют перевода с обыденного языка на язык предметной области (математики, физики и др.)</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solidFill>
                  <a:srgbClr val="000000"/>
                </a:solidFill>
              </a:rPr>
              <a:t>Используются иллюстрации: рисунки, таблицы.</a:t>
            </a:r>
            <a:endParaRPr lang="ru-RU" b="0" i="1" dirty="0" smtClean="0"/>
          </a:p>
        </p:txBody>
      </p:sp>
      <p:pic>
        <p:nvPicPr>
          <p:cNvPr id="4" name="Рисунок 3" descr="PISA_WebBanner6-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036769" y="6174483"/>
            <a:ext cx="2688850" cy="82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043" y="197067"/>
            <a:ext cx="10946566" cy="968390"/>
          </a:xfrm>
        </p:spPr>
        <p:txBody>
          <a:bodyPr>
            <a:noAutofit/>
          </a:bodyPr>
          <a:lstStyle/>
          <a:p>
            <a:pPr algn="ctr"/>
            <a:r>
              <a:rPr lang="ru-RU" sz="3300" dirty="0" smtClean="0">
                <a:solidFill>
                  <a:srgbClr val="002060"/>
                </a:solidFill>
                <a:latin typeface="Arial Black" pitchFamily="34" charset="0"/>
              </a:rPr>
              <a:t>О</a:t>
            </a:r>
            <a:r>
              <a:rPr lang="ru-RU" sz="3300" b="0" dirty="0" smtClean="0">
                <a:solidFill>
                  <a:srgbClr val="002060"/>
                </a:solidFill>
                <a:latin typeface="Arial Black" pitchFamily="34" charset="0"/>
              </a:rPr>
              <a:t>сновные критерии отбора заданий для </a:t>
            </a:r>
            <a:r>
              <a:rPr lang="ru-RU" sz="3300" dirty="0" smtClean="0">
                <a:solidFill>
                  <a:srgbClr val="002060"/>
                </a:solidFill>
                <a:latin typeface="Arial Black" pitchFamily="34" charset="0"/>
              </a:rPr>
              <a:t>ф</a:t>
            </a:r>
            <a:r>
              <a:rPr lang="ru-RU" sz="3300" b="0" dirty="0" smtClean="0">
                <a:solidFill>
                  <a:srgbClr val="002060"/>
                </a:solidFill>
                <a:latin typeface="Arial Black" pitchFamily="34" charset="0"/>
              </a:rPr>
              <a:t>ормирования и оценки функциональной </a:t>
            </a:r>
            <a:r>
              <a:rPr lang="ru-RU" sz="3300" dirty="0" smtClean="0">
                <a:solidFill>
                  <a:srgbClr val="002060"/>
                </a:solidFill>
                <a:latin typeface="Arial Black" pitchFamily="34" charset="0"/>
              </a:rPr>
              <a:t>грамотности</a:t>
            </a:r>
            <a:endParaRPr lang="ru-RU" sz="3300" dirty="0">
              <a:solidFill>
                <a:srgbClr val="002060"/>
              </a:solidFill>
              <a:latin typeface="Arial Black" pitchFamily="34" charset="0"/>
            </a:endParaRPr>
          </a:p>
        </p:txBody>
      </p:sp>
      <p:sp>
        <p:nvSpPr>
          <p:cNvPr id="3" name="Содержимое 2"/>
          <p:cNvSpPr>
            <a:spLocks noGrp="1"/>
          </p:cNvSpPr>
          <p:nvPr>
            <p:ph idx="1"/>
          </p:nvPr>
        </p:nvSpPr>
        <p:spPr>
          <a:xfrm>
            <a:off x="1043881" y="1565970"/>
            <a:ext cx="10081121" cy="4799550"/>
          </a:xfrm>
        </p:spPr>
        <p:txBody>
          <a:bodyPr>
            <a:normAutofit/>
          </a:bodyPr>
          <a:lstStyle/>
          <a:p>
            <a:pPr>
              <a:spcAft>
                <a:spcPts val="714"/>
              </a:spcAft>
              <a:buFont typeface="Wingdings" pitchFamily="2" charset="2"/>
              <a:buChar char="w"/>
            </a:pPr>
            <a:r>
              <a:rPr lang="ru-RU" b="0" i="1" dirty="0" smtClean="0"/>
              <a:t>Наличие ситуационной значимости контекста</a:t>
            </a:r>
          </a:p>
          <a:p>
            <a:pPr>
              <a:spcAft>
                <a:spcPts val="714"/>
              </a:spcAft>
              <a:buFont typeface="Wingdings" pitchFamily="2" charset="2"/>
              <a:buChar char="w"/>
            </a:pPr>
            <a:r>
              <a:rPr lang="ru-RU" b="0" i="1" dirty="0" smtClean="0"/>
              <a:t>Необходимость перевода условий задачи, сформулированных с помощью обыденного языка на язык предметной области</a:t>
            </a:r>
          </a:p>
          <a:p>
            <a:pPr>
              <a:spcAft>
                <a:spcPts val="714"/>
              </a:spcAft>
              <a:buFont typeface="Wingdings" pitchFamily="2" charset="2"/>
              <a:buChar char="w"/>
            </a:pPr>
            <a:r>
              <a:rPr lang="ru-RU" b="0" i="1" dirty="0" smtClean="0"/>
              <a:t>Новизна формулировки задачи, неопределенность в способах решения</a:t>
            </a:r>
          </a:p>
          <a:p>
            <a:pPr>
              <a:spcAft>
                <a:spcPts val="714"/>
              </a:spcAft>
              <a:buFont typeface="Wingdings" pitchFamily="2" charset="2"/>
              <a:buChar char="w"/>
            </a:pPr>
            <a:endParaRPr lang="ru-RU" b="0" i="1" dirty="0" smtClean="0"/>
          </a:p>
        </p:txBody>
      </p:sp>
      <p:pic>
        <p:nvPicPr>
          <p:cNvPr id="4" name="Рисунок 3" descr="PISA_WebBanner6-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036769" y="6174483"/>
            <a:ext cx="2688850" cy="82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Объект 2"/>
          <p:cNvSpPr>
            <a:spLocks noGrp="1" noChangeArrowheads="1"/>
          </p:cNvSpPr>
          <p:nvPr>
            <p:ph type="body" sz="half" idx="4294967295"/>
          </p:nvPr>
        </p:nvSpPr>
        <p:spPr>
          <a:xfrm>
            <a:off x="849811" y="3282020"/>
            <a:ext cx="10181228" cy="2082979"/>
          </a:xfrm>
        </p:spPr>
        <p:txBody>
          <a:bodyPr lIns="104249" tIns="52124" rIns="104249" bIns="52124">
            <a:normAutofit/>
          </a:bodyPr>
          <a:lstStyle/>
          <a:p>
            <a:pPr marL="0" indent="0" algn="ctr" defTabSz="1454748">
              <a:spcBef>
                <a:spcPct val="0"/>
              </a:spcBef>
              <a:buNone/>
            </a:pPr>
            <a:r>
              <a:rPr lang="ru-RU" altLang="ru-RU" sz="4000" b="1" dirty="0" smtClean="0"/>
              <a:t>МАТЕМАТИЧЕСКАЯ</a:t>
            </a:r>
            <a:r>
              <a:rPr lang="en-US" altLang="ru-RU" sz="4000" b="1" dirty="0" smtClean="0"/>
              <a:t> </a:t>
            </a:r>
            <a:r>
              <a:rPr lang="ru-RU" altLang="ru-RU" sz="4000" b="1" dirty="0" smtClean="0"/>
              <a:t>ГРАМОТНОСТЬ</a:t>
            </a:r>
          </a:p>
        </p:txBody>
      </p:sp>
      <p:pic>
        <p:nvPicPr>
          <p:cNvPr id="3075" name="Рисунок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5681" y="723075"/>
            <a:ext cx="8607428" cy="1966890"/>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841" y="269826"/>
            <a:ext cx="10692765" cy="648072"/>
          </a:xfrm>
        </p:spPr>
        <p:txBody>
          <a:bodyPr>
            <a:noAutofit/>
          </a:bodyPr>
          <a:lstStyle/>
          <a:p>
            <a:r>
              <a:rPr lang="ru-RU" sz="3600" dirty="0"/>
              <a:t>Математическая </a:t>
            </a:r>
            <a:r>
              <a:rPr lang="ru-RU" sz="3600" dirty="0" smtClean="0"/>
              <a:t>грамотность</a:t>
            </a:r>
            <a:endParaRPr lang="ru-RU" sz="3600" dirty="0"/>
          </a:p>
        </p:txBody>
      </p:sp>
      <p:graphicFrame>
        <p:nvGraphicFramePr>
          <p:cNvPr id="9" name="Объект 8">
            <a:extLst>
              <a:ext uri="{FF2B5EF4-FFF2-40B4-BE49-F238E27FC236}">
                <a16:creationId xmlns:a16="http://schemas.microsoft.com/office/drawing/2014/main" id="{E400270A-A281-4A06-A17F-EBE2BF3ABC71}"/>
              </a:ext>
            </a:extLst>
          </p:cNvPr>
          <p:cNvGraphicFramePr>
            <a:graphicFrameLocks noGrp="1"/>
          </p:cNvGraphicFramePr>
          <p:nvPr>
            <p:ph idx="1"/>
            <p:extLst>
              <p:ext uri="{D42A27DB-BD31-4B8C-83A1-F6EECF244321}">
                <p14:modId xmlns:p14="http://schemas.microsoft.com/office/powerpoint/2010/main" val="3465021542"/>
              </p:ext>
            </p:extLst>
          </p:nvPr>
        </p:nvGraphicFramePr>
        <p:xfrm>
          <a:off x="593725" y="1671638"/>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val="3813844802"/>
                    </a:ext>
                  </a:extLst>
                </a:gridCol>
              </a:tblGrid>
              <a:tr h="370840">
                <a:tc>
                  <a:txBody>
                    <a:bodyPr/>
                    <a:lstStyle/>
                    <a:p>
                      <a:r>
                        <a:rPr lang="ru-RU" dirty="0">
                          <a:solidFill>
                            <a:srgbClr val="002060"/>
                          </a:solidFill>
                        </a:rPr>
                        <a:t>Кассовый аппарат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pic>
        <p:nvPicPr>
          <p:cNvPr id="4" name="Рисунок 3">
            <a:extLst>
              <a:ext uri="{FF2B5EF4-FFF2-40B4-BE49-F238E27FC236}">
                <a16:creationId xmlns:a16="http://schemas.microsoft.com/office/drawing/2014/main" id="{60B4102E-BEB3-4741-AB7E-D4005C8D55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25781" y="2224872"/>
            <a:ext cx="5634414" cy="1944216"/>
          </a:xfrm>
          <a:prstGeom prst="rect">
            <a:avLst/>
          </a:prstGeom>
        </p:spPr>
      </p:pic>
      <p:graphicFrame>
        <p:nvGraphicFramePr>
          <p:cNvPr id="10" name="Объект 8">
            <a:extLst>
              <a:ext uri="{FF2B5EF4-FFF2-40B4-BE49-F238E27FC236}">
                <a16:creationId xmlns:a16="http://schemas.microsoft.com/office/drawing/2014/main" id="{D5749EF5-7559-4690-9835-ECDA65E5CC8E}"/>
              </a:ext>
            </a:extLst>
          </p:cNvPr>
          <p:cNvGraphicFramePr>
            <a:graphicFrameLocks/>
          </p:cNvGraphicFramePr>
          <p:nvPr>
            <p:extLst>
              <p:ext uri="{D42A27DB-BD31-4B8C-83A1-F6EECF244321}">
                <p14:modId xmlns:p14="http://schemas.microsoft.com/office/powerpoint/2010/main" val="3263254931"/>
              </p:ext>
            </p:extLst>
          </p:nvPr>
        </p:nvGraphicFramePr>
        <p:xfrm>
          <a:off x="593725" y="3667775"/>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val="3813844802"/>
                    </a:ext>
                  </a:extLst>
                </a:gridCol>
              </a:tblGrid>
              <a:tr h="370840">
                <a:tc>
                  <a:txBody>
                    <a:bodyPr/>
                    <a:lstStyle/>
                    <a:p>
                      <a:r>
                        <a:rPr lang="ru-RU" dirty="0">
                          <a:solidFill>
                            <a:srgbClr val="002060"/>
                          </a:solidFill>
                        </a:rPr>
                        <a:t>Петергоф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1" name="Объект 8">
            <a:extLst>
              <a:ext uri="{FF2B5EF4-FFF2-40B4-BE49-F238E27FC236}">
                <a16:creationId xmlns:a16="http://schemas.microsoft.com/office/drawing/2014/main" id="{0BBC0D61-5F4C-4689-A448-E9431A889053}"/>
              </a:ext>
            </a:extLst>
          </p:cNvPr>
          <p:cNvGraphicFramePr>
            <a:graphicFrameLocks/>
          </p:cNvGraphicFramePr>
          <p:nvPr>
            <p:extLst>
              <p:ext uri="{D42A27DB-BD31-4B8C-83A1-F6EECF244321}">
                <p14:modId xmlns:p14="http://schemas.microsoft.com/office/powerpoint/2010/main" val="3317511248"/>
              </p:ext>
            </p:extLst>
          </p:nvPr>
        </p:nvGraphicFramePr>
        <p:xfrm>
          <a:off x="593725" y="5623024"/>
          <a:ext cx="2826420" cy="411480"/>
        </p:xfrm>
        <a:graphic>
          <a:graphicData uri="http://schemas.openxmlformats.org/drawingml/2006/table">
            <a:tbl>
              <a:tblPr firstRow="1" bandRow="1">
                <a:tableStyleId>{5C22544A-7EE6-4342-B048-85BDC9FD1C3A}</a:tableStyleId>
              </a:tblPr>
              <a:tblGrid>
                <a:gridCol w="2826420">
                  <a:extLst>
                    <a:ext uri="{9D8B030D-6E8A-4147-A177-3AD203B41FA5}">
                      <a16:colId xmlns:a16="http://schemas.microsoft.com/office/drawing/2014/main" val="3813844802"/>
                    </a:ext>
                  </a:extLst>
                </a:gridCol>
              </a:tblGrid>
              <a:tr h="370840">
                <a:tc>
                  <a:txBody>
                    <a:bodyPr/>
                    <a:lstStyle/>
                    <a:p>
                      <a:r>
                        <a:rPr lang="ru-RU" dirty="0">
                          <a:solidFill>
                            <a:srgbClr val="002060"/>
                          </a:solidFill>
                        </a:rPr>
                        <a:t>Взвешивание фруктов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3" name="Объект 8">
            <a:extLst>
              <a:ext uri="{FF2B5EF4-FFF2-40B4-BE49-F238E27FC236}">
                <a16:creationId xmlns:a16="http://schemas.microsoft.com/office/drawing/2014/main" id="{72F19A8C-A1A9-4EA2-A359-75E0EE44D482}"/>
              </a:ext>
            </a:extLst>
          </p:cNvPr>
          <p:cNvGraphicFramePr>
            <a:graphicFrameLocks/>
          </p:cNvGraphicFramePr>
          <p:nvPr>
            <p:extLst>
              <p:ext uri="{D42A27DB-BD31-4B8C-83A1-F6EECF244321}">
                <p14:modId xmlns:p14="http://schemas.microsoft.com/office/powerpoint/2010/main" val="1361819847"/>
              </p:ext>
            </p:extLst>
          </p:nvPr>
        </p:nvGraphicFramePr>
        <p:xfrm>
          <a:off x="8943374" y="5637728"/>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val="3813844802"/>
                    </a:ext>
                  </a:extLst>
                </a:gridCol>
              </a:tblGrid>
              <a:tr h="370840">
                <a:tc>
                  <a:txBody>
                    <a:bodyPr/>
                    <a:lstStyle/>
                    <a:p>
                      <a:r>
                        <a:rPr lang="ru-RU" dirty="0">
                          <a:solidFill>
                            <a:srgbClr val="002060"/>
                          </a:solidFill>
                        </a:rPr>
                        <a:t>Ремонт комнаты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4" name="Объект 8">
            <a:extLst>
              <a:ext uri="{FF2B5EF4-FFF2-40B4-BE49-F238E27FC236}">
                <a16:creationId xmlns:a16="http://schemas.microsoft.com/office/drawing/2014/main" id="{1160AECF-9E02-46A9-8B77-DC6300A7212C}"/>
              </a:ext>
            </a:extLst>
          </p:cNvPr>
          <p:cNvGraphicFramePr>
            <a:graphicFrameLocks/>
          </p:cNvGraphicFramePr>
          <p:nvPr>
            <p:extLst>
              <p:ext uri="{D42A27DB-BD31-4B8C-83A1-F6EECF244321}">
                <p14:modId xmlns:p14="http://schemas.microsoft.com/office/powerpoint/2010/main" val="2665504694"/>
              </p:ext>
            </p:extLst>
          </p:nvPr>
        </p:nvGraphicFramePr>
        <p:xfrm>
          <a:off x="8910543" y="3594978"/>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val="3813844802"/>
                    </a:ext>
                  </a:extLst>
                </a:gridCol>
              </a:tblGrid>
              <a:tr h="370840">
                <a:tc>
                  <a:txBody>
                    <a:bodyPr/>
                    <a:lstStyle/>
                    <a:p>
                      <a:r>
                        <a:rPr lang="ru-RU" dirty="0">
                          <a:solidFill>
                            <a:srgbClr val="002060"/>
                          </a:solidFill>
                        </a:rPr>
                        <a:t>Покупка телевизора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5" name="Объект 8">
            <a:extLst>
              <a:ext uri="{FF2B5EF4-FFF2-40B4-BE49-F238E27FC236}">
                <a16:creationId xmlns:a16="http://schemas.microsoft.com/office/drawing/2014/main" id="{E94D40D9-D884-4DFE-B5DE-44E14945590D}"/>
              </a:ext>
            </a:extLst>
          </p:cNvPr>
          <p:cNvGraphicFramePr>
            <a:graphicFrameLocks/>
          </p:cNvGraphicFramePr>
          <p:nvPr>
            <p:extLst>
              <p:ext uri="{D42A27DB-BD31-4B8C-83A1-F6EECF244321}">
                <p14:modId xmlns:p14="http://schemas.microsoft.com/office/powerpoint/2010/main" val="2886851025"/>
              </p:ext>
            </p:extLst>
          </p:nvPr>
        </p:nvGraphicFramePr>
        <p:xfrm>
          <a:off x="8388697" y="1724229"/>
          <a:ext cx="3060234" cy="411480"/>
        </p:xfrm>
        <a:graphic>
          <a:graphicData uri="http://schemas.openxmlformats.org/drawingml/2006/table">
            <a:tbl>
              <a:tblPr firstRow="1" bandRow="1">
                <a:tableStyleId>{5C22544A-7EE6-4342-B048-85BDC9FD1C3A}</a:tableStyleId>
              </a:tblPr>
              <a:tblGrid>
                <a:gridCol w="3060234">
                  <a:extLst>
                    <a:ext uri="{9D8B030D-6E8A-4147-A177-3AD203B41FA5}">
                      <a16:colId xmlns:a16="http://schemas.microsoft.com/office/drawing/2014/main" val="3813844802"/>
                    </a:ext>
                  </a:extLst>
                </a:gridCol>
              </a:tblGrid>
              <a:tr h="370840">
                <a:tc>
                  <a:txBody>
                    <a:bodyPr/>
                    <a:lstStyle/>
                    <a:p>
                      <a:r>
                        <a:rPr lang="ru-RU" dirty="0">
                          <a:solidFill>
                            <a:srgbClr val="002060"/>
                          </a:solidFill>
                        </a:rPr>
                        <a:t>Бугельные подъемники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pic>
        <p:nvPicPr>
          <p:cNvPr id="16" name="Рисунок 15">
            <a:extLst>
              <a:ext uri="{FF2B5EF4-FFF2-40B4-BE49-F238E27FC236}">
                <a16:creationId xmlns:a16="http://schemas.microsoft.com/office/drawing/2014/main" id="{8A9BB75B-6340-456D-AE50-25672D01DD3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88690" y="6176119"/>
            <a:ext cx="2693073" cy="732792"/>
          </a:xfrm>
          <a:prstGeom prst="rect">
            <a:avLst/>
          </a:prstGeom>
        </p:spPr>
      </p:pic>
      <p:graphicFrame>
        <p:nvGraphicFramePr>
          <p:cNvPr id="17" name="Объект 8">
            <a:extLst>
              <a:ext uri="{FF2B5EF4-FFF2-40B4-BE49-F238E27FC236}">
                <a16:creationId xmlns:a16="http://schemas.microsoft.com/office/drawing/2014/main" id="{F07788EB-176E-49A0-9609-902FE54B35BB}"/>
              </a:ext>
            </a:extLst>
          </p:cNvPr>
          <p:cNvGraphicFramePr>
            <a:graphicFrameLocks/>
          </p:cNvGraphicFramePr>
          <p:nvPr>
            <p:extLst>
              <p:ext uri="{D42A27DB-BD31-4B8C-83A1-F6EECF244321}">
                <p14:modId xmlns:p14="http://schemas.microsoft.com/office/powerpoint/2010/main" val="1544750280"/>
              </p:ext>
            </p:extLst>
          </p:nvPr>
        </p:nvGraphicFramePr>
        <p:xfrm>
          <a:off x="593725" y="1027322"/>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val="3813844802"/>
                    </a:ext>
                  </a:extLst>
                </a:gridCol>
              </a:tblGrid>
              <a:tr h="370840">
                <a:tc>
                  <a:txBody>
                    <a:bodyPr/>
                    <a:lstStyle/>
                    <a:p>
                      <a:r>
                        <a:rPr lang="ru-RU" dirty="0">
                          <a:solidFill>
                            <a:schemeClr val="tx1">
                              <a:lumMod val="95000"/>
                              <a:lumOff val="5000"/>
                            </a:schemeClr>
                          </a:solidFill>
                        </a:rPr>
                        <a:t>Мониторинг 5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9" name="Объект 8">
            <a:extLst>
              <a:ext uri="{FF2B5EF4-FFF2-40B4-BE49-F238E27FC236}">
                <a16:creationId xmlns:a16="http://schemas.microsoft.com/office/drawing/2014/main" id="{1A04B85D-A730-4BAA-9A0E-5689FC89FF2A}"/>
              </a:ext>
            </a:extLst>
          </p:cNvPr>
          <p:cNvGraphicFramePr>
            <a:graphicFrameLocks/>
          </p:cNvGraphicFramePr>
          <p:nvPr>
            <p:extLst>
              <p:ext uri="{D42A27DB-BD31-4B8C-83A1-F6EECF244321}">
                <p14:modId xmlns:p14="http://schemas.microsoft.com/office/powerpoint/2010/main" val="1042218020"/>
              </p:ext>
            </p:extLst>
          </p:nvPr>
        </p:nvGraphicFramePr>
        <p:xfrm>
          <a:off x="8910543" y="988269"/>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val="3813844802"/>
                    </a:ext>
                  </a:extLst>
                </a:gridCol>
              </a:tblGrid>
              <a:tr h="370840">
                <a:tc>
                  <a:txBody>
                    <a:bodyPr/>
                    <a:lstStyle/>
                    <a:p>
                      <a:r>
                        <a:rPr lang="ru-RU" dirty="0">
                          <a:solidFill>
                            <a:schemeClr val="tx1">
                              <a:lumMod val="95000"/>
                              <a:lumOff val="5000"/>
                            </a:schemeClr>
                          </a:solidFill>
                        </a:rPr>
                        <a:t>Мониторинг 7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pic>
        <p:nvPicPr>
          <p:cNvPr id="3" name="Рисунок 2">
            <a:extLst>
              <a:ext uri="{FF2B5EF4-FFF2-40B4-BE49-F238E27FC236}">
                <a16:creationId xmlns:a16="http://schemas.microsoft.com/office/drawing/2014/main" id="{8EA2C75D-C596-487C-92DB-5EF2955E28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3725" y="2270806"/>
            <a:ext cx="2559029" cy="1062699"/>
          </a:xfrm>
          <a:prstGeom prst="rect">
            <a:avLst/>
          </a:prstGeom>
        </p:spPr>
      </p:pic>
      <p:pic>
        <p:nvPicPr>
          <p:cNvPr id="18" name="Рисунок 17">
            <a:extLst>
              <a:ext uri="{FF2B5EF4-FFF2-40B4-BE49-F238E27FC236}">
                <a16:creationId xmlns:a16="http://schemas.microsoft.com/office/drawing/2014/main" id="{0D78D8E1-B43C-4C6E-8F65-808E3CE3BE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3725" y="4372637"/>
            <a:ext cx="2654240" cy="992906"/>
          </a:xfrm>
          <a:prstGeom prst="rect">
            <a:avLst/>
          </a:prstGeom>
        </p:spPr>
      </p:pic>
      <p:pic>
        <p:nvPicPr>
          <p:cNvPr id="20" name="Рисунок 19">
            <a:extLst>
              <a:ext uri="{FF2B5EF4-FFF2-40B4-BE49-F238E27FC236}">
                <a16:creationId xmlns:a16="http://schemas.microsoft.com/office/drawing/2014/main" id="{D2725E29-5184-47A6-962C-7FDB03C5D64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3725" y="6286446"/>
            <a:ext cx="2682404" cy="794951"/>
          </a:xfrm>
          <a:prstGeom prst="rect">
            <a:avLst/>
          </a:prstGeom>
        </p:spPr>
      </p:pic>
      <p:pic>
        <p:nvPicPr>
          <p:cNvPr id="21" name="Рисунок 20">
            <a:extLst>
              <a:ext uri="{FF2B5EF4-FFF2-40B4-BE49-F238E27FC236}">
                <a16:creationId xmlns:a16="http://schemas.microsoft.com/office/drawing/2014/main" id="{90D9777C-309F-4C33-8F0E-6D59C1DA901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221936" y="2387235"/>
            <a:ext cx="2226490" cy="821575"/>
          </a:xfrm>
          <a:prstGeom prst="rect">
            <a:avLst/>
          </a:prstGeom>
        </p:spPr>
      </p:pic>
      <p:pic>
        <p:nvPicPr>
          <p:cNvPr id="22" name="Рисунок 21">
            <a:extLst>
              <a:ext uri="{FF2B5EF4-FFF2-40B4-BE49-F238E27FC236}">
                <a16:creationId xmlns:a16="http://schemas.microsoft.com/office/drawing/2014/main" id="{D52E4FEB-770E-47DA-8240-43F3F21CD98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64397" y="4142923"/>
            <a:ext cx="2254905" cy="1050311"/>
          </a:xfrm>
          <a:prstGeom prst="rect">
            <a:avLst/>
          </a:prstGeom>
        </p:spPr>
      </p:pic>
      <p:sp>
        <p:nvSpPr>
          <p:cNvPr id="23" name="Прямоугольник 22"/>
          <p:cNvSpPr/>
          <p:nvPr/>
        </p:nvSpPr>
        <p:spPr>
          <a:xfrm>
            <a:off x="3636169" y="1349946"/>
            <a:ext cx="4392488" cy="461665"/>
          </a:xfrm>
          <a:prstGeom prst="rect">
            <a:avLst/>
          </a:prstGeom>
        </p:spPr>
        <p:txBody>
          <a:bodyPr wrap="square">
            <a:spAutoFit/>
          </a:bodyPr>
          <a:lstStyle/>
          <a:p>
            <a:pPr algn="ctr"/>
            <a:r>
              <a:rPr lang="ru-RU" sz="2400" b="1" dirty="0" smtClean="0"/>
              <a:t>Исследование </a:t>
            </a:r>
            <a:r>
              <a:rPr lang="en-US" sz="2400" b="1" dirty="0" smtClean="0"/>
              <a:t>PISA</a:t>
            </a:r>
            <a:r>
              <a:rPr lang="ru-RU" sz="2400" b="1" dirty="0" smtClean="0"/>
              <a:t> </a:t>
            </a:r>
            <a:endParaRPr lang="ru-RU" b="1" dirty="0"/>
          </a:p>
        </p:txBody>
      </p:sp>
      <p:sp>
        <p:nvSpPr>
          <p:cNvPr id="37" name="Овал 36"/>
          <p:cNvSpPr/>
          <p:nvPr/>
        </p:nvSpPr>
        <p:spPr>
          <a:xfrm>
            <a:off x="4940293" y="4868079"/>
            <a:ext cx="2319688" cy="1068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низ 37"/>
          <p:cNvSpPr/>
          <p:nvPr/>
        </p:nvSpPr>
        <p:spPr>
          <a:xfrm>
            <a:off x="6355207" y="5840231"/>
            <a:ext cx="404261" cy="673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трелка вниз 38"/>
          <p:cNvSpPr/>
          <p:nvPr/>
        </p:nvSpPr>
        <p:spPr>
          <a:xfrm rot="10800000">
            <a:off x="5400702" y="4404464"/>
            <a:ext cx="404261" cy="596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Стрелка вправо 39"/>
          <p:cNvSpPr/>
          <p:nvPr/>
        </p:nvSpPr>
        <p:spPr>
          <a:xfrm>
            <a:off x="6826845" y="4868078"/>
            <a:ext cx="1116530" cy="442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трелка вправо 40"/>
          <p:cNvSpPr/>
          <p:nvPr/>
        </p:nvSpPr>
        <p:spPr>
          <a:xfrm rot="10800000">
            <a:off x="4091664" y="5058979"/>
            <a:ext cx="981777" cy="442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p:cNvSpPr txBox="1"/>
          <p:nvPr/>
        </p:nvSpPr>
        <p:spPr>
          <a:xfrm>
            <a:off x="5103924" y="5225268"/>
            <a:ext cx="2090628" cy="461665"/>
          </a:xfrm>
          <a:prstGeom prst="rect">
            <a:avLst/>
          </a:prstGeom>
          <a:noFill/>
        </p:spPr>
        <p:txBody>
          <a:bodyPr wrap="square" rtlCol="0">
            <a:spAutoFit/>
          </a:bodyPr>
          <a:lstStyle/>
          <a:p>
            <a:r>
              <a:rPr lang="ru-RU" sz="2400" b="1" i="1" dirty="0" smtClean="0"/>
              <a:t>Рассуждать</a:t>
            </a:r>
            <a:endParaRPr lang="ru-RU" sz="2400" b="1" i="1" dirty="0"/>
          </a:p>
        </p:txBody>
      </p:sp>
    </p:spTree>
    <p:extLst>
      <p:ext uri="{BB962C8B-B14F-4D97-AF65-F5344CB8AC3E}">
        <p14:creationId xmlns:p14="http://schemas.microsoft.com/office/powerpoint/2010/main" val="3180218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531" y="153171"/>
            <a:ext cx="10292567" cy="928694"/>
          </a:xfrm>
        </p:spPr>
        <p:txBody>
          <a:bodyPr>
            <a:normAutofit/>
          </a:bodyPr>
          <a:lstStyle/>
          <a:p>
            <a:pPr algn="r"/>
            <a:r>
              <a:rPr lang="ru-RU" sz="3800" dirty="0" smtClean="0"/>
              <a:t>Определение</a:t>
            </a:r>
            <a:endParaRPr lang="ru-RU" sz="3800" dirty="0"/>
          </a:p>
        </p:txBody>
      </p:sp>
      <p:sp>
        <p:nvSpPr>
          <p:cNvPr id="5" name="Объект 4"/>
          <p:cNvSpPr>
            <a:spLocks noGrp="1"/>
          </p:cNvSpPr>
          <p:nvPr>
            <p:ph idx="1"/>
          </p:nvPr>
        </p:nvSpPr>
        <p:spPr>
          <a:xfrm>
            <a:off x="837913" y="1146303"/>
            <a:ext cx="10405122" cy="5721455"/>
          </a:xfrm>
        </p:spPr>
        <p:txBody>
          <a:bodyPr>
            <a:noAutofit/>
          </a:bodyPr>
          <a:lstStyle/>
          <a:p>
            <a:r>
              <a:rPr lang="ru-RU" sz="2900" dirty="0" smtClean="0"/>
              <a:t>«</a:t>
            </a:r>
            <a:r>
              <a:rPr lang="ru-RU" sz="2900" dirty="0" smtClean="0">
                <a:solidFill>
                  <a:schemeClr val="accent1">
                    <a:lumMod val="50000"/>
                  </a:schemeClr>
                </a:solidFill>
              </a:rPr>
              <a:t>Математическая грамотность </a:t>
            </a:r>
            <a:r>
              <a:rPr lang="ru-RU" sz="2900" dirty="0" smtClean="0"/>
              <a:t>– это способность индивидуума проводить математические рассуждения  и формулировать, применять, интерпретировать математику для решения проблем в разнообразных контекстах реального мира. </a:t>
            </a:r>
          </a:p>
          <a:p>
            <a:pPr>
              <a:buNone/>
            </a:pPr>
            <a:r>
              <a:rPr lang="ru-RU" sz="2900" dirty="0" smtClean="0"/>
              <a:t>Она включает использование математических понятий, процедур, фактов и инструментов, чтобы описать, объяснить и предсказать явления. </a:t>
            </a:r>
          </a:p>
          <a:p>
            <a:pPr>
              <a:buNone/>
            </a:pPr>
            <a:r>
              <a:rPr lang="ru-RU" sz="2900" dirty="0" smtClean="0"/>
              <a:t>Она помогает людям понять роль математики в мире, высказывать хорошо обоснованные суждения и принимать решения, которые необходимы конструктивному, активному и размышляющему гражданину.»</a:t>
            </a:r>
            <a:endParaRPr lang="ru-RU" sz="2900"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512" y="144626"/>
            <a:ext cx="1946549" cy="586192"/>
          </a:xfrm>
          <a:prstGeom prst="rect">
            <a:avLst/>
          </a:prstGeom>
          <a:noFill/>
          <a:ln w="9525">
            <a:noFill/>
            <a:miter lim="800000"/>
            <a:headEnd/>
            <a:tailEnd/>
          </a:ln>
        </p:spPr>
      </p:pic>
    </p:spTree>
    <p:extLst>
      <p:ext uri="{BB962C8B-B14F-4D97-AF65-F5344CB8AC3E}">
        <p14:creationId xmlns:p14="http://schemas.microsoft.com/office/powerpoint/2010/main" val="923597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25455" y="153171"/>
            <a:ext cx="10217531" cy="857255"/>
          </a:xfrm>
        </p:spPr>
        <p:txBody>
          <a:bodyPr>
            <a:normAutofit/>
          </a:bodyPr>
          <a:lstStyle/>
          <a:p>
            <a:pPr algn="r"/>
            <a:r>
              <a:rPr lang="ru-RU" sz="3800" dirty="0" smtClean="0"/>
              <a:t>PISA-2021</a:t>
            </a:r>
            <a:endParaRPr lang="ru-RU" sz="3800" dirty="0"/>
          </a:p>
        </p:txBody>
      </p:sp>
      <p:sp>
        <p:nvSpPr>
          <p:cNvPr id="5" name="Объект 4"/>
          <p:cNvSpPr>
            <a:spLocks noGrp="1"/>
          </p:cNvSpPr>
          <p:nvPr>
            <p:ph idx="1"/>
          </p:nvPr>
        </p:nvSpPr>
        <p:spPr>
          <a:xfrm>
            <a:off x="737865" y="1417795"/>
            <a:ext cx="10655245" cy="5258913"/>
          </a:xfrm>
        </p:spPr>
        <p:txBody>
          <a:bodyPr>
            <a:normAutofit fontScale="92500" lnSpcReduction="10000"/>
          </a:bodyPr>
          <a:lstStyle/>
          <a:p>
            <a:r>
              <a:rPr lang="ru-RU" sz="2900" dirty="0" smtClean="0"/>
              <a:t>Особое внимание к оценке математических </a:t>
            </a:r>
            <a:r>
              <a:rPr lang="ru-RU" sz="2900" i="1" dirty="0" smtClean="0">
                <a:solidFill>
                  <a:schemeClr val="accent1">
                    <a:lumMod val="50000"/>
                  </a:schemeClr>
                </a:solidFill>
              </a:rPr>
              <a:t>рассуждений</a:t>
            </a:r>
            <a:r>
              <a:rPr lang="ru-RU" sz="2900" i="1" dirty="0" smtClean="0"/>
              <a:t>.</a:t>
            </a:r>
            <a:r>
              <a:rPr lang="ru-RU" sz="2900" dirty="0" smtClean="0"/>
              <a:t> </a:t>
            </a:r>
          </a:p>
          <a:p>
            <a:pPr>
              <a:buNone/>
            </a:pPr>
            <a:r>
              <a:rPr lang="ru-RU" sz="2900" dirty="0" smtClean="0"/>
              <a:t>Новая точка зрения на связь между математическими рассуждениями и решением поставленной проблемы: </a:t>
            </a:r>
          </a:p>
          <a:p>
            <a:pPr>
              <a:buNone/>
            </a:pPr>
            <a:r>
              <a:rPr lang="ru-RU" sz="2900" dirty="0" smtClean="0"/>
              <a:t>Для решения проблемы математически грамотный учащийся сначала должен </a:t>
            </a:r>
            <a:r>
              <a:rPr lang="ru-RU" sz="2900" i="1" dirty="0" smtClean="0">
                <a:solidFill>
                  <a:schemeClr val="accent1">
                    <a:lumMod val="50000"/>
                  </a:schemeClr>
                </a:solidFill>
              </a:rPr>
              <a:t>увидеть математическую природу проблемы, представленной в контексте  реального мира,  и сформулировать ее на языке математики</a:t>
            </a:r>
            <a:r>
              <a:rPr lang="ru-RU" sz="2900" dirty="0" smtClean="0"/>
              <a:t>. </a:t>
            </a:r>
          </a:p>
          <a:p>
            <a:pPr>
              <a:buNone/>
            </a:pPr>
            <a:r>
              <a:rPr lang="ru-RU" sz="2900" dirty="0" smtClean="0"/>
              <a:t>Это преобразование требует математических рассуждений и, возможно, является </a:t>
            </a:r>
            <a:r>
              <a:rPr lang="ru-RU" sz="2900" i="1" dirty="0" smtClean="0"/>
              <a:t>центральным  компонентом </a:t>
            </a:r>
            <a:r>
              <a:rPr lang="ru-RU" sz="2900" dirty="0" smtClean="0"/>
              <a:t>того, что значит быть математически грамотным.</a:t>
            </a:r>
          </a:p>
          <a:p>
            <a:pPr>
              <a:buNone/>
            </a:pPr>
            <a:endParaRPr lang="ru-RU" sz="2900" dirty="0" smtClean="0"/>
          </a:p>
          <a:p>
            <a:r>
              <a:rPr lang="ru-RU" sz="2900" dirty="0" smtClean="0"/>
              <a:t>Компьютерное моделирование</a:t>
            </a:r>
          </a:p>
          <a:p>
            <a:endParaRPr lang="ru-RU"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537" y="164737"/>
            <a:ext cx="1946549" cy="586192"/>
          </a:xfrm>
          <a:prstGeom prst="rect">
            <a:avLst/>
          </a:prstGeom>
          <a:noFill/>
          <a:ln w="9525">
            <a:noFill/>
            <a:miter lim="800000"/>
            <a:headEnd/>
            <a:tailEnd/>
          </a:ln>
        </p:spPr>
      </p:pic>
    </p:spTree>
    <p:extLst>
      <p:ext uri="{BB962C8B-B14F-4D97-AF65-F5344CB8AC3E}">
        <p14:creationId xmlns:p14="http://schemas.microsoft.com/office/powerpoint/2010/main" val="923597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54210" y="153171"/>
            <a:ext cx="9151357" cy="857256"/>
          </a:xfrm>
        </p:spPr>
        <p:txBody>
          <a:bodyPr>
            <a:normAutofit fontScale="90000"/>
          </a:bodyPr>
          <a:lstStyle/>
          <a:p>
            <a:pPr algn="r"/>
            <a:r>
              <a:rPr lang="ru-RU" sz="3800" dirty="0" smtClean="0"/>
              <a:t>Структура оценки математической грамотности </a:t>
            </a:r>
            <a:endParaRPr lang="ru-RU" sz="3800" dirty="0"/>
          </a:p>
        </p:txBody>
      </p:sp>
      <p:sp>
        <p:nvSpPr>
          <p:cNvPr id="5" name="Объект 4"/>
          <p:cNvSpPr>
            <a:spLocks noGrp="1"/>
          </p:cNvSpPr>
          <p:nvPr>
            <p:ph idx="1"/>
          </p:nvPr>
        </p:nvSpPr>
        <p:spPr>
          <a:xfrm>
            <a:off x="225385" y="1081864"/>
            <a:ext cx="11430080" cy="6082524"/>
          </a:xfrm>
        </p:spPr>
        <p:txBody>
          <a:bodyPr>
            <a:normAutofit fontScale="70000" lnSpcReduction="20000"/>
          </a:bodyPr>
          <a:lstStyle/>
          <a:p>
            <a:r>
              <a:rPr lang="ru-RU" sz="3400" dirty="0" smtClean="0"/>
              <a:t>Математическое </a:t>
            </a:r>
            <a:r>
              <a:rPr lang="ru-RU" sz="3400" i="1" dirty="0" smtClean="0">
                <a:solidFill>
                  <a:schemeClr val="accent1">
                    <a:lumMod val="50000"/>
                  </a:schemeClr>
                </a:solidFill>
              </a:rPr>
              <a:t>содержание</a:t>
            </a:r>
            <a:r>
              <a:rPr lang="ru-RU" sz="3400" dirty="0" smtClean="0"/>
              <a:t>, которое используется в тестовых заданиях (предметное ядро функциональной грамотности):</a:t>
            </a:r>
          </a:p>
          <a:p>
            <a:pPr>
              <a:buNone/>
            </a:pPr>
            <a:r>
              <a:rPr lang="ru-RU" sz="3400" dirty="0" smtClean="0">
                <a:solidFill>
                  <a:schemeClr val="accent1">
                    <a:lumMod val="50000"/>
                  </a:schemeClr>
                </a:solidFill>
              </a:rPr>
              <a:t>		Изменения и зависимости </a:t>
            </a:r>
            <a:r>
              <a:rPr lang="ru-RU" sz="3400" dirty="0" smtClean="0"/>
              <a:t>(алгебра)  				</a:t>
            </a:r>
          </a:p>
          <a:p>
            <a:pPr>
              <a:buNone/>
            </a:pPr>
            <a:r>
              <a:rPr lang="ru-RU" sz="3400" dirty="0" smtClean="0">
                <a:solidFill>
                  <a:schemeClr val="accent1">
                    <a:lumMod val="50000"/>
                  </a:schemeClr>
                </a:solidFill>
              </a:rPr>
              <a:t>		Пространство и форма </a:t>
            </a:r>
            <a:r>
              <a:rPr lang="ru-RU" sz="3400" dirty="0" smtClean="0"/>
              <a:t>(геометрия)  				</a:t>
            </a:r>
          </a:p>
          <a:p>
            <a:pPr>
              <a:buNone/>
            </a:pPr>
            <a:r>
              <a:rPr lang="ru-RU" sz="3400" dirty="0" smtClean="0">
                <a:solidFill>
                  <a:schemeClr val="accent1">
                    <a:lumMod val="50000"/>
                  </a:schemeClr>
                </a:solidFill>
              </a:rPr>
              <a:t>		Неопределенность и данные </a:t>
            </a:r>
            <a:r>
              <a:rPr lang="ru-RU" sz="3400" dirty="0" smtClean="0"/>
              <a:t>(ТВ и статистика)	</a:t>
            </a:r>
          </a:p>
          <a:p>
            <a:pPr>
              <a:buNone/>
            </a:pPr>
            <a:r>
              <a:rPr lang="ru-RU" sz="3400" dirty="0" smtClean="0">
                <a:solidFill>
                  <a:schemeClr val="accent1">
                    <a:lumMod val="50000"/>
                  </a:schemeClr>
                </a:solidFill>
              </a:rPr>
              <a:t>		Количество </a:t>
            </a:r>
            <a:r>
              <a:rPr lang="ru-RU" sz="3400" dirty="0" smtClean="0"/>
              <a:t>(арифметика)</a:t>
            </a:r>
          </a:p>
          <a:p>
            <a:r>
              <a:rPr lang="ru-RU" sz="3400" i="1" dirty="0" smtClean="0">
                <a:solidFill>
                  <a:schemeClr val="accent1">
                    <a:lumMod val="50000"/>
                  </a:schemeClr>
                </a:solidFill>
              </a:rPr>
              <a:t>Когнитивные</a:t>
            </a:r>
            <a:r>
              <a:rPr lang="ru-RU" sz="3400" dirty="0" smtClean="0">
                <a:solidFill>
                  <a:schemeClr val="accent1">
                    <a:lumMod val="50000"/>
                  </a:schemeClr>
                </a:solidFill>
              </a:rPr>
              <a:t> </a:t>
            </a:r>
            <a:r>
              <a:rPr lang="ru-RU" sz="3400" i="1" dirty="0" smtClean="0">
                <a:solidFill>
                  <a:schemeClr val="accent1">
                    <a:lumMod val="50000"/>
                  </a:schemeClr>
                </a:solidFill>
              </a:rPr>
              <a:t>процессы </a:t>
            </a:r>
            <a:r>
              <a:rPr lang="ru-RU" sz="3400" i="1" dirty="0" smtClean="0"/>
              <a:t>(составляющие интеллектуальной деятельности)</a:t>
            </a:r>
            <a:r>
              <a:rPr lang="ru-RU" sz="3400" dirty="0" smtClean="0"/>
              <a:t>, которые описывают, что делает ученик, чтобы связать контекст, в котором представлена проблема, с математикой, необходимой для её решения </a:t>
            </a:r>
          </a:p>
          <a:p>
            <a:pPr>
              <a:buNone/>
            </a:pPr>
            <a:r>
              <a:rPr lang="ru-RU" sz="3400" i="1" dirty="0" smtClean="0">
                <a:solidFill>
                  <a:schemeClr val="accent1">
                    <a:lumMod val="50000"/>
                  </a:schemeClr>
                </a:solidFill>
              </a:rPr>
              <a:t>		формулировать</a:t>
            </a:r>
            <a:r>
              <a:rPr lang="ru-RU" sz="3400" dirty="0" smtClean="0">
                <a:solidFill>
                  <a:schemeClr val="accent1">
                    <a:lumMod val="50000"/>
                  </a:schemeClr>
                </a:solidFill>
              </a:rPr>
              <a:t> </a:t>
            </a:r>
            <a:r>
              <a:rPr lang="ru-RU" sz="3400" dirty="0" smtClean="0"/>
              <a:t>ситуацию математически  	</a:t>
            </a:r>
          </a:p>
          <a:p>
            <a:pPr>
              <a:buNone/>
            </a:pPr>
            <a:r>
              <a:rPr lang="ru-RU" sz="3400" i="1" dirty="0" smtClean="0">
                <a:solidFill>
                  <a:schemeClr val="accent1">
                    <a:lumMod val="50000"/>
                  </a:schemeClr>
                </a:solidFill>
              </a:rPr>
              <a:t>		применять</a:t>
            </a:r>
            <a:r>
              <a:rPr lang="ru-RU" sz="3400" dirty="0" smtClean="0"/>
              <a:t> математические понятия, факты, процедуры</a:t>
            </a:r>
          </a:p>
          <a:p>
            <a:pPr>
              <a:buNone/>
            </a:pPr>
            <a:r>
              <a:rPr lang="ru-RU" sz="3400" i="1" dirty="0" smtClean="0">
                <a:solidFill>
                  <a:schemeClr val="accent1">
                    <a:lumMod val="50000"/>
                  </a:schemeClr>
                </a:solidFill>
              </a:rPr>
              <a:t>		интерпретировать</a:t>
            </a:r>
            <a:r>
              <a:rPr lang="ru-RU" sz="3400" dirty="0" smtClean="0"/>
              <a:t>, использовать и оценивать результаты</a:t>
            </a:r>
          </a:p>
          <a:p>
            <a:pPr>
              <a:buNone/>
            </a:pPr>
            <a:r>
              <a:rPr lang="ru-RU" sz="3400" i="1" dirty="0" smtClean="0">
                <a:solidFill>
                  <a:schemeClr val="accent1">
                    <a:lumMod val="50000"/>
                  </a:schemeClr>
                </a:solidFill>
              </a:rPr>
              <a:t>		рассуждать </a:t>
            </a:r>
            <a:endParaRPr lang="ru-RU" sz="3400" dirty="0" smtClean="0"/>
          </a:p>
          <a:p>
            <a:pPr lvl="0"/>
            <a:r>
              <a:rPr lang="ru-RU" sz="3400" i="1" dirty="0" smtClean="0">
                <a:solidFill>
                  <a:schemeClr val="accent1">
                    <a:lumMod val="50000"/>
                  </a:schemeClr>
                </a:solidFill>
              </a:rPr>
              <a:t>Контекст</a:t>
            </a:r>
            <a:r>
              <a:rPr lang="ru-RU" sz="3400" i="1" dirty="0" smtClean="0"/>
              <a:t>,</a:t>
            </a:r>
            <a:r>
              <a:rPr lang="ru-RU" sz="3400" dirty="0" smtClean="0"/>
              <a:t>  в котором представлена проблема.</a:t>
            </a:r>
          </a:p>
          <a:p>
            <a:pPr>
              <a:buNone/>
            </a:pPr>
            <a:r>
              <a:rPr lang="ru-RU" sz="3400" i="1" dirty="0" smtClean="0">
                <a:solidFill>
                  <a:schemeClr val="accent1">
                    <a:lumMod val="50000"/>
                  </a:schemeClr>
                </a:solidFill>
              </a:rPr>
              <a:t>		Личная жизнь </a:t>
            </a:r>
            <a:r>
              <a:rPr lang="ru-RU" sz="3400" i="1" dirty="0" smtClean="0"/>
              <a:t>– Мир человека 	</a:t>
            </a:r>
            <a:r>
              <a:rPr lang="ru-RU" sz="3400" i="1" dirty="0" smtClean="0">
                <a:solidFill>
                  <a:schemeClr val="accent1">
                    <a:lumMod val="50000"/>
                  </a:schemeClr>
                </a:solidFill>
              </a:rPr>
              <a:t>Общественная жизнь </a:t>
            </a:r>
            <a:r>
              <a:rPr lang="ru-RU" sz="3400" i="1" dirty="0" smtClean="0"/>
              <a:t>– Мир социума </a:t>
            </a:r>
          </a:p>
          <a:p>
            <a:pPr>
              <a:buNone/>
            </a:pPr>
            <a:r>
              <a:rPr lang="ru-RU" sz="3400" i="1" dirty="0" smtClean="0">
                <a:solidFill>
                  <a:schemeClr val="accent1">
                    <a:lumMod val="50000"/>
                  </a:schemeClr>
                </a:solidFill>
              </a:rPr>
              <a:t>		Образование/профессиональная деятельность </a:t>
            </a:r>
            <a:r>
              <a:rPr lang="ru-RU" sz="3400" i="1" dirty="0" smtClean="0"/>
              <a:t>– Мир профессий </a:t>
            </a:r>
          </a:p>
          <a:p>
            <a:pPr>
              <a:buNone/>
            </a:pPr>
            <a:r>
              <a:rPr lang="ru-RU" sz="3400" i="1" dirty="0" smtClean="0">
                <a:solidFill>
                  <a:schemeClr val="accent1">
                    <a:lumMod val="50000"/>
                  </a:schemeClr>
                </a:solidFill>
              </a:rPr>
              <a:t>		Научная деятельность</a:t>
            </a:r>
            <a:r>
              <a:rPr lang="ru-RU" sz="3400" i="1" dirty="0" smtClean="0"/>
              <a:t> – Мир науки </a:t>
            </a:r>
          </a:p>
          <a:p>
            <a:endParaRPr lang="ru-RU" sz="3200" i="1" dirty="0" smtClean="0"/>
          </a:p>
          <a:p>
            <a:endParaRPr lang="ru-RU" sz="3200" i="1" dirty="0" smtClean="0"/>
          </a:p>
          <a:p>
            <a:endParaRPr lang="ru-RU" sz="3200" i="1" dirty="0" smtClean="0"/>
          </a:p>
          <a:p>
            <a:pPr lvl="0"/>
            <a:endParaRPr lang="ru-RU" sz="2900" dirty="0" smtClean="0"/>
          </a:p>
          <a:p>
            <a:endParaRPr lang="ru-RU"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9525" y="144626"/>
            <a:ext cx="1946549" cy="586192"/>
          </a:xfrm>
          <a:prstGeom prst="rect">
            <a:avLst/>
          </a:prstGeom>
          <a:noFill/>
          <a:ln w="9525">
            <a:noFill/>
            <a:miter lim="800000"/>
            <a:headEnd/>
            <a:tailEnd/>
          </a:ln>
        </p:spPr>
      </p:pic>
    </p:spTree>
    <p:extLst>
      <p:ext uri="{BB962C8B-B14F-4D97-AF65-F5344CB8AC3E}">
        <p14:creationId xmlns:p14="http://schemas.microsoft.com/office/powerpoint/2010/main" val="923597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11335" y="153171"/>
            <a:ext cx="9494331" cy="1000132"/>
          </a:xfrm>
        </p:spPr>
        <p:txBody>
          <a:bodyPr>
            <a:normAutofit fontScale="90000"/>
          </a:bodyPr>
          <a:lstStyle/>
          <a:p>
            <a:pPr algn="r"/>
            <a:r>
              <a:rPr lang="ru-RU" sz="3800" dirty="0" smtClean="0"/>
              <a:t>Недостатки в овладении  </a:t>
            </a:r>
            <a:r>
              <a:rPr lang="ru-RU" sz="3800" dirty="0" err="1" smtClean="0"/>
              <a:t>метапредметными</a:t>
            </a:r>
            <a:r>
              <a:rPr lang="ru-RU" sz="3800" dirty="0" smtClean="0"/>
              <a:t> умениями</a:t>
            </a:r>
            <a:endParaRPr lang="ru-RU" sz="3800" dirty="0"/>
          </a:p>
        </p:txBody>
      </p:sp>
      <p:sp>
        <p:nvSpPr>
          <p:cNvPr id="5" name="Объект 4"/>
          <p:cNvSpPr>
            <a:spLocks noGrp="1"/>
          </p:cNvSpPr>
          <p:nvPr>
            <p:ph idx="1"/>
          </p:nvPr>
        </p:nvSpPr>
        <p:spPr>
          <a:xfrm>
            <a:off x="296823" y="1224740"/>
            <a:ext cx="11287204" cy="5653074"/>
          </a:xfrm>
        </p:spPr>
        <p:txBody>
          <a:bodyPr>
            <a:noAutofit/>
          </a:bodyPr>
          <a:lstStyle/>
          <a:p>
            <a:pPr>
              <a:spcBef>
                <a:spcPts val="0"/>
              </a:spcBef>
              <a:spcAft>
                <a:spcPts val="357"/>
              </a:spcAft>
            </a:pPr>
            <a:r>
              <a:rPr lang="ru-RU" sz="2400" dirty="0" smtClean="0"/>
              <a:t>работать с нетрадиционным заданием, в частности, с задачей, отличной от текстовой, для которой известен способ решения;</a:t>
            </a:r>
          </a:p>
          <a:p>
            <a:pPr>
              <a:spcBef>
                <a:spcPts val="0"/>
              </a:spcBef>
              <a:spcAft>
                <a:spcPts val="357"/>
              </a:spcAft>
            </a:pPr>
            <a:r>
              <a:rPr lang="ru-RU" sz="2400" dirty="0" smtClean="0"/>
              <a:t>работать с информацией, представленной в различных формах (текста, таблицы, диаграммы, схемы, рисунка, чертежа)</a:t>
            </a:r>
          </a:p>
          <a:p>
            <a:pPr>
              <a:spcBef>
                <a:spcPts val="0"/>
              </a:spcBef>
              <a:spcAft>
                <a:spcPts val="357"/>
              </a:spcAft>
            </a:pPr>
            <a:r>
              <a:rPr lang="ru-RU" sz="2400" dirty="0" smtClean="0"/>
              <a:t>отбирать информацию, если задача содержит избыточную информацию; привлекать информацию, использовать личный опыт</a:t>
            </a:r>
          </a:p>
          <a:p>
            <a:pPr>
              <a:spcBef>
                <a:spcPts val="0"/>
              </a:spcBef>
              <a:spcAft>
                <a:spcPts val="357"/>
              </a:spcAft>
            </a:pPr>
            <a:r>
              <a:rPr lang="ru-RU" sz="2400" dirty="0" smtClean="0"/>
              <a:t>задавать самостоятельно точность данных с учетом условий задачи</a:t>
            </a:r>
          </a:p>
          <a:p>
            <a:pPr>
              <a:spcBef>
                <a:spcPts val="0"/>
              </a:spcBef>
              <a:spcAft>
                <a:spcPts val="357"/>
              </a:spcAft>
            </a:pPr>
            <a:r>
              <a:rPr lang="ru-RU" sz="2400" dirty="0" smtClean="0"/>
              <a:t>моделировать ситуацию</a:t>
            </a:r>
          </a:p>
          <a:p>
            <a:pPr>
              <a:spcBef>
                <a:spcPts val="0"/>
              </a:spcBef>
              <a:spcAft>
                <a:spcPts val="357"/>
              </a:spcAft>
            </a:pPr>
            <a:r>
              <a:rPr lang="ru-RU" sz="2400" dirty="0" smtClean="0"/>
              <a:t>размышлять: использовать здравый смысл, перебор возможных вариантов, метод проб и ошибок</a:t>
            </a:r>
          </a:p>
          <a:p>
            <a:pPr>
              <a:spcBef>
                <a:spcPts val="0"/>
              </a:spcBef>
              <a:spcAft>
                <a:spcPts val="357"/>
              </a:spcAft>
            </a:pPr>
            <a:r>
              <a:rPr lang="ru-RU" sz="2400" dirty="0" smtClean="0"/>
              <a:t>представлять в словесной форме обоснование решения</a:t>
            </a:r>
          </a:p>
          <a:p>
            <a:pPr>
              <a:spcBef>
                <a:spcPts val="0"/>
              </a:spcBef>
              <a:spcAft>
                <a:spcPts val="357"/>
              </a:spcAft>
            </a:pPr>
            <a:r>
              <a:rPr lang="ru-RU" sz="2400" dirty="0"/>
              <a:t>находить и удерживать все условия, необходимые для решения и его </a:t>
            </a:r>
            <a:r>
              <a:rPr lang="ru-RU" sz="2400" dirty="0" smtClean="0"/>
              <a:t>интерпретации</a:t>
            </a:r>
            <a:endParaRPr lang="ru-RU" sz="2400"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488" y="184847"/>
            <a:ext cx="1946549" cy="586192"/>
          </a:xfrm>
          <a:prstGeom prst="rect">
            <a:avLst/>
          </a:prstGeom>
          <a:noFill/>
          <a:ln w="9525">
            <a:noFill/>
            <a:miter lim="800000"/>
            <a:headEnd/>
            <a:tailEnd/>
          </a:ln>
        </p:spPr>
      </p:pic>
    </p:spTree>
    <p:extLst>
      <p:ext uri="{BB962C8B-B14F-4D97-AF65-F5344CB8AC3E}">
        <p14:creationId xmlns:p14="http://schemas.microsoft.com/office/powerpoint/2010/main" val="9235971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864" y="153171"/>
            <a:ext cx="11072180" cy="714380"/>
          </a:xfrm>
        </p:spPr>
        <p:txBody>
          <a:bodyPr>
            <a:noAutofit/>
          </a:bodyPr>
          <a:lstStyle/>
          <a:p>
            <a:pPr algn="r"/>
            <a:r>
              <a:rPr lang="ru-RU" sz="3800" dirty="0" smtClean="0"/>
              <a:t>«Мягкий» мониторинг</a:t>
            </a:r>
            <a:endParaRPr lang="ru-RU" sz="3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118684512"/>
              </p:ext>
            </p:extLst>
          </p:nvPr>
        </p:nvGraphicFramePr>
        <p:xfrm>
          <a:off x="175087" y="1196578"/>
          <a:ext cx="11368097" cy="5732139"/>
        </p:xfrm>
        <a:graphic>
          <a:graphicData uri="http://schemas.openxmlformats.org/drawingml/2006/table">
            <a:tbl>
              <a:tblPr firstRow="1" bandRow="1">
                <a:tableStyleId>{5C22544A-7EE6-4342-B048-85BDC9FD1C3A}</a:tableStyleId>
              </a:tblPr>
              <a:tblGrid>
                <a:gridCol w="3506160">
                  <a:extLst>
                    <a:ext uri="{9D8B030D-6E8A-4147-A177-3AD203B41FA5}">
                      <a16:colId xmlns:a16="http://schemas.microsoft.com/office/drawing/2014/main" val="20000"/>
                    </a:ext>
                  </a:extLst>
                </a:gridCol>
                <a:gridCol w="4080550">
                  <a:extLst>
                    <a:ext uri="{9D8B030D-6E8A-4147-A177-3AD203B41FA5}">
                      <a16:colId xmlns:a16="http://schemas.microsoft.com/office/drawing/2014/main" val="20001"/>
                    </a:ext>
                  </a:extLst>
                </a:gridCol>
                <a:gridCol w="3781387">
                  <a:extLst>
                    <a:ext uri="{9D8B030D-6E8A-4147-A177-3AD203B41FA5}">
                      <a16:colId xmlns:a16="http://schemas.microsoft.com/office/drawing/2014/main" val="20002"/>
                    </a:ext>
                  </a:extLst>
                </a:gridCol>
              </a:tblGrid>
              <a:tr h="1992633">
                <a:tc rowSpan="2">
                  <a:txBody>
                    <a:bodyPr/>
                    <a:lstStyle/>
                    <a:p>
                      <a:r>
                        <a:rPr lang="ru-RU" sz="2000" b="1" dirty="0" smtClean="0">
                          <a:solidFill>
                            <a:schemeClr val="tx1"/>
                          </a:solidFill>
                        </a:rPr>
                        <a:t>Контекст:</a:t>
                      </a:r>
                    </a:p>
                    <a:p>
                      <a:pPr marL="0" indent="-285750">
                        <a:buFont typeface="Arial" panose="020B0604020202020204" pitchFamily="34" charset="0"/>
                        <a:buChar char="•"/>
                      </a:pPr>
                      <a:r>
                        <a:rPr lang="ru-RU" sz="2000" i="1" dirty="0" smtClean="0"/>
                        <a:t>Личная жизнь</a:t>
                      </a:r>
                    </a:p>
                    <a:p>
                      <a:pPr marL="0" indent="-285750">
                        <a:buFont typeface="Arial" panose="020B0604020202020204" pitchFamily="34" charset="0"/>
                        <a:buChar char="•"/>
                      </a:pPr>
                      <a:r>
                        <a:rPr lang="ru-RU" sz="2000" i="1" dirty="0" smtClean="0"/>
                        <a:t>Образование/</a:t>
                      </a:r>
                    </a:p>
                    <a:p>
                      <a:pPr marL="0" indent="-285750">
                        <a:buFont typeface="Arial" panose="020B0604020202020204" pitchFamily="34" charset="0"/>
                        <a:buNone/>
                      </a:pPr>
                      <a:r>
                        <a:rPr lang="ru-RU" sz="2000" i="1" dirty="0" smtClean="0"/>
                        <a:t>      профессии </a:t>
                      </a:r>
                    </a:p>
                    <a:p>
                      <a:pPr marL="0" indent="-285750">
                        <a:buFont typeface="Arial" pitchFamily="34" charset="0"/>
                        <a:buChar char="•"/>
                      </a:pPr>
                      <a:r>
                        <a:rPr lang="ru-RU" sz="2000" i="1" dirty="0" smtClean="0"/>
                        <a:t>Общественная жизнь </a:t>
                      </a:r>
                    </a:p>
                    <a:p>
                      <a:pPr marL="0" indent="-285750">
                        <a:buFont typeface="Arial" pitchFamily="34" charset="0"/>
                        <a:buChar char="•"/>
                      </a:pPr>
                      <a:r>
                        <a:rPr lang="ru-RU" sz="2000" i="1" dirty="0" smtClean="0"/>
                        <a:t>Научная деятельность </a:t>
                      </a:r>
                      <a:br>
                        <a:rPr lang="ru-RU" sz="2000" i="1" dirty="0" smtClean="0"/>
                      </a:br>
                      <a:endParaRPr lang="ru-RU" sz="2000" i="0" dirty="0" smtClean="0"/>
                    </a:p>
                  </a:txBody>
                  <a:tcPr marL="118809" marR="118809" marT="47763" marB="47763"/>
                </a:tc>
                <a:tc>
                  <a:txBody>
                    <a:bodyPr/>
                    <a:lstStyle/>
                    <a:p>
                      <a:pPr>
                        <a:buFont typeface="Arial" pitchFamily="34" charset="0"/>
                        <a:buNone/>
                      </a:pPr>
                      <a:r>
                        <a:rPr lang="ru-RU" sz="2000" b="1" dirty="0" smtClean="0">
                          <a:solidFill>
                            <a:schemeClr val="tx1"/>
                          </a:solidFill>
                        </a:rPr>
                        <a:t>Когнитивная область:</a:t>
                      </a:r>
                    </a:p>
                    <a:p>
                      <a:pPr marL="285750" indent="-285750">
                        <a:buFont typeface="Arial" panose="020B0604020202020204" pitchFamily="34" charset="0"/>
                        <a:buChar char="•"/>
                      </a:pPr>
                      <a:r>
                        <a:rPr lang="ru-RU" sz="2000" i="1" dirty="0" smtClean="0"/>
                        <a:t>формулировать</a:t>
                      </a:r>
                      <a:r>
                        <a:rPr lang="ru-RU" sz="2000" dirty="0" smtClean="0"/>
                        <a:t> </a:t>
                      </a:r>
                    </a:p>
                    <a:p>
                      <a:pPr marL="285750" indent="-285750">
                        <a:buFont typeface="Arial" panose="020B0604020202020204" pitchFamily="34" charset="0"/>
                        <a:buChar char="•"/>
                      </a:pPr>
                      <a:r>
                        <a:rPr lang="ru-RU" sz="2000" i="1" dirty="0" smtClean="0"/>
                        <a:t>применять</a:t>
                      </a:r>
                      <a:r>
                        <a:rPr lang="ru-RU" sz="2000" dirty="0" smtClean="0"/>
                        <a:t> </a:t>
                      </a:r>
                    </a:p>
                    <a:p>
                      <a:pPr marL="285750" indent="-285750">
                        <a:buFont typeface="Arial" panose="020B0604020202020204" pitchFamily="34" charset="0"/>
                        <a:buChar char="•"/>
                      </a:pPr>
                      <a:r>
                        <a:rPr lang="ru-RU" sz="2000" i="1" dirty="0" smtClean="0"/>
                        <a:t>интерпретировать</a:t>
                      </a:r>
                      <a:r>
                        <a:rPr lang="en-US" sz="2000" i="1" dirty="0" smtClean="0"/>
                        <a:t>/</a:t>
                      </a:r>
                      <a:r>
                        <a:rPr lang="ru-RU" sz="2000" i="1" dirty="0" smtClean="0"/>
                        <a:t>оценивать</a:t>
                      </a:r>
                      <a:endParaRPr lang="ru-RU" sz="2000" dirty="0" smtClean="0"/>
                    </a:p>
                    <a:p>
                      <a:pPr marL="285750" indent="-285750">
                        <a:buFont typeface="Arial" panose="020B0604020202020204" pitchFamily="34" charset="0"/>
                        <a:buChar char="•"/>
                      </a:pPr>
                      <a:r>
                        <a:rPr lang="ru-RU" sz="2000" i="1" dirty="0" smtClean="0"/>
                        <a:t>рассуждать</a:t>
                      </a:r>
                      <a:endParaRPr lang="ru-RU" sz="2000" dirty="0" smtClean="0"/>
                    </a:p>
                  </a:txBody>
                  <a:tcPr marL="118809" marR="118809" marT="47763" marB="47763"/>
                </a:tc>
                <a:tc rowSpan="2">
                  <a:txBody>
                    <a:bodyPr/>
                    <a:lstStyle/>
                    <a:p>
                      <a:r>
                        <a:rPr lang="ru-RU" sz="2000" b="1" dirty="0" smtClean="0">
                          <a:solidFill>
                            <a:schemeClr val="tx1"/>
                          </a:solidFill>
                        </a:rPr>
                        <a:t>Область содержания:</a:t>
                      </a:r>
                    </a:p>
                    <a:p>
                      <a:pPr marL="285750" indent="-285750">
                        <a:buFont typeface="Arial" panose="020B0604020202020204" pitchFamily="34" charset="0"/>
                        <a:buChar char="•"/>
                      </a:pPr>
                      <a:r>
                        <a:rPr lang="ru-RU" sz="2000" i="1" dirty="0" smtClean="0"/>
                        <a:t>Изменения и зависимости </a:t>
                      </a:r>
                      <a:endParaRPr lang="ru-RU" sz="2000" dirty="0" smtClean="0"/>
                    </a:p>
                    <a:p>
                      <a:pPr marL="285750" indent="-285750">
                        <a:buFont typeface="Arial" panose="020B0604020202020204" pitchFamily="34" charset="0"/>
                        <a:buChar char="•"/>
                      </a:pPr>
                      <a:r>
                        <a:rPr lang="ru-RU" sz="2000" i="1" dirty="0" smtClean="0"/>
                        <a:t>Пространство и форма </a:t>
                      </a:r>
                      <a:endParaRPr lang="ru-RU" sz="2000" dirty="0" smtClean="0"/>
                    </a:p>
                    <a:p>
                      <a:pPr marL="285750" indent="-285750">
                        <a:buFont typeface="Arial" panose="020B0604020202020204" pitchFamily="34" charset="0"/>
                        <a:buChar char="•"/>
                      </a:pPr>
                      <a:r>
                        <a:rPr lang="ru-RU" sz="2000" i="1" dirty="0" smtClean="0"/>
                        <a:t>Неопределенность и данные</a:t>
                      </a:r>
                      <a:endParaRPr lang="ru-RU" sz="2000" dirty="0" smtClean="0"/>
                    </a:p>
                    <a:p>
                      <a:pPr marL="285750" indent="-285750">
                        <a:buFont typeface="Arial" panose="020B0604020202020204" pitchFamily="34" charset="0"/>
                        <a:buChar char="•"/>
                      </a:pPr>
                      <a:r>
                        <a:rPr lang="ru-RU" sz="2000" dirty="0" smtClean="0"/>
                        <a:t>Количество</a:t>
                      </a:r>
                      <a:endParaRPr lang="ru-RU" sz="2000" dirty="0"/>
                    </a:p>
                  </a:txBody>
                  <a:tcPr marL="118809" marR="118809" marT="47763" marB="47763"/>
                </a:tc>
                <a:extLst>
                  <a:ext uri="{0D108BD9-81ED-4DB2-BD59-A6C34878D82A}">
                    <a16:rowId xmlns:a16="http://schemas.microsoft.com/office/drawing/2014/main" val="10000"/>
                  </a:ext>
                </a:extLst>
              </a:tr>
              <a:tr h="946500">
                <a:tc vMerge="1">
                  <a:txBody>
                    <a:bodyPr/>
                    <a:lstStyle/>
                    <a:p>
                      <a:endParaRPr lang="ru-RU" sz="1700" dirty="0" smtClean="0"/>
                    </a:p>
                  </a:txBody>
                  <a:tcPr marL="118809" marR="118809" marT="47763" marB="47763"/>
                </a:tc>
                <a:tc>
                  <a:txBody>
                    <a:bodyPr/>
                    <a:lstStyle/>
                    <a:p>
                      <a:pPr algn="ctr"/>
                      <a:r>
                        <a:rPr lang="ru-RU" sz="1700" b="1" dirty="0" smtClean="0">
                          <a:solidFill>
                            <a:schemeClr val="accent1">
                              <a:lumMod val="50000"/>
                            </a:schemeClr>
                          </a:solidFill>
                        </a:rPr>
                        <a:t>МАТЕМАТИЧЕСКАЯ ГРАМОТНОСТЬ</a:t>
                      </a:r>
                    </a:p>
                  </a:txBody>
                  <a:tcPr marL="118809" marR="118809" marT="47763" marB="47763" anchor="ctr"/>
                </a:tc>
                <a:tc vMerge="1">
                  <a:txBody>
                    <a:bodyPr/>
                    <a:lstStyle/>
                    <a:p>
                      <a:endParaRPr lang="ru-RU" sz="1700" dirty="0"/>
                    </a:p>
                  </a:txBody>
                  <a:tcPr marL="118809" marR="118809" marT="47763" marB="47763"/>
                </a:tc>
                <a:extLst>
                  <a:ext uri="{0D108BD9-81ED-4DB2-BD59-A6C34878D82A}">
                    <a16:rowId xmlns:a16="http://schemas.microsoft.com/office/drawing/2014/main" val="10001"/>
                  </a:ext>
                </a:extLst>
              </a:tr>
              <a:tr h="2623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t>Основные</a:t>
                      </a:r>
                      <a:r>
                        <a:rPr lang="ru-RU" sz="2000" b="1" baseline="0" dirty="0" smtClean="0"/>
                        <a:t> положения</a:t>
                      </a:r>
                      <a:r>
                        <a:rPr lang="ru-RU" sz="2000" b="1" dirty="0" smtClean="0"/>
                        <a:t>: </a:t>
                      </a:r>
                    </a:p>
                    <a:p>
                      <a:pPr marL="285750" marR="0" indent="-285750" algn="l" defTabSz="104256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000" dirty="0" smtClean="0"/>
                        <a:t>Соответствие</a:t>
                      </a:r>
                      <a:r>
                        <a:rPr lang="ru-RU" sz="2000" baseline="0" dirty="0" smtClean="0"/>
                        <a:t> ФГОС</a:t>
                      </a:r>
                    </a:p>
                    <a:p>
                      <a:pPr marL="285750" marR="0" indent="-285750" algn="l" defTabSz="104256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000" dirty="0" smtClean="0"/>
                        <a:t>Актуальность мат.</a:t>
                      </a:r>
                      <a:r>
                        <a:rPr lang="ru-RU" sz="2000" baseline="0" dirty="0" smtClean="0"/>
                        <a:t> </a:t>
                      </a:r>
                      <a:r>
                        <a:rPr lang="ru-RU" sz="2000" dirty="0" smtClean="0"/>
                        <a:t>содержания (по классам)</a:t>
                      </a:r>
                    </a:p>
                    <a:p>
                      <a:pPr marL="285750" marR="0" indent="-285750" algn="l" defTabSz="104256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000" baseline="0" dirty="0" smtClean="0"/>
                        <a:t>Использование компьютера</a:t>
                      </a:r>
                    </a:p>
                  </a:txBody>
                  <a:tcPr marL="118809" marR="118809" marT="47763" marB="47763"/>
                </a:tc>
                <a:tc>
                  <a:txBody>
                    <a:bodyPr/>
                    <a:lstStyle/>
                    <a:p>
                      <a:r>
                        <a:rPr lang="ru-RU" sz="2000" b="1" dirty="0" smtClean="0"/>
                        <a:t>Принципы:</a:t>
                      </a:r>
                    </a:p>
                    <a:p>
                      <a:pPr marL="285750" indent="-285750">
                        <a:buFont typeface="Arial" panose="020B0604020202020204" pitchFamily="34" charset="0"/>
                        <a:buChar char="•"/>
                      </a:pPr>
                      <a:r>
                        <a:rPr lang="ru-RU" sz="2000" dirty="0" smtClean="0"/>
                        <a:t> Мотивация (возраст, интерес, доступность)</a:t>
                      </a:r>
                      <a:endParaRPr lang="ru-RU" sz="2000" baseline="0" dirty="0" smtClean="0"/>
                    </a:p>
                    <a:p>
                      <a:pPr marL="285750" indent="-285750">
                        <a:buFont typeface="Arial" panose="020B0604020202020204" pitchFamily="34" charset="0"/>
                        <a:buChar char="•"/>
                      </a:pPr>
                      <a:r>
                        <a:rPr lang="ru-RU" sz="2000" baseline="0" dirty="0" smtClean="0"/>
                        <a:t>Реалистичность</a:t>
                      </a:r>
                      <a:endParaRPr lang="ru-RU" sz="2000" dirty="0" smtClean="0"/>
                    </a:p>
                    <a:p>
                      <a:pPr marL="285750" marR="0" indent="-285750" algn="l" defTabSz="104256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000" dirty="0" err="1" smtClean="0"/>
                        <a:t>Проблемность</a:t>
                      </a:r>
                      <a:endParaRPr lang="ru-RU" sz="2000" dirty="0" smtClean="0"/>
                    </a:p>
                    <a:p>
                      <a:pPr marL="285750" marR="0" indent="-285750" algn="l" defTabSz="104256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000" baseline="0" dirty="0" smtClean="0"/>
                        <a:t>Вариативность способов решения</a:t>
                      </a:r>
                    </a:p>
                  </a:txBody>
                  <a:tcPr marL="118809" marR="118809" marT="47763" marB="4776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dirty="0" smtClean="0"/>
                        <a:t> </a:t>
                      </a:r>
                      <a:r>
                        <a:rPr lang="ru-RU" sz="2000" b="1" dirty="0" smtClean="0"/>
                        <a:t>Структура:</a:t>
                      </a:r>
                      <a:r>
                        <a:rPr lang="ru-RU" sz="2000" b="1" baseline="0" dirty="0" smtClean="0"/>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000" dirty="0" smtClean="0"/>
                        <a:t>Текст-описание – вербальный, графический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000" dirty="0" smtClean="0"/>
                        <a:t>Иллюстрации</a:t>
                      </a:r>
                      <a:endParaRPr lang="ru-RU" sz="2000" baseline="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000" baseline="0" dirty="0" smtClean="0"/>
                        <a:t>Справочный материал</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000" dirty="0" smtClean="0"/>
                        <a:t>Вопрос – сложность от 1 до 3 баллов; оценивание – 1-2 балла</a:t>
                      </a:r>
                    </a:p>
                    <a:p>
                      <a:pPr marL="285750" marR="0" indent="-285750" algn="l" defTabSz="1042569" rtl="0" eaLnBrk="1" fontAlgn="auto" latinLnBrk="0" hangingPunct="1">
                        <a:lnSpc>
                          <a:spcPct val="100000"/>
                        </a:lnSpc>
                        <a:spcBef>
                          <a:spcPts val="0"/>
                        </a:spcBef>
                        <a:spcAft>
                          <a:spcPts val="0"/>
                        </a:spcAft>
                        <a:buClrTx/>
                        <a:buSzTx/>
                        <a:buFont typeface="Arial" panose="020B0604020202020204" pitchFamily="34" charset="0"/>
                        <a:buNone/>
                        <a:tabLst/>
                        <a:defRPr/>
                      </a:pPr>
                      <a:endParaRPr lang="ru-RU" sz="1700" dirty="0" smtClean="0"/>
                    </a:p>
                  </a:txBody>
                  <a:tcPr marL="118809" marR="118809" marT="47763" marB="47763"/>
                </a:tc>
                <a:extLst>
                  <a:ext uri="{0D108BD9-81ED-4DB2-BD59-A6C34878D82A}">
                    <a16:rowId xmlns:a16="http://schemas.microsoft.com/office/drawing/2014/main" val="10002"/>
                  </a:ext>
                </a:extLst>
              </a:tr>
            </a:tbl>
          </a:graphicData>
        </a:graphic>
      </p:graphicFrame>
      <p:pic>
        <p:nvPicPr>
          <p:cNvPr id="9" name="Рисунок 8">
            <a:extLst>
              <a:ext uri="{FF2B5EF4-FFF2-40B4-BE49-F238E27FC236}">
                <a16:creationId xmlns:a16="http://schemas.microsoft.com/office/drawing/2014/main" id="{A871EDFC-11F6-4D2F-9B24-696E5EF77E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629" y="155461"/>
            <a:ext cx="2376171" cy="690193"/>
          </a:xfrm>
          <a:prstGeom prst="rect">
            <a:avLst/>
          </a:prstGeom>
        </p:spPr>
      </p:pic>
    </p:spTree>
    <p:extLst>
      <p:ext uri="{BB962C8B-B14F-4D97-AF65-F5344CB8AC3E}">
        <p14:creationId xmlns:p14="http://schemas.microsoft.com/office/powerpoint/2010/main" val="18130827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0024" y="153170"/>
            <a:ext cx="9178147" cy="785817"/>
          </a:xfrm>
        </p:spPr>
        <p:txBody>
          <a:bodyPr>
            <a:normAutofit fontScale="90000"/>
          </a:bodyPr>
          <a:lstStyle/>
          <a:p>
            <a:pPr algn="r"/>
            <a:r>
              <a:rPr lang="ru-RU" sz="3800" dirty="0" smtClean="0"/>
              <a:t>Структура блока для мониторинга математической грамотности </a:t>
            </a:r>
            <a:endParaRPr lang="ru-RU" sz="3800" dirty="0"/>
          </a:p>
        </p:txBody>
      </p:sp>
      <p:sp>
        <p:nvSpPr>
          <p:cNvPr id="3" name="Содержимое 2"/>
          <p:cNvSpPr>
            <a:spLocks noGrp="1"/>
          </p:cNvSpPr>
          <p:nvPr>
            <p:ph idx="1"/>
          </p:nvPr>
        </p:nvSpPr>
        <p:spPr>
          <a:xfrm>
            <a:off x="792055" y="1397685"/>
            <a:ext cx="10475993" cy="5329299"/>
          </a:xfrm>
        </p:spPr>
        <p:txBody>
          <a:bodyPr>
            <a:normAutofit fontScale="92500" lnSpcReduction="10000"/>
          </a:bodyPr>
          <a:lstStyle/>
          <a:p>
            <a:r>
              <a:rPr lang="ru-RU" sz="2900" b="1" dirty="0" smtClean="0">
                <a:solidFill>
                  <a:schemeClr val="accent1">
                    <a:lumMod val="50000"/>
                  </a:schemeClr>
                </a:solidFill>
              </a:rPr>
              <a:t>Количество: </a:t>
            </a:r>
            <a:r>
              <a:rPr lang="ru-RU" sz="2900" b="1" i="1" dirty="0" smtClean="0">
                <a:solidFill>
                  <a:schemeClr val="accent1">
                    <a:lumMod val="50000"/>
                  </a:schemeClr>
                </a:solidFill>
              </a:rPr>
              <a:t>ситуаций – 2 , </a:t>
            </a:r>
            <a:r>
              <a:rPr lang="ru-RU" sz="2900" dirty="0" smtClean="0"/>
              <a:t>в каждой по 2 вопроса; </a:t>
            </a:r>
            <a:endParaRPr lang="ru-RU" sz="2900" b="1" i="1" dirty="0" smtClean="0">
              <a:solidFill>
                <a:schemeClr val="accent1">
                  <a:lumMod val="50000"/>
                </a:schemeClr>
              </a:solidFill>
            </a:endParaRPr>
          </a:p>
          <a:p>
            <a:r>
              <a:rPr lang="ru-RU" sz="2900" b="1" dirty="0" smtClean="0">
                <a:solidFill>
                  <a:schemeClr val="accent1">
                    <a:lumMod val="50000"/>
                  </a:schemeClr>
                </a:solidFill>
              </a:rPr>
              <a:t>Области содержания:  </a:t>
            </a:r>
            <a:r>
              <a:rPr lang="ru-RU" sz="2900" dirty="0" smtClean="0"/>
              <a:t>2 (3)</a:t>
            </a:r>
          </a:p>
          <a:p>
            <a:r>
              <a:rPr lang="ru-RU" sz="2900" b="1" dirty="0" smtClean="0">
                <a:solidFill>
                  <a:schemeClr val="accent1">
                    <a:lumMod val="50000"/>
                  </a:schemeClr>
                </a:solidFill>
              </a:rPr>
              <a:t>Виды когнитивной  деятельности:</a:t>
            </a:r>
            <a:r>
              <a:rPr lang="ru-RU" sz="2900" dirty="0" smtClean="0"/>
              <a:t> 4</a:t>
            </a:r>
          </a:p>
          <a:p>
            <a:r>
              <a:rPr lang="ru-RU" sz="2900" b="1" dirty="0" smtClean="0">
                <a:solidFill>
                  <a:schemeClr val="accent1">
                    <a:lumMod val="50000"/>
                  </a:schemeClr>
                </a:solidFill>
              </a:rPr>
              <a:t>Контексты:</a:t>
            </a:r>
            <a:r>
              <a:rPr lang="ru-RU" sz="2900" dirty="0" smtClean="0"/>
              <a:t> 2 </a:t>
            </a:r>
          </a:p>
          <a:p>
            <a:r>
              <a:rPr lang="ru-RU" sz="2900" b="1" dirty="0" smtClean="0">
                <a:solidFill>
                  <a:schemeClr val="accent1">
                    <a:lumMod val="50000"/>
                  </a:schemeClr>
                </a:solidFill>
              </a:rPr>
              <a:t>Количество баллов: </a:t>
            </a:r>
            <a:r>
              <a:rPr lang="ru-RU" sz="2900" dirty="0" smtClean="0"/>
              <a:t>1 или 2; по блоку: </a:t>
            </a:r>
            <a:r>
              <a:rPr lang="ru-RU" sz="2900" b="1" i="1" dirty="0" smtClean="0"/>
              <a:t>1+2+2+2 = 7</a:t>
            </a:r>
            <a:endParaRPr lang="ru-RU" sz="2900" dirty="0" smtClean="0"/>
          </a:p>
          <a:p>
            <a:r>
              <a:rPr lang="ru-RU" sz="2900" b="1" dirty="0" smtClean="0">
                <a:solidFill>
                  <a:schemeClr val="accent1">
                    <a:lumMod val="50000"/>
                  </a:schemeClr>
                </a:solidFill>
              </a:rPr>
              <a:t>Сложность: </a:t>
            </a:r>
            <a:r>
              <a:rPr lang="ru-RU" sz="2900" dirty="0" smtClean="0"/>
              <a:t>1 (1 балл), 2 (2 балла) или 3 (2 балла); по блоку: </a:t>
            </a:r>
            <a:r>
              <a:rPr lang="ru-RU" sz="2900" b="1" i="1" dirty="0" smtClean="0"/>
              <a:t>1+2+2+3 = 8</a:t>
            </a:r>
            <a:endParaRPr lang="ru-RU" sz="2900" dirty="0" smtClean="0"/>
          </a:p>
          <a:p>
            <a:r>
              <a:rPr lang="ru-RU" sz="2900" b="1" dirty="0" smtClean="0">
                <a:solidFill>
                  <a:schemeClr val="accent1">
                    <a:lumMod val="50000"/>
                  </a:schemeClr>
                </a:solidFill>
              </a:rPr>
              <a:t>Формы ответа:</a:t>
            </a:r>
          </a:p>
          <a:p>
            <a:pPr marL="340071" indent="-340071"/>
            <a:r>
              <a:rPr lang="ru-RU" sz="2900" dirty="0" smtClean="0"/>
              <a:t>множественный выбор</a:t>
            </a:r>
          </a:p>
          <a:p>
            <a:pPr marL="340071" indent="-340071"/>
            <a:r>
              <a:rPr lang="ru-RU" sz="2900" dirty="0" smtClean="0"/>
              <a:t>краткий ответ</a:t>
            </a:r>
          </a:p>
          <a:p>
            <a:pPr marL="340071" indent="-340071"/>
            <a:r>
              <a:rPr lang="ru-RU" sz="2900" dirty="0" smtClean="0"/>
              <a:t>развернутый ответ</a:t>
            </a:r>
          </a:p>
          <a:p>
            <a:endParaRPr lang="ru-RU" dirty="0" smtClean="0"/>
          </a:p>
          <a:p>
            <a:endParaRPr lang="ru-RU" dirty="0"/>
          </a:p>
        </p:txBody>
      </p:sp>
      <p:pic>
        <p:nvPicPr>
          <p:cNvPr id="5" name="Рисунок 4">
            <a:extLst>
              <a:ext uri="{FF2B5EF4-FFF2-40B4-BE49-F238E27FC236}">
                <a16:creationId xmlns:a16="http://schemas.microsoft.com/office/drawing/2014/main" id="{A871EDFC-11F6-4D2F-9B24-696E5EF77E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0098" y="165517"/>
            <a:ext cx="1800887" cy="5230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0" y="159209"/>
            <a:ext cx="11781843" cy="1512482"/>
          </a:xfrm>
        </p:spPr>
        <p:txBody>
          <a:bodyPr>
            <a:normAutofit fontScale="90000"/>
          </a:bodyPr>
          <a:lstStyle/>
          <a:p>
            <a:pPr marL="266700" indent="-266700" algn="l"/>
            <a:r>
              <a:rPr lang="ru-RU" dirty="0" smtClean="0"/>
              <a:t/>
            </a:r>
            <a:br>
              <a:rPr lang="ru-RU" dirty="0" smtClean="0"/>
            </a:br>
            <a:r>
              <a:rPr lang="ru-RU" dirty="0" smtClean="0"/>
              <a:t/>
            </a:r>
            <a:br>
              <a:rPr lang="ru-RU" dirty="0" smtClean="0"/>
            </a:br>
            <a:r>
              <a:rPr lang="ru-RU" dirty="0" smtClean="0"/>
              <a:t>	</a:t>
            </a:r>
            <a:r>
              <a:rPr lang="ru-RU" sz="3600" dirty="0" smtClean="0"/>
              <a:t>Из указа Президента России </a:t>
            </a:r>
            <a:r>
              <a:rPr lang="ru-RU" sz="3600" i="1" dirty="0" smtClean="0"/>
              <a:t>от 7 мая 2018 года</a:t>
            </a:r>
            <a:r>
              <a:rPr lang="ru-RU" sz="3300" dirty="0" smtClean="0"/>
              <a:t>: 	</a:t>
            </a:r>
            <a:r>
              <a:rPr lang="ru-RU" sz="3300" b="0" dirty="0" smtClean="0"/>
              <a:t>Правительству РФ поручено обеспечить глобальную конкурентоспособность российского образования, вхождение Российской Федерации в число 10 ведущих стран мира по качеству общего образования</a:t>
            </a:r>
            <a:r>
              <a:rPr lang="en-US" sz="3300" b="0" dirty="0" smtClean="0"/>
              <a:t>.</a:t>
            </a:r>
            <a:r>
              <a:rPr lang="ru-RU" altLang="ru-RU" sz="3300" dirty="0" smtClean="0"/>
              <a:t/>
            </a:r>
            <a:br>
              <a:rPr lang="ru-RU" altLang="ru-RU" sz="3300" dirty="0" smtClean="0"/>
            </a:br>
            <a:endParaRPr lang="ru-RU" altLang="ru-RU" sz="3300" b="0" i="1" dirty="0" smtClean="0"/>
          </a:p>
        </p:txBody>
      </p:sp>
      <p:sp>
        <p:nvSpPr>
          <p:cNvPr id="3" name="Содержимое 2"/>
          <p:cNvSpPr>
            <a:spLocks noGrp="1"/>
          </p:cNvSpPr>
          <p:nvPr>
            <p:ph idx="1"/>
          </p:nvPr>
        </p:nvSpPr>
        <p:spPr>
          <a:xfrm>
            <a:off x="297021" y="2574082"/>
            <a:ext cx="11187800" cy="4392488"/>
          </a:xfrm>
        </p:spPr>
        <p:txBody>
          <a:bodyPr>
            <a:normAutofit fontScale="92500" lnSpcReduction="20000"/>
          </a:bodyPr>
          <a:lstStyle/>
          <a:p>
            <a:pPr marL="0" indent="538446">
              <a:buNone/>
              <a:defRPr/>
            </a:pPr>
            <a:r>
              <a:rPr lang="ru-RU" altLang="ru-RU" b="1" dirty="0" smtClean="0"/>
              <a:t>Из Государственной программы РФ «Развитие образования»  (2018-2025 годы) </a:t>
            </a:r>
            <a:r>
              <a:rPr lang="ru-RU" altLang="ru-RU" b="1" i="1" dirty="0" smtClean="0"/>
              <a:t>от 26 декабря 2017 г</a:t>
            </a:r>
            <a:r>
              <a:rPr lang="en-US" altLang="ru-RU" b="1" i="1" dirty="0" smtClean="0"/>
              <a:t>.</a:t>
            </a:r>
            <a:r>
              <a:rPr lang="ru-RU" altLang="ru-RU" b="1" i="1" dirty="0" smtClean="0"/>
              <a:t> </a:t>
            </a:r>
          </a:p>
          <a:p>
            <a:pPr marL="0" indent="538446">
              <a:buNone/>
              <a:defRPr/>
            </a:pPr>
            <a:r>
              <a:rPr lang="ru-RU" dirty="0" smtClean="0"/>
              <a:t>Цель программы – качество образования</a:t>
            </a:r>
            <a:r>
              <a:rPr lang="en-US" dirty="0" smtClean="0"/>
              <a:t>,</a:t>
            </a:r>
            <a:r>
              <a:rPr lang="ru-RU" dirty="0" smtClean="0"/>
              <a:t> которое характеризуется: </a:t>
            </a:r>
            <a:r>
              <a:rPr lang="en-US" dirty="0" smtClean="0"/>
              <a:t>c</a:t>
            </a:r>
            <a:r>
              <a:rPr lang="ru-RU" dirty="0" smtClean="0"/>
              <a:t>охранением лидирующих позиций РФ в международном исследовании качества чтения и понимания текстов </a:t>
            </a:r>
            <a:r>
              <a:rPr lang="en-US" dirty="0" smtClean="0"/>
              <a:t>(PIRLS), </a:t>
            </a:r>
            <a:r>
              <a:rPr lang="ru-RU" dirty="0" smtClean="0"/>
              <a:t>а также в международном исследовании качества математического и естественнонаучного образования </a:t>
            </a:r>
            <a:r>
              <a:rPr lang="en-US" dirty="0" smtClean="0"/>
              <a:t>(TIMSS)</a:t>
            </a:r>
            <a:r>
              <a:rPr lang="ru-RU" dirty="0" smtClean="0"/>
              <a:t>; повышением позиций РФ в международной программе по оценке образовательных достижений учащихся (</a:t>
            </a:r>
            <a:r>
              <a:rPr lang="en-US" dirty="0" smtClean="0"/>
              <a:t>PISA) …</a:t>
            </a:r>
            <a:r>
              <a:rPr lang="ru-RU" dirty="0" smtClean="0"/>
              <a:t> </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612" y="284900"/>
            <a:ext cx="10663585" cy="599966"/>
          </a:xfrm>
        </p:spPr>
        <p:txBody>
          <a:bodyPr>
            <a:normAutofit fontScale="90000"/>
          </a:bodyPr>
          <a:lstStyle/>
          <a:p>
            <a:pPr algn="r"/>
            <a:r>
              <a:rPr lang="ru-RU" dirty="0" smtClean="0"/>
              <a:t>Пример «Тормозной путь». 7 класс</a:t>
            </a:r>
            <a:endParaRPr lang="ru-RU" dirty="0"/>
          </a:p>
        </p:txBody>
      </p:sp>
      <p:sp>
        <p:nvSpPr>
          <p:cNvPr id="3" name="Содержимое 2"/>
          <p:cNvSpPr>
            <a:spLocks noGrp="1"/>
          </p:cNvSpPr>
          <p:nvPr>
            <p:ph idx="1"/>
          </p:nvPr>
        </p:nvSpPr>
        <p:spPr>
          <a:xfrm>
            <a:off x="439700" y="965307"/>
            <a:ext cx="11144327" cy="5434554"/>
          </a:xfrm>
        </p:spPr>
        <p:txBody>
          <a:bodyPr>
            <a:normAutofit fontScale="92500" lnSpcReduction="20000"/>
          </a:bodyPr>
          <a:lstStyle/>
          <a:p>
            <a:pPr algn="just">
              <a:buNone/>
            </a:pPr>
            <a:r>
              <a:rPr lang="ru-RU" sz="2400" b="1" dirty="0" smtClean="0"/>
              <a:t>Тормозным путем </a:t>
            </a:r>
            <a:r>
              <a:rPr lang="ru-RU" sz="2400" dirty="0" smtClean="0"/>
              <a:t>называется расстояние, которое прошло транспортное средство от момента нажатия на педаль тормоза до полной остановки. При движении автомобиля его тормозной путь зависит от скорости и от состояния дорожного полотна, связанного с погодными условиями. </a:t>
            </a:r>
            <a:endParaRPr lang="ru-RU" sz="2400" b="1" dirty="0" smtClean="0"/>
          </a:p>
          <a:p>
            <a:pPr algn="just">
              <a:buNone/>
            </a:pPr>
            <a:r>
              <a:rPr lang="ru-RU" b="1" u="sng" dirty="0" smtClean="0"/>
              <a:t>Вопрос  1. </a:t>
            </a:r>
          </a:p>
          <a:p>
            <a:pPr algn="just">
              <a:buNone/>
            </a:pPr>
            <a:r>
              <a:rPr lang="ru-RU" dirty="0" smtClean="0"/>
              <a:t>Используя данные диаграммы «Зависимость </a:t>
            </a:r>
          </a:p>
          <a:p>
            <a:pPr algn="just">
              <a:spcBef>
                <a:spcPts val="0"/>
              </a:spcBef>
              <a:buNone/>
            </a:pPr>
            <a:r>
              <a:rPr lang="ru-RU" dirty="0" smtClean="0"/>
              <a:t>длины тормозного пути от скорости автомобиля </a:t>
            </a:r>
          </a:p>
          <a:p>
            <a:pPr algn="just">
              <a:spcBef>
                <a:spcPts val="0"/>
              </a:spcBef>
              <a:buNone/>
            </a:pPr>
            <a:r>
              <a:rPr lang="ru-RU" dirty="0" smtClean="0"/>
              <a:t>и состояния дороги», проверьте истинность </a:t>
            </a:r>
          </a:p>
          <a:p>
            <a:pPr algn="just">
              <a:spcBef>
                <a:spcPts val="0"/>
              </a:spcBef>
              <a:buNone/>
            </a:pPr>
            <a:r>
              <a:rPr lang="ru-RU" dirty="0" smtClean="0"/>
              <a:t>следующих утверждений и заполните таблицу.</a:t>
            </a:r>
          </a:p>
          <a:p>
            <a:endParaRPr lang="ru-RU" b="1" dirty="0" smtClean="0"/>
          </a:p>
          <a:p>
            <a:r>
              <a:rPr lang="ru-RU" dirty="0" smtClean="0"/>
              <a:t> </a:t>
            </a:r>
            <a:endParaRPr lang="ru-RU" b="1" dirty="0" smtClean="0"/>
          </a:p>
          <a:p>
            <a:r>
              <a:rPr lang="ru-RU" dirty="0" smtClean="0"/>
              <a:t> </a:t>
            </a:r>
            <a:endParaRPr lang="ru-RU" b="1" dirty="0" smtClean="0"/>
          </a:p>
          <a:p>
            <a:endParaRPr lang="ru-RU" dirty="0"/>
          </a:p>
        </p:txBody>
      </p:sp>
      <p:pic>
        <p:nvPicPr>
          <p:cNvPr id="4" name="Рисунок 3"/>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263" y="2554040"/>
            <a:ext cx="4064501" cy="1940671"/>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350172" y="4542166"/>
          <a:ext cx="11318074" cy="2182407"/>
        </p:xfrm>
        <a:graphic>
          <a:graphicData uri="http://schemas.openxmlformats.org/drawingml/2006/table">
            <a:tbl>
              <a:tblPr firstRow="1" bandRow="1">
                <a:tableStyleId>{5C22544A-7EE6-4342-B048-85BDC9FD1C3A}</a:tableStyleId>
              </a:tblPr>
              <a:tblGrid>
                <a:gridCol w="8612366">
                  <a:extLst>
                    <a:ext uri="{9D8B030D-6E8A-4147-A177-3AD203B41FA5}">
                      <a16:colId xmlns:a16="http://schemas.microsoft.com/office/drawing/2014/main" val="20000"/>
                    </a:ext>
                  </a:extLst>
                </a:gridCol>
                <a:gridCol w="1280380">
                  <a:extLst>
                    <a:ext uri="{9D8B030D-6E8A-4147-A177-3AD203B41FA5}">
                      <a16:colId xmlns:a16="http://schemas.microsoft.com/office/drawing/2014/main" val="20001"/>
                    </a:ext>
                  </a:extLst>
                </a:gridCol>
                <a:gridCol w="1425328">
                  <a:extLst>
                    <a:ext uri="{9D8B030D-6E8A-4147-A177-3AD203B41FA5}">
                      <a16:colId xmlns:a16="http://schemas.microsoft.com/office/drawing/2014/main" val="20002"/>
                    </a:ext>
                  </a:extLst>
                </a:gridCol>
              </a:tblGrid>
              <a:tr h="389975">
                <a:tc>
                  <a:txBody>
                    <a:bodyPr/>
                    <a:lstStyle/>
                    <a:p>
                      <a:pPr algn="ctr"/>
                      <a:r>
                        <a:rPr lang="ru-RU" sz="1800" i="1" dirty="0" smtClean="0"/>
                        <a:t>Утверждение</a:t>
                      </a:r>
                      <a:endParaRPr lang="ru-RU" sz="1800" b="1" dirty="0" smtClean="0"/>
                    </a:p>
                  </a:txBody>
                  <a:tcPr/>
                </a:tc>
                <a:tc>
                  <a:txBody>
                    <a:bodyPr/>
                    <a:lstStyle/>
                    <a:p>
                      <a:pPr algn="ctr"/>
                      <a:r>
                        <a:rPr lang="ru-RU" sz="1800" i="1" dirty="0" smtClean="0"/>
                        <a:t>Верно</a:t>
                      </a:r>
                      <a:endParaRPr lang="ru-RU" sz="1800" dirty="0"/>
                    </a:p>
                  </a:txBody>
                  <a:tcPr/>
                </a:tc>
                <a:tc>
                  <a:txBody>
                    <a:bodyPr/>
                    <a:lstStyle/>
                    <a:p>
                      <a:pPr algn="ctr"/>
                      <a:r>
                        <a:rPr lang="en-US" sz="1800" i="1" dirty="0" err="1" smtClean="0"/>
                        <a:t>Неверно</a:t>
                      </a:r>
                      <a:endParaRPr lang="ru-RU" sz="1800" dirty="0"/>
                    </a:p>
                  </a:txBody>
                  <a:tcPr/>
                </a:tc>
                <a:extLst>
                  <a:ext uri="{0D108BD9-81ED-4DB2-BD59-A6C34878D82A}">
                    <a16:rowId xmlns:a16="http://schemas.microsoft.com/office/drawing/2014/main" val="10000"/>
                  </a:ext>
                </a:extLst>
              </a:tr>
              <a:tr h="457280">
                <a:tc>
                  <a:txBody>
                    <a:bodyPr/>
                    <a:lstStyle/>
                    <a:p>
                      <a:pPr marL="0" marR="0" indent="0" algn="l" defTabSz="1042569" rtl="0" eaLnBrk="1" fontAlgn="auto" latinLnBrk="0" hangingPunct="1">
                        <a:lnSpc>
                          <a:spcPct val="100000"/>
                        </a:lnSpc>
                        <a:spcBef>
                          <a:spcPts val="0"/>
                        </a:spcBef>
                        <a:spcAft>
                          <a:spcPts val="0"/>
                        </a:spcAft>
                        <a:buClrTx/>
                        <a:buSzTx/>
                        <a:buFontTx/>
                        <a:buNone/>
                        <a:tabLst/>
                        <a:defRPr/>
                      </a:pPr>
                      <a:r>
                        <a:rPr lang="ru-RU" sz="1900" dirty="0" smtClean="0"/>
                        <a:t>Чем хуже состояние дороги, тем короче тормозной путь</a:t>
                      </a:r>
                      <a:endParaRPr lang="ru-RU" sz="1900" b="1" dirty="0" smtClean="0"/>
                    </a:p>
                  </a:txBody>
                  <a:tcPr/>
                </a:tc>
                <a:tc>
                  <a:txBody>
                    <a:bodyPr/>
                    <a:lstStyle/>
                    <a:p>
                      <a:endParaRPr lang="ru-RU" sz="1800" dirty="0"/>
                    </a:p>
                  </a:txBody>
                  <a:tcPr/>
                </a:tc>
                <a:tc>
                  <a:txBody>
                    <a:bodyPr/>
                    <a:lstStyle/>
                    <a:p>
                      <a:endParaRPr lang="ru-RU" sz="1800" dirty="0"/>
                    </a:p>
                  </a:txBody>
                  <a:tcPr/>
                </a:tc>
                <a:extLst>
                  <a:ext uri="{0D108BD9-81ED-4DB2-BD59-A6C34878D82A}">
                    <a16:rowId xmlns:a16="http://schemas.microsoft.com/office/drawing/2014/main" val="10001"/>
                  </a:ext>
                </a:extLst>
              </a:tr>
              <a:tr h="664592">
                <a:tc>
                  <a:txBody>
                    <a:bodyPr/>
                    <a:lstStyle/>
                    <a:p>
                      <a:r>
                        <a:rPr lang="ru-RU" sz="1900" b="0" kern="1200" dirty="0" smtClean="0">
                          <a:solidFill>
                            <a:schemeClr val="dk1"/>
                          </a:solidFill>
                          <a:latin typeface="+mn-lt"/>
                          <a:ea typeface="+mn-ea"/>
                          <a:cs typeface="+mn-cs"/>
                        </a:rPr>
                        <a:t>Чем больше начальная скорость, тем длиннее тормозной путь на сухом асфальте</a:t>
                      </a:r>
                      <a:endParaRPr lang="ru-RU" sz="1900" b="0" dirty="0"/>
                    </a:p>
                  </a:txBody>
                  <a:tcPr/>
                </a:tc>
                <a:tc>
                  <a:txBody>
                    <a:bodyPr/>
                    <a:lstStyle/>
                    <a:p>
                      <a:endParaRPr lang="ru-RU" sz="1800" dirty="0"/>
                    </a:p>
                  </a:txBody>
                  <a:tcPr/>
                </a:tc>
                <a:tc>
                  <a:txBody>
                    <a:bodyPr/>
                    <a:lstStyle/>
                    <a:p>
                      <a:endParaRPr lang="ru-RU" sz="1800" dirty="0"/>
                    </a:p>
                  </a:txBody>
                  <a:tcPr/>
                </a:tc>
                <a:extLst>
                  <a:ext uri="{0D108BD9-81ED-4DB2-BD59-A6C34878D82A}">
                    <a16:rowId xmlns:a16="http://schemas.microsoft.com/office/drawing/2014/main" val="10002"/>
                  </a:ext>
                </a:extLst>
              </a:tr>
              <a:tr h="664592">
                <a:tc>
                  <a:txBody>
                    <a:bodyPr/>
                    <a:lstStyle/>
                    <a:p>
                      <a:r>
                        <a:rPr lang="ru-RU" sz="1900" b="0" kern="1200" dirty="0" smtClean="0">
                          <a:solidFill>
                            <a:schemeClr val="dk1"/>
                          </a:solidFill>
                          <a:latin typeface="+mn-lt"/>
                          <a:ea typeface="+mn-ea"/>
                          <a:cs typeface="+mn-cs"/>
                        </a:rPr>
                        <a:t>Длина тормозного пути на мокром асфальте более чем в 1,5 раза больше длины тормозного пути на сухом асфальте</a:t>
                      </a:r>
                      <a:endParaRPr lang="ru-RU" sz="1900" b="0" dirty="0"/>
                    </a:p>
                  </a:txBody>
                  <a:tcPr/>
                </a:tc>
                <a:tc>
                  <a:txBody>
                    <a:bodyPr/>
                    <a:lstStyle/>
                    <a:p>
                      <a:endParaRPr lang="ru-RU" sz="1800" dirty="0"/>
                    </a:p>
                  </a:txBody>
                  <a:tcPr/>
                </a:tc>
                <a:tc>
                  <a:txBody>
                    <a:bodyPr/>
                    <a:lstStyle/>
                    <a:p>
                      <a:endParaRPr lang="ru-RU" sz="1800" dirty="0"/>
                    </a:p>
                  </a:txBody>
                  <a:tcPr/>
                </a:tc>
                <a:extLst>
                  <a:ext uri="{0D108BD9-81ED-4DB2-BD59-A6C34878D82A}">
                    <a16:rowId xmlns:a16="http://schemas.microsoft.com/office/drawing/2014/main" val="10003"/>
                  </a:ext>
                </a:extLst>
              </a:tr>
            </a:tbl>
          </a:graphicData>
        </a:graphic>
      </p:graphicFrame>
      <p:pic>
        <p:nvPicPr>
          <p:cNvPr id="6" name="Рисунок 5">
            <a:extLst>
              <a:ext uri="{FF2B5EF4-FFF2-40B4-BE49-F238E27FC236}">
                <a16:creationId xmlns:a16="http://schemas.microsoft.com/office/drawing/2014/main" id="{A871EDFC-11F6-4D2F-9B24-696E5EF77E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7593" y="155460"/>
            <a:ext cx="2351157" cy="68292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39699" y="367484"/>
            <a:ext cx="11144328" cy="6796904"/>
          </a:xfrm>
        </p:spPr>
        <p:txBody>
          <a:bodyPr>
            <a:normAutofit lnSpcReduction="10000"/>
          </a:bodyPr>
          <a:lstStyle/>
          <a:p>
            <a:pPr>
              <a:buNone/>
            </a:pPr>
            <a:r>
              <a:rPr lang="ru-RU" sz="2300" b="1" u="sng" dirty="0" smtClean="0"/>
              <a:t>Вопрос 2</a:t>
            </a:r>
          </a:p>
          <a:p>
            <a:pPr algn="just">
              <a:buNone/>
            </a:pPr>
            <a:r>
              <a:rPr lang="ru-RU" sz="2300" dirty="0" smtClean="0"/>
              <a:t>Для расчета ориентировочной длины тормозного пути легкового автомобиля можно использовать формулу: </a:t>
            </a:r>
            <a:r>
              <a:rPr lang="en-US" sz="2300" i="1" dirty="0" smtClean="0"/>
              <a:t>S=</a:t>
            </a:r>
            <a:r>
              <a:rPr lang="en-US" sz="2300" i="1" dirty="0" err="1" smtClean="0"/>
              <a:t>vxv</a:t>
            </a:r>
            <a:r>
              <a:rPr lang="en-US" sz="2300" i="1" dirty="0" smtClean="0"/>
              <a:t>/254k</a:t>
            </a:r>
            <a:r>
              <a:rPr lang="ru-RU" sz="2300" dirty="0" smtClean="0"/>
              <a:t>, где </a:t>
            </a:r>
            <a:r>
              <a:rPr lang="en-US" sz="2300" i="1" dirty="0" smtClean="0"/>
              <a:t>S</a:t>
            </a:r>
            <a:r>
              <a:rPr lang="ru-RU" sz="2300" i="1" dirty="0" smtClean="0"/>
              <a:t> </a:t>
            </a:r>
            <a:r>
              <a:rPr lang="ru-RU" sz="2300" dirty="0" smtClean="0"/>
              <a:t>–</a:t>
            </a:r>
            <a:r>
              <a:rPr lang="en-US" sz="2300" dirty="0" smtClean="0"/>
              <a:t> </a:t>
            </a:r>
            <a:r>
              <a:rPr lang="ru-RU" sz="2300" dirty="0" smtClean="0"/>
              <a:t>тормозной путь (в метрах)</a:t>
            </a:r>
            <a:r>
              <a:rPr lang="ru-RU" sz="2300" i="1" dirty="0" smtClean="0"/>
              <a:t>, </a:t>
            </a:r>
            <a:r>
              <a:rPr lang="en-US" sz="2300" i="1" dirty="0" smtClean="0"/>
              <a:t>v </a:t>
            </a:r>
            <a:r>
              <a:rPr lang="ru-RU" sz="2300" dirty="0" smtClean="0"/>
              <a:t>– скорость автомобиля в момент начала торможения (в км/ч), </a:t>
            </a:r>
            <a:r>
              <a:rPr lang="en-US" sz="2300" i="1" dirty="0" smtClean="0"/>
              <a:t>k</a:t>
            </a:r>
            <a:r>
              <a:rPr lang="en-US" sz="2300" dirty="0" smtClean="0"/>
              <a:t> </a:t>
            </a:r>
            <a:r>
              <a:rPr lang="ru-RU" sz="2300" dirty="0" smtClean="0"/>
              <a:t>– коэффициент сцепления с дорогой. </a:t>
            </a:r>
          </a:p>
          <a:p>
            <a:pPr algn="just">
              <a:buNone/>
            </a:pPr>
            <a:r>
              <a:rPr lang="ru-RU" sz="2300" dirty="0" smtClean="0"/>
              <a:t>Эта формула удобна тем, что скорость в нее подставляется в км/ч, а длина выражается  в метрах. </a:t>
            </a:r>
            <a:endParaRPr lang="ru-RU" sz="2300" b="1" dirty="0" smtClean="0"/>
          </a:p>
          <a:p>
            <a:pPr algn="just">
              <a:buNone/>
            </a:pPr>
            <a:r>
              <a:rPr lang="ru-RU" sz="2300" dirty="0" smtClean="0"/>
              <a:t>Значения </a:t>
            </a:r>
            <a:r>
              <a:rPr lang="en-US" sz="2300" i="1" dirty="0" smtClean="0"/>
              <a:t>k</a:t>
            </a:r>
            <a:r>
              <a:rPr lang="ru-RU" sz="2300" dirty="0" smtClean="0"/>
              <a:t> - коэффициента сцепления с дорогой приведены в таблице:</a:t>
            </a:r>
            <a:endParaRPr lang="ru-RU" sz="2300" b="1" dirty="0" smtClean="0"/>
          </a:p>
          <a:p>
            <a:pPr>
              <a:buNone/>
            </a:pPr>
            <a:r>
              <a:rPr lang="ru-RU" sz="2300" dirty="0" smtClean="0"/>
              <a:t> </a:t>
            </a:r>
            <a:endParaRPr lang="ru-RU" sz="2300" b="1" dirty="0" smtClean="0"/>
          </a:p>
          <a:p>
            <a:pPr>
              <a:buNone/>
            </a:pPr>
            <a:r>
              <a:rPr lang="ru-RU" sz="2300" dirty="0" smtClean="0"/>
              <a:t> </a:t>
            </a:r>
            <a:endParaRPr lang="ru-RU" sz="2300" b="1" dirty="0" smtClean="0"/>
          </a:p>
          <a:p>
            <a:pPr>
              <a:buNone/>
            </a:pPr>
            <a:endParaRPr lang="ru-RU" sz="2300" dirty="0" smtClean="0"/>
          </a:p>
          <a:p>
            <a:pPr>
              <a:buNone/>
            </a:pPr>
            <a:endParaRPr lang="ru-RU" sz="2300" dirty="0" smtClean="0"/>
          </a:p>
          <a:p>
            <a:pPr>
              <a:buNone/>
            </a:pPr>
            <a:endParaRPr lang="ru-RU" sz="2300" dirty="0" smtClean="0"/>
          </a:p>
          <a:p>
            <a:pPr algn="just">
              <a:buNone/>
            </a:pPr>
            <a:endParaRPr lang="ru-RU" sz="2300" dirty="0" smtClean="0"/>
          </a:p>
          <a:p>
            <a:pPr algn="just">
              <a:buNone/>
            </a:pPr>
            <a:r>
              <a:rPr lang="ru-RU" sz="2300" dirty="0" smtClean="0"/>
              <a:t>Автомобиль, двигавшийся на резине без шипов по мокрой дороге со скоростью 60км/ч,  начал торможение. Вычислите длину его тормозного пути. Результат округлите до целого. </a:t>
            </a:r>
            <a:r>
              <a:rPr lang="ru-RU" dirty="0" smtClean="0"/>
              <a:t>	</a:t>
            </a:r>
            <a:endParaRPr lang="ru-RU" b="1" dirty="0"/>
          </a:p>
        </p:txBody>
      </p:sp>
      <p:graphicFrame>
        <p:nvGraphicFramePr>
          <p:cNvPr id="4" name="Таблица 3"/>
          <p:cNvGraphicFramePr>
            <a:graphicFrameLocks noGrp="1"/>
          </p:cNvGraphicFramePr>
          <p:nvPr/>
        </p:nvGraphicFramePr>
        <p:xfrm>
          <a:off x="739666" y="3439317"/>
          <a:ext cx="10866048" cy="1828800"/>
        </p:xfrm>
        <a:graphic>
          <a:graphicData uri="http://schemas.openxmlformats.org/drawingml/2006/table">
            <a:tbl>
              <a:tblPr firstRow="1" bandRow="1">
                <a:tableStyleId>{5C22544A-7EE6-4342-B048-85BDC9FD1C3A}</a:tableStyleId>
              </a:tblPr>
              <a:tblGrid>
                <a:gridCol w="8897722">
                  <a:extLst>
                    <a:ext uri="{9D8B030D-6E8A-4147-A177-3AD203B41FA5}">
                      <a16:colId xmlns:a16="http://schemas.microsoft.com/office/drawing/2014/main" val="20000"/>
                    </a:ext>
                  </a:extLst>
                </a:gridCol>
                <a:gridCol w="1968326">
                  <a:extLst>
                    <a:ext uri="{9D8B030D-6E8A-4147-A177-3AD203B41FA5}">
                      <a16:colId xmlns:a16="http://schemas.microsoft.com/office/drawing/2014/main" val="20001"/>
                    </a:ext>
                  </a:extLst>
                </a:gridCol>
              </a:tblGrid>
              <a:tr h="313059">
                <a:tc>
                  <a:txBody>
                    <a:bodyPr/>
                    <a:lstStyle/>
                    <a:p>
                      <a:pPr marL="0" marR="0" indent="0" algn="ctr" defTabSz="1042569" rtl="0" eaLnBrk="1" fontAlgn="auto" latinLnBrk="0" hangingPunct="1">
                        <a:lnSpc>
                          <a:spcPct val="100000"/>
                        </a:lnSpc>
                        <a:spcBef>
                          <a:spcPts val="0"/>
                        </a:spcBef>
                        <a:spcAft>
                          <a:spcPts val="0"/>
                        </a:spcAft>
                        <a:buClrTx/>
                        <a:buSzTx/>
                        <a:buFontTx/>
                        <a:buNone/>
                        <a:tabLst/>
                        <a:defRPr/>
                      </a:pPr>
                      <a:r>
                        <a:rPr lang="ru-RU" sz="1800" i="1" dirty="0" smtClean="0"/>
                        <a:t>Особенности движения автомобиля</a:t>
                      </a:r>
                      <a:endParaRPr lang="ru-RU" sz="1800" b="1" dirty="0" smtClean="0"/>
                    </a:p>
                  </a:txBody>
                  <a:tcPr/>
                </a:tc>
                <a:tc>
                  <a:txBody>
                    <a:bodyPr/>
                    <a:lstStyle/>
                    <a:p>
                      <a:pPr marL="0" marR="0" indent="0" algn="ctr" defTabSz="1042569" rtl="0" eaLnBrk="1" fontAlgn="auto" latinLnBrk="0" hangingPunct="1">
                        <a:lnSpc>
                          <a:spcPct val="100000"/>
                        </a:lnSpc>
                        <a:spcBef>
                          <a:spcPts val="0"/>
                        </a:spcBef>
                        <a:spcAft>
                          <a:spcPts val="0"/>
                        </a:spcAft>
                        <a:buClrTx/>
                        <a:buSzTx/>
                        <a:buFontTx/>
                        <a:buNone/>
                        <a:tabLst/>
                        <a:defRPr/>
                      </a:pPr>
                      <a:r>
                        <a:rPr lang="ru-RU" sz="1800" i="1" dirty="0" smtClean="0"/>
                        <a:t>Значение </a:t>
                      </a:r>
                      <a:r>
                        <a:rPr lang="en-US" sz="1800" i="1" dirty="0" smtClean="0"/>
                        <a:t>k</a:t>
                      </a:r>
                      <a:endParaRPr lang="ru-RU" sz="1800" b="1" dirty="0" smtClean="0"/>
                    </a:p>
                  </a:txBody>
                  <a:tcPr/>
                </a:tc>
                <a:extLst>
                  <a:ext uri="{0D108BD9-81ED-4DB2-BD59-A6C34878D82A}">
                    <a16:rowId xmlns:a16="http://schemas.microsoft.com/office/drawing/2014/main" val="10000"/>
                  </a:ext>
                </a:extLst>
              </a:tr>
              <a:tr h="313059">
                <a:tc>
                  <a:txBody>
                    <a:bodyPr/>
                    <a:lstStyle/>
                    <a:p>
                      <a:pPr marL="0" marR="0" indent="0" algn="l" defTabSz="1042569" rtl="0" eaLnBrk="1" fontAlgn="auto" latinLnBrk="0" hangingPunct="1">
                        <a:lnSpc>
                          <a:spcPct val="100000"/>
                        </a:lnSpc>
                        <a:spcBef>
                          <a:spcPts val="0"/>
                        </a:spcBef>
                        <a:spcAft>
                          <a:spcPts val="0"/>
                        </a:spcAft>
                        <a:buClrTx/>
                        <a:buSzTx/>
                        <a:buFontTx/>
                        <a:buNone/>
                        <a:tabLst/>
                        <a:defRPr/>
                      </a:pPr>
                      <a:r>
                        <a:rPr lang="ru-RU" sz="1800" dirty="0" smtClean="0"/>
                        <a:t>на резине без шипов по сухому асфальту по ровной траектории</a:t>
                      </a:r>
                      <a:endParaRPr lang="ru-RU" sz="1800" b="1" dirty="0" smtClean="0"/>
                    </a:p>
                  </a:txBody>
                  <a:tcPr/>
                </a:tc>
                <a:tc>
                  <a:txBody>
                    <a:bodyPr/>
                    <a:lstStyle/>
                    <a:p>
                      <a:r>
                        <a:rPr lang="ru-RU" sz="1800" dirty="0" smtClean="0"/>
                        <a:t>0,7</a:t>
                      </a:r>
                      <a:endParaRPr lang="ru-RU" sz="1800" dirty="0"/>
                    </a:p>
                  </a:txBody>
                  <a:tcPr/>
                </a:tc>
                <a:extLst>
                  <a:ext uri="{0D108BD9-81ED-4DB2-BD59-A6C34878D82A}">
                    <a16:rowId xmlns:a16="http://schemas.microsoft.com/office/drawing/2014/main" val="10001"/>
                  </a:ext>
                </a:extLst>
              </a:tr>
              <a:tr h="313059">
                <a:tc>
                  <a:txBody>
                    <a:bodyPr/>
                    <a:lstStyle/>
                    <a:p>
                      <a:pPr marL="0" marR="0" indent="0" algn="l" defTabSz="1042569" rtl="0" eaLnBrk="1" fontAlgn="auto" latinLnBrk="0" hangingPunct="1">
                        <a:lnSpc>
                          <a:spcPct val="100000"/>
                        </a:lnSpc>
                        <a:spcBef>
                          <a:spcPts val="0"/>
                        </a:spcBef>
                        <a:spcAft>
                          <a:spcPts val="0"/>
                        </a:spcAft>
                        <a:buClrTx/>
                        <a:buSzTx/>
                        <a:buFontTx/>
                        <a:buNone/>
                        <a:tabLst/>
                        <a:defRPr/>
                      </a:pPr>
                      <a:r>
                        <a:rPr lang="ru-RU" sz="1800" dirty="0" smtClean="0"/>
                        <a:t>на резине без шипов по мокрой дороге</a:t>
                      </a:r>
                      <a:endParaRPr lang="ru-RU" sz="1800" b="1" dirty="0" smtClean="0"/>
                    </a:p>
                  </a:txBody>
                  <a:tcPr/>
                </a:tc>
                <a:tc>
                  <a:txBody>
                    <a:bodyPr/>
                    <a:lstStyle/>
                    <a:p>
                      <a:r>
                        <a:rPr lang="ru-RU" sz="1800" dirty="0" smtClean="0"/>
                        <a:t>0,4</a:t>
                      </a:r>
                      <a:endParaRPr lang="ru-RU" sz="1800" dirty="0"/>
                    </a:p>
                  </a:txBody>
                  <a:tcPr/>
                </a:tc>
                <a:extLst>
                  <a:ext uri="{0D108BD9-81ED-4DB2-BD59-A6C34878D82A}">
                    <a16:rowId xmlns:a16="http://schemas.microsoft.com/office/drawing/2014/main" val="10002"/>
                  </a:ext>
                </a:extLst>
              </a:tr>
              <a:tr h="313059">
                <a:tc>
                  <a:txBody>
                    <a:bodyPr/>
                    <a:lstStyle/>
                    <a:p>
                      <a:r>
                        <a:rPr lang="ru-RU" sz="1800" dirty="0" smtClean="0"/>
                        <a:t>по укатанному снегу</a:t>
                      </a:r>
                      <a:endParaRPr lang="ru-RU" sz="1800" b="1" dirty="0" smtClean="0"/>
                    </a:p>
                  </a:txBody>
                  <a:tcPr/>
                </a:tc>
                <a:tc>
                  <a:txBody>
                    <a:bodyPr/>
                    <a:lstStyle/>
                    <a:p>
                      <a:r>
                        <a:rPr lang="ru-RU" sz="1800" dirty="0" smtClean="0"/>
                        <a:t>0,2</a:t>
                      </a:r>
                      <a:endParaRPr lang="ru-RU" sz="1800" dirty="0"/>
                    </a:p>
                  </a:txBody>
                  <a:tcPr/>
                </a:tc>
                <a:extLst>
                  <a:ext uri="{0D108BD9-81ED-4DB2-BD59-A6C34878D82A}">
                    <a16:rowId xmlns:a16="http://schemas.microsoft.com/office/drawing/2014/main" val="10003"/>
                  </a:ext>
                </a:extLst>
              </a:tr>
              <a:tr h="313059">
                <a:tc>
                  <a:txBody>
                    <a:bodyPr/>
                    <a:lstStyle/>
                    <a:p>
                      <a:pPr marL="0" marR="0" indent="0" algn="l" defTabSz="1042569" rtl="0" eaLnBrk="1" fontAlgn="auto" latinLnBrk="0" hangingPunct="1">
                        <a:lnSpc>
                          <a:spcPct val="100000"/>
                        </a:lnSpc>
                        <a:spcBef>
                          <a:spcPts val="0"/>
                        </a:spcBef>
                        <a:spcAft>
                          <a:spcPts val="0"/>
                        </a:spcAft>
                        <a:buClrTx/>
                        <a:buSzTx/>
                        <a:buFontTx/>
                        <a:buNone/>
                        <a:tabLst/>
                        <a:defRPr/>
                      </a:pPr>
                      <a:r>
                        <a:rPr lang="ru-RU" sz="1800" dirty="0" smtClean="0"/>
                        <a:t>по обледенелой дороге</a:t>
                      </a:r>
                      <a:endParaRPr lang="ru-RU" sz="1800" b="1" dirty="0" smtClean="0"/>
                    </a:p>
                  </a:txBody>
                  <a:tcPr/>
                </a:tc>
                <a:tc>
                  <a:txBody>
                    <a:bodyPr/>
                    <a:lstStyle/>
                    <a:p>
                      <a:r>
                        <a:rPr lang="ru-RU" sz="1800" dirty="0" smtClean="0"/>
                        <a:t>0,1</a:t>
                      </a:r>
                      <a:endParaRPr lang="ru-RU" sz="1800" dirty="0"/>
                    </a:p>
                  </a:txBody>
                  <a:tcPr/>
                </a:tc>
                <a:extLst>
                  <a:ext uri="{0D108BD9-81ED-4DB2-BD59-A6C34878D82A}">
                    <a16:rowId xmlns:a16="http://schemas.microsoft.com/office/drawing/2014/main" val="10004"/>
                  </a:ext>
                </a:extLst>
              </a:tr>
            </a:tbl>
          </a:graphicData>
        </a:graphic>
      </p:graphicFrame>
      <p:pic>
        <p:nvPicPr>
          <p:cNvPr id="5" name="Рисунок 4">
            <a:extLst>
              <a:ext uri="{FF2B5EF4-FFF2-40B4-BE49-F238E27FC236}">
                <a16:creationId xmlns:a16="http://schemas.microsoft.com/office/drawing/2014/main" id="{A871EDFC-11F6-4D2F-9B24-696E5EF77E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98011" y="153170"/>
            <a:ext cx="2288627" cy="66476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54277" y="204457"/>
            <a:ext cx="8926425" cy="770905"/>
          </a:xfrm>
        </p:spPr>
        <p:txBody>
          <a:bodyPr>
            <a:normAutofit fontScale="90000"/>
          </a:bodyPr>
          <a:lstStyle/>
          <a:p>
            <a:pPr algn="r"/>
            <a:r>
              <a:rPr lang="ru-RU" dirty="0" smtClean="0"/>
              <a:t>Характеристики задания «Тормозной путь»</a:t>
            </a:r>
            <a:endParaRPr lang="ru-RU" dirty="0"/>
          </a:p>
        </p:txBody>
      </p:sp>
      <p:sp>
        <p:nvSpPr>
          <p:cNvPr id="3" name="Содержимое 2"/>
          <p:cNvSpPr>
            <a:spLocks noGrp="1"/>
          </p:cNvSpPr>
          <p:nvPr>
            <p:ph idx="1"/>
          </p:nvPr>
        </p:nvSpPr>
        <p:spPr>
          <a:xfrm>
            <a:off x="594045" y="1357464"/>
            <a:ext cx="10692765" cy="5510878"/>
          </a:xfrm>
        </p:spPr>
        <p:txBody>
          <a:bodyPr>
            <a:noAutofit/>
          </a:bodyPr>
          <a:lstStyle/>
          <a:p>
            <a:pPr>
              <a:spcAft>
                <a:spcPts val="600"/>
              </a:spcAft>
            </a:pPr>
            <a:r>
              <a:rPr lang="ru-RU" sz="2400" dirty="0" smtClean="0"/>
              <a:t>Область математического содержания: Изменение и зависимости</a:t>
            </a:r>
          </a:p>
          <a:p>
            <a:pPr>
              <a:spcAft>
                <a:spcPts val="600"/>
              </a:spcAft>
            </a:pPr>
            <a:r>
              <a:rPr lang="ru-RU" sz="2400" dirty="0" smtClean="0"/>
              <a:t>Контекст: Общественная жизнь</a:t>
            </a:r>
          </a:p>
          <a:p>
            <a:pPr>
              <a:spcAft>
                <a:spcPts val="600"/>
              </a:spcAft>
            </a:pPr>
            <a:r>
              <a:rPr lang="ru-RU" sz="2400" dirty="0" smtClean="0"/>
              <a:t>Когнитивная деятельность: </a:t>
            </a:r>
          </a:p>
          <a:p>
            <a:pPr>
              <a:spcAft>
                <a:spcPts val="600"/>
              </a:spcAft>
              <a:buNone/>
            </a:pPr>
            <a:r>
              <a:rPr lang="ru-RU" sz="2400" i="1" dirty="0" smtClean="0"/>
              <a:t>	вопрос 1</a:t>
            </a:r>
            <a:r>
              <a:rPr lang="ru-RU" sz="2400" dirty="0" smtClean="0"/>
              <a:t> – Интерпретировать; </a:t>
            </a:r>
            <a:r>
              <a:rPr lang="ru-RU" sz="2400" i="1" dirty="0" smtClean="0"/>
              <a:t>вопрос 2</a:t>
            </a:r>
            <a:r>
              <a:rPr lang="ru-RU" sz="2400" dirty="0" smtClean="0"/>
              <a:t>: Применять</a:t>
            </a:r>
          </a:p>
          <a:p>
            <a:pPr>
              <a:spcAft>
                <a:spcPts val="600"/>
              </a:spcAft>
            </a:pPr>
            <a:r>
              <a:rPr lang="ru-RU" sz="2400" dirty="0" smtClean="0"/>
              <a:t>Уровень сложности: </a:t>
            </a:r>
            <a:r>
              <a:rPr lang="ru-RU" sz="2400" i="1" dirty="0" smtClean="0"/>
              <a:t>оба вопроса </a:t>
            </a:r>
            <a:r>
              <a:rPr lang="ru-RU" sz="2400" dirty="0" smtClean="0"/>
              <a:t>- 2 </a:t>
            </a:r>
          </a:p>
          <a:p>
            <a:pPr>
              <a:spcAft>
                <a:spcPts val="600"/>
              </a:spcAft>
            </a:pPr>
            <a:r>
              <a:rPr lang="ru-RU" sz="2400" dirty="0" smtClean="0"/>
              <a:t>Проверяются знания/умения:  </a:t>
            </a:r>
          </a:p>
          <a:p>
            <a:pPr>
              <a:spcAft>
                <a:spcPts val="600"/>
              </a:spcAft>
              <a:buNone/>
            </a:pPr>
            <a:r>
              <a:rPr lang="ru-RU" sz="2400" i="1" dirty="0" smtClean="0"/>
              <a:t>вопрос 1</a:t>
            </a:r>
            <a:r>
              <a:rPr lang="ru-RU" sz="2400" dirty="0" smtClean="0"/>
              <a:t>: интерпретировать данные столбчатой диаграммы, устанавливать закономерность, проверять истинность утверждений  </a:t>
            </a:r>
          </a:p>
          <a:p>
            <a:pPr>
              <a:spcAft>
                <a:spcPts val="600"/>
              </a:spcAft>
              <a:buNone/>
            </a:pPr>
            <a:r>
              <a:rPr lang="ru-RU" sz="2400" i="1" dirty="0" smtClean="0"/>
              <a:t>вопрос 2: </a:t>
            </a:r>
            <a:r>
              <a:rPr lang="ru-RU" sz="2400" dirty="0" smtClean="0"/>
              <a:t>выполнять вычисления по формуле, округлять, самостоятельно задавать точность округления, обосновывать</a:t>
            </a:r>
          </a:p>
        </p:txBody>
      </p:sp>
      <p:pic>
        <p:nvPicPr>
          <p:cNvPr id="4" name="Рисунок 3">
            <a:extLst>
              <a:ext uri="{FF2B5EF4-FFF2-40B4-BE49-F238E27FC236}">
                <a16:creationId xmlns:a16="http://schemas.microsoft.com/office/drawing/2014/main" id="{A871EDFC-11F6-4D2F-9B24-696E5EF77E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5111" y="155461"/>
            <a:ext cx="2401182" cy="69745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2080" y="153171"/>
            <a:ext cx="10501006" cy="714379"/>
          </a:xfrm>
        </p:spPr>
        <p:txBody>
          <a:bodyPr>
            <a:normAutofit/>
          </a:bodyPr>
          <a:lstStyle/>
          <a:p>
            <a:pPr algn="r"/>
            <a:r>
              <a:rPr lang="ru-RU" sz="3800" dirty="0" smtClean="0"/>
              <a:t>Апробация. Результаты</a:t>
            </a:r>
            <a:endParaRPr lang="ru-RU" sz="3800" dirty="0"/>
          </a:p>
        </p:txBody>
      </p:sp>
      <p:sp>
        <p:nvSpPr>
          <p:cNvPr id="3" name="Содержимое 2"/>
          <p:cNvSpPr>
            <a:spLocks noGrp="1"/>
          </p:cNvSpPr>
          <p:nvPr>
            <p:ph idx="1"/>
          </p:nvPr>
        </p:nvSpPr>
        <p:spPr>
          <a:xfrm>
            <a:off x="153947" y="938988"/>
            <a:ext cx="11572956" cy="6225400"/>
          </a:xfrm>
        </p:spPr>
        <p:txBody>
          <a:bodyPr>
            <a:noAutofit/>
          </a:bodyPr>
          <a:lstStyle/>
          <a:p>
            <a:r>
              <a:rPr lang="ru-RU" sz="2400" dirty="0" smtClean="0"/>
              <a:t>Положительное: учащиеся практически не пропускают задания, очень мало ответов «не знаю», «не могу решить», есть положительные отзывы о задачах («интересное задание»).</a:t>
            </a:r>
          </a:p>
          <a:p>
            <a:r>
              <a:rPr lang="ru-RU" sz="2400" dirty="0" smtClean="0"/>
              <a:t>Отрицательное: значительная часть демонстрирует </a:t>
            </a:r>
            <a:r>
              <a:rPr lang="ru-RU" sz="2400" i="1" dirty="0" smtClean="0">
                <a:solidFill>
                  <a:srgbClr val="00B050"/>
                </a:solidFill>
              </a:rPr>
              <a:t>неготовность вычленять математические аспекты из реальной ситуации</a:t>
            </a:r>
            <a:r>
              <a:rPr lang="ru-RU" sz="2400" dirty="0" smtClean="0"/>
              <a:t>, выбирать существенную информацию, обрабатывать, используя математический аппарат. Не понимают, когда надо привлекать жизненный опыт, а когда математические знания.</a:t>
            </a:r>
          </a:p>
          <a:p>
            <a:r>
              <a:rPr lang="ru-RU" sz="2400" dirty="0" smtClean="0"/>
              <a:t>Не понимают, что означает «доказать», «обосновать».</a:t>
            </a:r>
          </a:p>
          <a:p>
            <a:r>
              <a:rPr lang="ru-RU" sz="2400" dirty="0" smtClean="0"/>
              <a:t>Нет развития навыков смыслового чтения. Плохо читают условие, не сопоставляют текстовую и табличную, графическую информацию, не используют справочную информацию.</a:t>
            </a:r>
          </a:p>
          <a:p>
            <a:r>
              <a:rPr lang="ru-RU" sz="2400" dirty="0" smtClean="0"/>
              <a:t>Проявляют известные недостатки: </a:t>
            </a:r>
            <a:r>
              <a:rPr lang="ru-RU" sz="2400" dirty="0" err="1" smtClean="0"/>
              <a:t>несформированность</a:t>
            </a:r>
            <a:r>
              <a:rPr lang="ru-RU" sz="2400" dirty="0" smtClean="0"/>
              <a:t> чувства числа, недостаточность вычислительной подготовки, развития геометрических представлений, воображения, навыков измерения геометрических величин, неумение решать даже учебные задачи. </a:t>
            </a:r>
            <a:endParaRPr lang="ru-RU" sz="2400" dirty="0"/>
          </a:p>
        </p:txBody>
      </p:sp>
      <p:pic>
        <p:nvPicPr>
          <p:cNvPr id="4" name="Рисунок 3">
            <a:extLst>
              <a:ext uri="{FF2B5EF4-FFF2-40B4-BE49-F238E27FC236}">
                <a16:creationId xmlns:a16="http://schemas.microsoft.com/office/drawing/2014/main" id="{A871EDFC-11F6-4D2F-9B24-696E5EF77E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7593" y="155460"/>
            <a:ext cx="2476549" cy="71934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418" y="241327"/>
            <a:ext cx="11231195" cy="713925"/>
          </a:xfrm>
        </p:spPr>
        <p:txBody>
          <a:bodyPr>
            <a:normAutofit fontScale="90000"/>
          </a:bodyPr>
          <a:lstStyle/>
          <a:p>
            <a:pPr algn="r"/>
            <a:r>
              <a:rPr lang="ru-RU" dirty="0" smtClean="0"/>
              <a:t>Формирование МГ. Что  делать?</a:t>
            </a:r>
            <a:br>
              <a:rPr lang="ru-RU" dirty="0" smtClean="0"/>
            </a:br>
            <a:endParaRPr lang="ru-RU" dirty="0"/>
          </a:p>
        </p:txBody>
      </p:sp>
      <p:sp>
        <p:nvSpPr>
          <p:cNvPr id="3" name="Содержимое 2"/>
          <p:cNvSpPr>
            <a:spLocks noGrp="1"/>
          </p:cNvSpPr>
          <p:nvPr>
            <p:ph idx="1"/>
          </p:nvPr>
        </p:nvSpPr>
        <p:spPr>
          <a:xfrm>
            <a:off x="325161" y="1065860"/>
            <a:ext cx="11105467" cy="5949294"/>
          </a:xfrm>
        </p:spPr>
        <p:txBody>
          <a:bodyPr>
            <a:normAutofit fontScale="85000" lnSpcReduction="20000"/>
          </a:bodyPr>
          <a:lstStyle/>
          <a:p>
            <a:pPr>
              <a:spcBef>
                <a:spcPts val="0"/>
              </a:spcBef>
              <a:spcAft>
                <a:spcPts val="714"/>
              </a:spcAft>
            </a:pPr>
            <a:r>
              <a:rPr lang="ru-RU" sz="2900" dirty="0" smtClean="0"/>
              <a:t>Помнить о </a:t>
            </a:r>
            <a:r>
              <a:rPr lang="ru-RU" sz="2900" dirty="0" smtClean="0">
                <a:solidFill>
                  <a:srgbClr val="7030A0"/>
                </a:solidFill>
              </a:rPr>
              <a:t>системности</a:t>
            </a:r>
            <a:r>
              <a:rPr lang="ru-RU" sz="2900" dirty="0" smtClean="0"/>
              <a:t> формируемых математических знаний, о необходимости теоретической и практической предметной базы</a:t>
            </a:r>
          </a:p>
          <a:p>
            <a:pPr>
              <a:spcBef>
                <a:spcPts val="0"/>
              </a:spcBef>
              <a:spcAft>
                <a:spcPts val="714"/>
              </a:spcAft>
            </a:pPr>
            <a:r>
              <a:rPr lang="ru-RU" sz="2900" dirty="0" smtClean="0"/>
              <a:t>формировать </a:t>
            </a:r>
            <a:r>
              <a:rPr lang="ru-RU" sz="2900" dirty="0" smtClean="0">
                <a:solidFill>
                  <a:srgbClr val="7030A0"/>
                </a:solidFill>
              </a:rPr>
              <a:t>готовность</a:t>
            </a:r>
            <a:r>
              <a:rPr lang="ru-RU" sz="2900" dirty="0" smtClean="0"/>
              <a:t> к взаимодействию с математической стороной окружающего мира - погружать в реальные ситуации (отдельные задания; цепочки заданий, объединенных ситуацией, проектные работы)</a:t>
            </a:r>
          </a:p>
          <a:p>
            <a:pPr>
              <a:spcBef>
                <a:spcPts val="0"/>
              </a:spcBef>
              <a:spcAft>
                <a:spcPts val="714"/>
              </a:spcAft>
            </a:pPr>
            <a:r>
              <a:rPr lang="ru-RU" sz="2900" dirty="0" smtClean="0"/>
              <a:t>формировать </a:t>
            </a:r>
            <a:r>
              <a:rPr lang="ru-RU" sz="2900" dirty="0" smtClean="0">
                <a:solidFill>
                  <a:srgbClr val="7030A0"/>
                </a:solidFill>
              </a:rPr>
              <a:t>опыт</a:t>
            </a:r>
            <a:r>
              <a:rPr lang="ru-RU" sz="2900" dirty="0" smtClean="0"/>
              <a:t> поиска путей решения жизненных задач, учить математическому </a:t>
            </a:r>
            <a:r>
              <a:rPr lang="ru-RU" sz="2900" dirty="0" smtClean="0">
                <a:solidFill>
                  <a:srgbClr val="7030A0"/>
                </a:solidFill>
              </a:rPr>
              <a:t>моделированию</a:t>
            </a:r>
            <a:r>
              <a:rPr lang="ru-RU" sz="2900" dirty="0" smtClean="0"/>
              <a:t> реальных ситуаций и переносить способы решения учебных задач на реальные</a:t>
            </a:r>
          </a:p>
          <a:p>
            <a:pPr>
              <a:spcBef>
                <a:spcPts val="0"/>
              </a:spcBef>
              <a:spcAft>
                <a:spcPts val="714"/>
              </a:spcAft>
            </a:pPr>
            <a:r>
              <a:rPr lang="ru-RU" sz="2900" dirty="0" smtClean="0"/>
              <a:t>развивать когнитивную сферу, учить познавать мир, решать задачи </a:t>
            </a:r>
            <a:r>
              <a:rPr lang="ru-RU" sz="2900" dirty="0" smtClean="0">
                <a:solidFill>
                  <a:srgbClr val="7030A0"/>
                </a:solidFill>
              </a:rPr>
              <a:t>разными способами</a:t>
            </a:r>
          </a:p>
          <a:p>
            <a:pPr>
              <a:spcBef>
                <a:spcPts val="0"/>
              </a:spcBef>
              <a:spcAft>
                <a:spcPts val="714"/>
              </a:spcAft>
            </a:pPr>
            <a:r>
              <a:rPr lang="ru-RU" sz="2900" dirty="0" smtClean="0"/>
              <a:t>формировать коммуникативную, читательскую, информационную, социальную </a:t>
            </a:r>
            <a:r>
              <a:rPr lang="ru-RU" sz="2900" dirty="0" smtClean="0">
                <a:solidFill>
                  <a:srgbClr val="7030A0"/>
                </a:solidFill>
              </a:rPr>
              <a:t>компетенции</a:t>
            </a:r>
          </a:p>
          <a:p>
            <a:pPr>
              <a:spcBef>
                <a:spcPts val="0"/>
              </a:spcBef>
              <a:spcAft>
                <a:spcPts val="714"/>
              </a:spcAft>
            </a:pPr>
            <a:r>
              <a:rPr lang="ru-RU" sz="2900" dirty="0" smtClean="0"/>
              <a:t>развивать </a:t>
            </a:r>
            <a:r>
              <a:rPr lang="ru-RU" sz="2900" dirty="0" smtClean="0">
                <a:solidFill>
                  <a:srgbClr val="7030A0"/>
                </a:solidFill>
              </a:rPr>
              <a:t>регулятивную</a:t>
            </a:r>
            <a:r>
              <a:rPr lang="ru-RU" sz="2900" dirty="0" smtClean="0"/>
              <a:t> сферы и рефлексию: учить планировать деятельность, конструировать алгоритмы (вычисления, построения и пр.), контролировать процесс и результат, выполнять проверку на соответствие исходным данным и правдоподобие, коррекцию и оценку результата деятельности.</a:t>
            </a:r>
          </a:p>
          <a:p>
            <a:pPr>
              <a:spcBef>
                <a:spcPts val="0"/>
              </a:spcBef>
              <a:spcAft>
                <a:spcPts val="357"/>
              </a:spcAft>
            </a:pPr>
            <a:endParaRPr lang="ru-RU" sz="2900" dirty="0" smtClean="0"/>
          </a:p>
          <a:p>
            <a:pPr>
              <a:spcBef>
                <a:spcPts val="0"/>
              </a:spcBef>
            </a:pPr>
            <a:endParaRPr lang="ru-RU" sz="2600" dirty="0" smtClean="0"/>
          </a:p>
          <a:p>
            <a:endParaRPr lang="ru-RU" dirty="0"/>
          </a:p>
        </p:txBody>
      </p:sp>
      <p:pic>
        <p:nvPicPr>
          <p:cNvPr id="4" name="Рисунок 3">
            <a:extLst>
              <a:ext uri="{FF2B5EF4-FFF2-40B4-BE49-F238E27FC236}">
                <a16:creationId xmlns:a16="http://schemas.microsoft.com/office/drawing/2014/main" id="{A871EDFC-11F6-4D2F-9B24-696E5EF77E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5111" y="155461"/>
            <a:ext cx="2401182" cy="69745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865" y="2142034"/>
            <a:ext cx="10098723" cy="1535700"/>
          </a:xfrm>
        </p:spPr>
        <p:txBody>
          <a:bodyPr>
            <a:normAutofit fontScale="90000"/>
          </a:bodyPr>
          <a:lstStyle/>
          <a:p>
            <a:r>
              <a:rPr lang="ru-RU" b="1" dirty="0" smtClean="0"/>
              <a:t/>
            </a:r>
            <a:br>
              <a:rPr lang="ru-RU" b="1" dirty="0" smtClean="0"/>
            </a:br>
            <a:r>
              <a:rPr lang="ru-RU" b="1" dirty="0" smtClean="0"/>
              <a:t/>
            </a:r>
            <a:br>
              <a:rPr lang="ru-RU" b="1" dirty="0" smtClean="0"/>
            </a:br>
            <a:r>
              <a:rPr lang="ru-RU" sz="4400" b="1" dirty="0" smtClean="0"/>
              <a:t>ЧИТАТЕЛЬСКАЯ ГРАМОТНОСТЬ</a:t>
            </a:r>
            <a:endParaRPr lang="ru-RU" sz="4400" dirty="0"/>
          </a:p>
        </p:txBody>
      </p:sp>
      <p:pic>
        <p:nvPicPr>
          <p:cNvPr id="4" name="Рисунок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5681" y="723075"/>
            <a:ext cx="8607428" cy="196689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a:t>Читательская грамотность</a:t>
            </a:r>
          </a:p>
        </p:txBody>
      </p:sp>
      <p:pic>
        <p:nvPicPr>
          <p:cNvPr id="4" name="Рисунок 3">
            <a:extLst>
              <a:ext uri="{FF2B5EF4-FFF2-40B4-BE49-F238E27FC236}">
                <a16:creationId xmlns:a16="http://schemas.microsoft.com/office/drawing/2014/main" id="{4B1A77E2-6F7B-42D6-B0BB-6CC22F39AD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22425" y="2551336"/>
            <a:ext cx="1815647" cy="1182054"/>
          </a:xfrm>
          <a:prstGeom prst="rect">
            <a:avLst/>
          </a:prstGeom>
        </p:spPr>
      </p:pic>
      <p:pic>
        <p:nvPicPr>
          <p:cNvPr id="5" name="Рисунок 4">
            <a:extLst>
              <a:ext uri="{FF2B5EF4-FFF2-40B4-BE49-F238E27FC236}">
                <a16:creationId xmlns:a16="http://schemas.microsoft.com/office/drawing/2014/main" id="{57700EEB-7B40-4897-9794-2AAC8BC6EEF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1477" y="2643830"/>
            <a:ext cx="2356028" cy="1182055"/>
          </a:xfrm>
          <a:prstGeom prst="rect">
            <a:avLst/>
          </a:prstGeom>
        </p:spPr>
      </p:pic>
      <p:graphicFrame>
        <p:nvGraphicFramePr>
          <p:cNvPr id="8" name="Объект 8">
            <a:extLst>
              <a:ext uri="{FF2B5EF4-FFF2-40B4-BE49-F238E27FC236}">
                <a16:creationId xmlns:a16="http://schemas.microsoft.com/office/drawing/2014/main" id="{BA141F5D-3772-4AD8-8809-CBA48F9CB097}"/>
              </a:ext>
            </a:extLst>
          </p:cNvPr>
          <p:cNvGraphicFramePr>
            <a:graphicFrameLocks/>
          </p:cNvGraphicFramePr>
          <p:nvPr/>
        </p:nvGraphicFramePr>
        <p:xfrm>
          <a:off x="636887" y="1832050"/>
          <a:ext cx="2524118" cy="603456"/>
        </p:xfrm>
        <a:graphic>
          <a:graphicData uri="http://schemas.openxmlformats.org/drawingml/2006/table">
            <a:tbl>
              <a:tblPr firstRow="1" bandRow="1">
                <a:tableStyleId>{5C22544A-7EE6-4342-B048-85BDC9FD1C3A}</a:tableStyleId>
              </a:tblPr>
              <a:tblGrid>
                <a:gridCol w="2524118">
                  <a:extLst>
                    <a:ext uri="{9D8B030D-6E8A-4147-A177-3AD203B41FA5}">
                      <a16:colId xmlns:a16="http://schemas.microsoft.com/office/drawing/2014/main" val="3813844802"/>
                    </a:ext>
                  </a:extLst>
                </a:gridCol>
              </a:tblGrid>
              <a:tr h="597070">
                <a:tc>
                  <a:txBody>
                    <a:bodyPr/>
                    <a:lstStyle/>
                    <a:p>
                      <a:r>
                        <a:rPr lang="ru-RU" sz="1700" dirty="0">
                          <a:solidFill>
                            <a:srgbClr val="002060"/>
                          </a:solidFill>
                        </a:rPr>
                        <a:t>Моя Россия: большое в малом</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9" name="Объект 8">
            <a:extLst>
              <a:ext uri="{FF2B5EF4-FFF2-40B4-BE49-F238E27FC236}">
                <a16:creationId xmlns:a16="http://schemas.microsoft.com/office/drawing/2014/main" id="{F68826A3-1D53-4DB7-A09A-D936ACBC91F3}"/>
              </a:ext>
            </a:extLst>
          </p:cNvPr>
          <p:cNvGraphicFramePr>
            <a:graphicFrameLocks/>
          </p:cNvGraphicFramePr>
          <p:nvPr/>
        </p:nvGraphicFramePr>
        <p:xfrm>
          <a:off x="636887" y="5342518"/>
          <a:ext cx="2868205" cy="659237"/>
        </p:xfrm>
        <a:graphic>
          <a:graphicData uri="http://schemas.openxmlformats.org/drawingml/2006/table">
            <a:tbl>
              <a:tblPr firstRow="1" bandRow="1">
                <a:tableStyleId>{5C22544A-7EE6-4342-B048-85BDC9FD1C3A}</a:tableStyleId>
              </a:tblPr>
              <a:tblGrid>
                <a:gridCol w="2868205">
                  <a:extLst>
                    <a:ext uri="{9D8B030D-6E8A-4147-A177-3AD203B41FA5}">
                      <a16:colId xmlns:a16="http://schemas.microsoft.com/office/drawing/2014/main" val="3813844802"/>
                    </a:ext>
                  </a:extLst>
                </a:gridCol>
              </a:tblGrid>
              <a:tr h="659237">
                <a:tc>
                  <a:txBody>
                    <a:bodyPr/>
                    <a:lstStyle/>
                    <a:p>
                      <a:r>
                        <a:rPr lang="ru-RU" sz="1700" dirty="0">
                          <a:solidFill>
                            <a:srgbClr val="002060"/>
                          </a:solidFill>
                        </a:rPr>
                        <a:t>Всероссийский конкурс сочинений</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0" name="Объект 8">
            <a:extLst>
              <a:ext uri="{FF2B5EF4-FFF2-40B4-BE49-F238E27FC236}">
                <a16:creationId xmlns:a16="http://schemas.microsoft.com/office/drawing/2014/main" id="{B337BC8F-B139-4B11-B364-F7F5200CDD88}"/>
              </a:ext>
            </a:extLst>
          </p:cNvPr>
          <p:cNvGraphicFramePr>
            <a:graphicFrameLocks/>
          </p:cNvGraphicFramePr>
          <p:nvPr/>
        </p:nvGraphicFramePr>
        <p:xfrm>
          <a:off x="642781" y="3924808"/>
          <a:ext cx="2789379" cy="345922"/>
        </p:xfrm>
        <a:graphic>
          <a:graphicData uri="http://schemas.openxmlformats.org/drawingml/2006/table">
            <a:tbl>
              <a:tblPr firstRow="1" bandRow="1">
                <a:tableStyleId>{5C22544A-7EE6-4342-B048-85BDC9FD1C3A}</a:tableStyleId>
              </a:tblPr>
              <a:tblGrid>
                <a:gridCol w="2789379">
                  <a:extLst>
                    <a:ext uri="{9D8B030D-6E8A-4147-A177-3AD203B41FA5}">
                      <a16:colId xmlns:a16="http://schemas.microsoft.com/office/drawing/2014/main" val="3813844802"/>
                    </a:ext>
                  </a:extLst>
                </a:gridCol>
              </a:tblGrid>
              <a:tr h="345922">
                <a:tc>
                  <a:txBody>
                    <a:bodyPr/>
                    <a:lstStyle/>
                    <a:p>
                      <a:r>
                        <a:rPr lang="ru-RU" sz="1700" dirty="0">
                          <a:solidFill>
                            <a:srgbClr val="002060"/>
                          </a:solidFill>
                        </a:rPr>
                        <a:t>Собака бывает кусачей</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1" name="Объект 8">
            <a:extLst>
              <a:ext uri="{FF2B5EF4-FFF2-40B4-BE49-F238E27FC236}">
                <a16:creationId xmlns:a16="http://schemas.microsoft.com/office/drawing/2014/main" id="{F5BF5FDE-8310-4515-91EA-259162CA61D4}"/>
              </a:ext>
            </a:extLst>
          </p:cNvPr>
          <p:cNvGraphicFramePr>
            <a:graphicFrameLocks/>
          </p:cNvGraphicFramePr>
          <p:nvPr/>
        </p:nvGraphicFramePr>
        <p:xfrm>
          <a:off x="9897724" y="5444632"/>
          <a:ext cx="1340350" cy="345922"/>
        </p:xfrm>
        <a:graphic>
          <a:graphicData uri="http://schemas.openxmlformats.org/drawingml/2006/table">
            <a:tbl>
              <a:tblPr firstRow="1" bandRow="1">
                <a:tableStyleId>{5C22544A-7EE6-4342-B048-85BDC9FD1C3A}</a:tableStyleId>
              </a:tblPr>
              <a:tblGrid>
                <a:gridCol w="1340350">
                  <a:extLst>
                    <a:ext uri="{9D8B030D-6E8A-4147-A177-3AD203B41FA5}">
                      <a16:colId xmlns:a16="http://schemas.microsoft.com/office/drawing/2014/main" val="3813844802"/>
                    </a:ext>
                  </a:extLst>
                </a:gridCol>
              </a:tblGrid>
              <a:tr h="345922">
                <a:tc>
                  <a:txBody>
                    <a:bodyPr/>
                    <a:lstStyle/>
                    <a:p>
                      <a:r>
                        <a:rPr lang="ru-RU" sz="1700" dirty="0">
                          <a:solidFill>
                            <a:srgbClr val="002060"/>
                          </a:solidFill>
                        </a:rPr>
                        <a:t>Автопилот</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2" name="Объект 8">
            <a:extLst>
              <a:ext uri="{FF2B5EF4-FFF2-40B4-BE49-F238E27FC236}">
                <a16:creationId xmlns:a16="http://schemas.microsoft.com/office/drawing/2014/main" id="{60BBD1B9-2320-4A85-B1C4-C05A1184C128}"/>
              </a:ext>
            </a:extLst>
          </p:cNvPr>
          <p:cNvGraphicFramePr>
            <a:graphicFrameLocks/>
          </p:cNvGraphicFramePr>
          <p:nvPr/>
        </p:nvGraphicFramePr>
        <p:xfrm>
          <a:off x="9223642" y="3986134"/>
          <a:ext cx="1987609" cy="345922"/>
        </p:xfrm>
        <a:graphic>
          <a:graphicData uri="http://schemas.openxmlformats.org/drawingml/2006/table">
            <a:tbl>
              <a:tblPr firstRow="1" bandRow="1">
                <a:tableStyleId>{5C22544A-7EE6-4342-B048-85BDC9FD1C3A}</a:tableStyleId>
              </a:tblPr>
              <a:tblGrid>
                <a:gridCol w="1987609">
                  <a:extLst>
                    <a:ext uri="{9D8B030D-6E8A-4147-A177-3AD203B41FA5}">
                      <a16:colId xmlns:a16="http://schemas.microsoft.com/office/drawing/2014/main" val="3813844802"/>
                    </a:ext>
                  </a:extLst>
                </a:gridCol>
              </a:tblGrid>
              <a:tr h="345922">
                <a:tc>
                  <a:txBody>
                    <a:bodyPr/>
                    <a:lstStyle/>
                    <a:p>
                      <a:r>
                        <a:rPr lang="ru-RU" sz="1700" dirty="0">
                          <a:solidFill>
                            <a:srgbClr val="002060"/>
                          </a:solidFill>
                        </a:rPr>
                        <a:t>Тихая дискотека</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3" name="Объект 8">
            <a:extLst>
              <a:ext uri="{FF2B5EF4-FFF2-40B4-BE49-F238E27FC236}">
                <a16:creationId xmlns:a16="http://schemas.microsoft.com/office/drawing/2014/main" id="{715706D0-12B6-465B-A2D0-4F7ECC963137}"/>
              </a:ext>
            </a:extLst>
          </p:cNvPr>
          <p:cNvGraphicFramePr>
            <a:graphicFrameLocks/>
          </p:cNvGraphicFramePr>
          <p:nvPr/>
        </p:nvGraphicFramePr>
        <p:xfrm>
          <a:off x="9701733" y="1952518"/>
          <a:ext cx="1517774" cy="345922"/>
        </p:xfrm>
        <a:graphic>
          <a:graphicData uri="http://schemas.openxmlformats.org/drawingml/2006/table">
            <a:tbl>
              <a:tblPr firstRow="1" bandRow="1">
                <a:tableStyleId>{5C22544A-7EE6-4342-B048-85BDC9FD1C3A}</a:tableStyleId>
              </a:tblPr>
              <a:tblGrid>
                <a:gridCol w="1517774">
                  <a:extLst>
                    <a:ext uri="{9D8B030D-6E8A-4147-A177-3AD203B41FA5}">
                      <a16:colId xmlns:a16="http://schemas.microsoft.com/office/drawing/2014/main" val="3813844802"/>
                    </a:ext>
                  </a:extLst>
                </a:gridCol>
              </a:tblGrid>
              <a:tr h="345922">
                <a:tc>
                  <a:txBody>
                    <a:bodyPr/>
                    <a:lstStyle/>
                    <a:p>
                      <a:r>
                        <a:rPr lang="ru-RU" sz="1700" dirty="0">
                          <a:solidFill>
                            <a:srgbClr val="002060"/>
                          </a:solidFill>
                        </a:rPr>
                        <a:t>Погружение</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pic>
        <p:nvPicPr>
          <p:cNvPr id="14" name="Рисунок 13">
            <a:extLst>
              <a:ext uri="{FF2B5EF4-FFF2-40B4-BE49-F238E27FC236}">
                <a16:creationId xmlns:a16="http://schemas.microsoft.com/office/drawing/2014/main" id="{ADA49039-E07E-4C3A-B4BF-E6AC26687E2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6941" y="4407625"/>
            <a:ext cx="2356028" cy="811381"/>
          </a:xfrm>
          <a:prstGeom prst="rect">
            <a:avLst/>
          </a:prstGeom>
        </p:spPr>
      </p:pic>
      <p:pic>
        <p:nvPicPr>
          <p:cNvPr id="15" name="Рисунок 14">
            <a:extLst>
              <a:ext uri="{FF2B5EF4-FFF2-40B4-BE49-F238E27FC236}">
                <a16:creationId xmlns:a16="http://schemas.microsoft.com/office/drawing/2014/main" id="{0B8A4A34-1D15-4E8C-970E-8CE1C909341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8080" y="6123871"/>
            <a:ext cx="2372302" cy="519674"/>
          </a:xfrm>
          <a:prstGeom prst="rect">
            <a:avLst/>
          </a:prstGeom>
        </p:spPr>
      </p:pic>
      <p:pic>
        <p:nvPicPr>
          <p:cNvPr id="16" name="Рисунок 15">
            <a:extLst>
              <a:ext uri="{FF2B5EF4-FFF2-40B4-BE49-F238E27FC236}">
                <a16:creationId xmlns:a16="http://schemas.microsoft.com/office/drawing/2014/main" id="{D18A3CB3-77FC-4734-8924-887DCCC625A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71388" y="4484655"/>
            <a:ext cx="2097288" cy="744990"/>
          </a:xfrm>
          <a:prstGeom prst="rect">
            <a:avLst/>
          </a:prstGeom>
        </p:spPr>
      </p:pic>
      <p:pic>
        <p:nvPicPr>
          <p:cNvPr id="17" name="Рисунок 16">
            <a:extLst>
              <a:ext uri="{FF2B5EF4-FFF2-40B4-BE49-F238E27FC236}">
                <a16:creationId xmlns:a16="http://schemas.microsoft.com/office/drawing/2014/main" id="{94EA1228-CA68-4730-A37B-F85009B2DC9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613686" y="5897163"/>
            <a:ext cx="2880947" cy="715475"/>
          </a:xfrm>
          <a:prstGeom prst="rect">
            <a:avLst/>
          </a:prstGeom>
        </p:spPr>
      </p:pic>
      <p:graphicFrame>
        <p:nvGraphicFramePr>
          <p:cNvPr id="18" name="Объект 8">
            <a:extLst>
              <a:ext uri="{FF2B5EF4-FFF2-40B4-BE49-F238E27FC236}">
                <a16:creationId xmlns:a16="http://schemas.microsoft.com/office/drawing/2014/main" id="{0D1E0BA7-1C6F-41AF-8C1A-7CBDEBAEB6E4}"/>
              </a:ext>
            </a:extLst>
          </p:cNvPr>
          <p:cNvGraphicFramePr>
            <a:graphicFrameLocks/>
          </p:cNvGraphicFramePr>
          <p:nvPr/>
        </p:nvGraphicFramePr>
        <p:xfrm>
          <a:off x="665147" y="1255858"/>
          <a:ext cx="2367822" cy="345922"/>
        </p:xfrm>
        <a:graphic>
          <a:graphicData uri="http://schemas.openxmlformats.org/drawingml/2006/table">
            <a:tbl>
              <a:tblPr firstRow="1" bandRow="1">
                <a:tableStyleId>{5C22544A-7EE6-4342-B048-85BDC9FD1C3A}</a:tableStyleId>
              </a:tblPr>
              <a:tblGrid>
                <a:gridCol w="2367822">
                  <a:extLst>
                    <a:ext uri="{9D8B030D-6E8A-4147-A177-3AD203B41FA5}">
                      <a16:colId xmlns:a16="http://schemas.microsoft.com/office/drawing/2014/main" val="3813844802"/>
                    </a:ext>
                  </a:extLst>
                </a:gridCol>
              </a:tblGrid>
              <a:tr h="345922">
                <a:tc>
                  <a:txBody>
                    <a:bodyPr/>
                    <a:lstStyle/>
                    <a:p>
                      <a:r>
                        <a:rPr lang="ru-RU" sz="1700" dirty="0">
                          <a:solidFill>
                            <a:schemeClr val="tx1">
                              <a:lumMod val="95000"/>
                              <a:lumOff val="5000"/>
                            </a:schemeClr>
                          </a:solidFill>
                        </a:rPr>
                        <a:t>Мониторинг 5 класс</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9" name="Объект 8">
            <a:extLst>
              <a:ext uri="{FF2B5EF4-FFF2-40B4-BE49-F238E27FC236}">
                <a16:creationId xmlns:a16="http://schemas.microsoft.com/office/drawing/2014/main" id="{700C3F44-DF37-4A66-956A-F9EDA8EAB9D0}"/>
              </a:ext>
            </a:extLst>
          </p:cNvPr>
          <p:cNvGraphicFramePr>
            <a:graphicFrameLocks/>
          </p:cNvGraphicFramePr>
          <p:nvPr/>
        </p:nvGraphicFramePr>
        <p:xfrm>
          <a:off x="8870249" y="1373869"/>
          <a:ext cx="2367822" cy="345922"/>
        </p:xfrm>
        <a:graphic>
          <a:graphicData uri="http://schemas.openxmlformats.org/drawingml/2006/table">
            <a:tbl>
              <a:tblPr firstRow="1" bandRow="1">
                <a:tableStyleId>{5C22544A-7EE6-4342-B048-85BDC9FD1C3A}</a:tableStyleId>
              </a:tblPr>
              <a:tblGrid>
                <a:gridCol w="2367822">
                  <a:extLst>
                    <a:ext uri="{9D8B030D-6E8A-4147-A177-3AD203B41FA5}">
                      <a16:colId xmlns:a16="http://schemas.microsoft.com/office/drawing/2014/main" val="3813844802"/>
                    </a:ext>
                  </a:extLst>
                </a:gridCol>
              </a:tblGrid>
              <a:tr h="345922">
                <a:tc>
                  <a:txBody>
                    <a:bodyPr/>
                    <a:lstStyle/>
                    <a:p>
                      <a:r>
                        <a:rPr lang="ru-RU" sz="1700" dirty="0">
                          <a:solidFill>
                            <a:schemeClr val="tx1">
                              <a:lumMod val="95000"/>
                              <a:lumOff val="5000"/>
                            </a:schemeClr>
                          </a:solidFill>
                        </a:rPr>
                        <a:t>Мониторинг 7 класс</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sp>
        <p:nvSpPr>
          <p:cNvPr id="20" name="Подзаголовок 2">
            <a:extLst>
              <a:ext uri="{FF2B5EF4-FFF2-40B4-BE49-F238E27FC236}">
                <a16:creationId xmlns:a16="http://schemas.microsoft.com/office/drawing/2014/main" id="{06A3A596-B79A-4FE5-82A0-F5353B65569D}"/>
              </a:ext>
            </a:extLst>
          </p:cNvPr>
          <p:cNvSpPr txBox="1">
            <a:spLocks/>
          </p:cNvSpPr>
          <p:nvPr/>
        </p:nvSpPr>
        <p:spPr>
          <a:xfrm>
            <a:off x="3481280" y="1373868"/>
            <a:ext cx="5110084" cy="46510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glow rad="101600">
              <a:schemeClr val="accent6">
                <a:satMod val="175000"/>
                <a:alpha val="40000"/>
              </a:schemeClr>
            </a:glow>
          </a:effectLst>
          <a:scene3d>
            <a:camera prst="orthographicFront"/>
            <a:lightRig rig="threePt" dir="t"/>
          </a:scene3d>
          <a:sp3d>
            <a:bevelT w="139700" h="139700" prst="divot"/>
          </a:sp3d>
        </p:spPr>
        <p:txBody>
          <a:bodyPr vert="horz" lIns="97251" tIns="48626" rIns="97251" bIns="48626" rtlCol="0">
            <a:normAutofit/>
          </a:bodyPr>
          <a:lstStyle>
            <a:lvl1pPr marL="390964" indent="-390964" algn="l" defTabSz="104256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7087" indent="-325803" algn="l" defTabSz="104256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211" indent="-260643" algn="l" defTabSz="104256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4494"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5779"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7063"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349"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9633"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0917"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nSpc>
                <a:spcPct val="90000"/>
              </a:lnSpc>
            </a:pPr>
            <a:r>
              <a:rPr lang="ru-RU" altLang="ru-RU" sz="2799" dirty="0">
                <a:solidFill>
                  <a:srgbClr val="000099"/>
                </a:solidFill>
              </a:rPr>
              <a:t>способность человека понимать и использовать письменные тексты, </a:t>
            </a:r>
          </a:p>
          <a:p>
            <a:pPr>
              <a:lnSpc>
                <a:spcPct val="90000"/>
              </a:lnSpc>
            </a:pPr>
            <a:r>
              <a:rPr lang="ru-RU" altLang="ru-RU" sz="2799" dirty="0">
                <a:solidFill>
                  <a:srgbClr val="000099"/>
                </a:solidFill>
              </a:rPr>
              <a:t>размышлять о них и заниматься чтением для того, чтобы достигать своих целей, </a:t>
            </a:r>
          </a:p>
          <a:p>
            <a:pPr>
              <a:lnSpc>
                <a:spcPct val="90000"/>
              </a:lnSpc>
            </a:pPr>
            <a:r>
              <a:rPr lang="ru-RU" altLang="ru-RU" sz="2799" dirty="0">
                <a:solidFill>
                  <a:srgbClr val="000099"/>
                </a:solidFill>
              </a:rPr>
              <a:t>расширять свои знания и возможности, </a:t>
            </a:r>
          </a:p>
          <a:p>
            <a:pPr>
              <a:lnSpc>
                <a:spcPct val="90000"/>
              </a:lnSpc>
            </a:pPr>
            <a:r>
              <a:rPr lang="ru-RU" altLang="ru-RU" sz="2799" dirty="0">
                <a:solidFill>
                  <a:srgbClr val="000099"/>
                </a:solidFill>
              </a:rPr>
              <a:t>участвовать в социальной жизни. </a:t>
            </a:r>
          </a:p>
          <a:p>
            <a:pPr>
              <a:lnSpc>
                <a:spcPct val="90000"/>
              </a:lnSpc>
            </a:pPr>
            <a:endParaRPr lang="ru-RU" altLang="ru-RU" sz="3358" dirty="0"/>
          </a:p>
        </p:txBody>
      </p:sp>
      <p:pic>
        <p:nvPicPr>
          <p:cNvPr id="21" name="Рисунок 20">
            <a:extLst>
              <a:ext uri="{FF2B5EF4-FFF2-40B4-BE49-F238E27FC236}">
                <a16:creationId xmlns:a16="http://schemas.microsoft.com/office/drawing/2014/main" id="{A871EDFC-11F6-4D2F-9B24-696E5EF77E1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00098" y="165517"/>
            <a:ext cx="1800887" cy="52309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3294" y="559569"/>
            <a:ext cx="10360687" cy="722929"/>
          </a:xfrm>
        </p:spPr>
        <p:txBody>
          <a:bodyPr>
            <a:noAutofit/>
          </a:bodyPr>
          <a:lstStyle/>
          <a:p>
            <a:r>
              <a:rPr lang="ru-RU" dirty="0"/>
              <a:t>Оценка читательской грамотности (исследование </a:t>
            </a:r>
            <a:r>
              <a:rPr lang="en-US" dirty="0"/>
              <a:t>PISA)</a:t>
            </a:r>
            <a:endParaRPr lang="ru-RU" dirty="0"/>
          </a:p>
        </p:txBody>
      </p:sp>
      <p:pic>
        <p:nvPicPr>
          <p:cNvPr id="5" name="Объект 4">
            <a:extLst>
              <a:ext uri="{FF2B5EF4-FFF2-40B4-BE49-F238E27FC236}">
                <a16:creationId xmlns:a16="http://schemas.microsoft.com/office/drawing/2014/main" id="{E1D40654-0700-4C8E-A16A-E924C59F96E4}"/>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708750" y="1768620"/>
            <a:ext cx="8776257" cy="437266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FDC7E1-D06A-4C31-8D50-4A1D54627F54}"/>
              </a:ext>
            </a:extLst>
          </p:cNvPr>
          <p:cNvSpPr>
            <a:spLocks noGrp="1"/>
          </p:cNvSpPr>
          <p:nvPr>
            <p:ph type="title"/>
          </p:nvPr>
        </p:nvSpPr>
        <p:spPr>
          <a:xfrm>
            <a:off x="2051993" y="291896"/>
            <a:ext cx="8889492" cy="775005"/>
          </a:xfrm>
        </p:spPr>
        <p:txBody>
          <a:bodyPr>
            <a:normAutofit fontScale="90000"/>
          </a:bodyPr>
          <a:lstStyle/>
          <a:p>
            <a:r>
              <a:rPr lang="ru-RU" dirty="0">
                <a:latin typeface="Times New Roman" panose="02020603050405020304" pitchFamily="18" charset="0"/>
                <a:cs typeface="Times New Roman" panose="02020603050405020304" pitchFamily="18" charset="0"/>
              </a:rPr>
              <a:t>Оценка читательской грамотности (Мониторинг </a:t>
            </a:r>
            <a:r>
              <a:rPr lang="ru-RU" dirty="0" smtClean="0">
                <a:latin typeface="Times New Roman" panose="02020603050405020304" pitchFamily="18" charset="0"/>
                <a:cs typeface="Times New Roman" panose="02020603050405020304" pitchFamily="18" charset="0"/>
              </a:rPr>
              <a:t>формирования функциональной </a:t>
            </a:r>
            <a:r>
              <a:rPr lang="ru-RU" dirty="0">
                <a:latin typeface="Times New Roman" panose="02020603050405020304" pitchFamily="18" charset="0"/>
                <a:cs typeface="Times New Roman" panose="02020603050405020304" pitchFamily="18" charset="0"/>
              </a:rPr>
              <a:t>грамотности)</a:t>
            </a:r>
            <a:endParaRPr lang="ru-RU" b="1" dirty="0">
              <a:latin typeface="Times New Roman" panose="02020603050405020304" pitchFamily="18" charset="0"/>
              <a:cs typeface="Times New Roman" panose="02020603050405020304" pitchFamily="18" charset="0"/>
            </a:endParaRPr>
          </a:p>
        </p:txBody>
      </p:sp>
      <p:graphicFrame>
        <p:nvGraphicFramePr>
          <p:cNvPr id="10" name="Схема 9">
            <a:extLst>
              <a:ext uri="{FF2B5EF4-FFF2-40B4-BE49-F238E27FC236}">
                <a16:creationId xmlns:a16="http://schemas.microsoft.com/office/drawing/2014/main" id="{61F5EEB7-2646-40E6-B76D-618DB019E06E}"/>
              </a:ext>
            </a:extLst>
          </p:cNvPr>
          <p:cNvGraphicFramePr/>
          <p:nvPr/>
        </p:nvGraphicFramePr>
        <p:xfrm>
          <a:off x="2246253" y="1597100"/>
          <a:ext cx="7388346" cy="5280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Рисунок 3">
            <a:extLst>
              <a:ext uri="{FF2B5EF4-FFF2-40B4-BE49-F238E27FC236}">
                <a16:creationId xmlns:a16="http://schemas.microsoft.com/office/drawing/2014/main" id="{A871EDFC-11F6-4D2F-9B24-696E5EF77E1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00098" y="165517"/>
            <a:ext cx="1800887" cy="523094"/>
          </a:xfrm>
          <a:prstGeom prst="rect">
            <a:avLst/>
          </a:prstGeom>
        </p:spPr>
      </p:pic>
    </p:spTree>
    <p:extLst>
      <p:ext uri="{BB962C8B-B14F-4D97-AF65-F5344CB8AC3E}">
        <p14:creationId xmlns:p14="http://schemas.microsoft.com/office/powerpoint/2010/main" val="3850012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stretch>
            <a:fillRect/>
          </a:stretch>
        </p:blipFill>
        <p:spPr>
          <a:xfrm>
            <a:off x="6760410" y="4431842"/>
            <a:ext cx="3228708" cy="2508180"/>
          </a:xfrm>
          <a:prstGeom prst="rect">
            <a:avLst/>
          </a:prstGeom>
        </p:spPr>
      </p:pic>
      <p:pic>
        <p:nvPicPr>
          <p:cNvPr id="4" name="Рисунок 3"/>
          <p:cNvPicPr>
            <a:picLocks noChangeAspect="1"/>
          </p:cNvPicPr>
          <p:nvPr/>
        </p:nvPicPr>
        <p:blipFill>
          <a:blip r:embed="rId4" cstate="print"/>
          <a:stretch>
            <a:fillRect/>
          </a:stretch>
        </p:blipFill>
        <p:spPr>
          <a:xfrm>
            <a:off x="3531702" y="3904611"/>
            <a:ext cx="3228708" cy="3139447"/>
          </a:xfrm>
          <a:prstGeom prst="rect">
            <a:avLst/>
          </a:prstGeom>
        </p:spPr>
      </p:pic>
      <p:pic>
        <p:nvPicPr>
          <p:cNvPr id="5" name="Рисунок 4">
            <a:extLst>
              <a:ext uri="{FF2B5EF4-FFF2-40B4-BE49-F238E27FC236}">
                <a16:creationId xmlns:a16="http://schemas.microsoft.com/office/drawing/2014/main" id="{44675FC4-72C4-4ED8-97B8-CF39ACFD8D4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8490" y="1863570"/>
            <a:ext cx="2084386" cy="2418100"/>
          </a:xfrm>
          <a:prstGeom prst="rect">
            <a:avLst/>
          </a:prstGeom>
        </p:spPr>
      </p:pic>
      <p:pic>
        <p:nvPicPr>
          <p:cNvPr id="6" name="Рисунок 5">
            <a:extLst>
              <a:ext uri="{FF2B5EF4-FFF2-40B4-BE49-F238E27FC236}">
                <a16:creationId xmlns:a16="http://schemas.microsoft.com/office/drawing/2014/main" id="{B8D2A043-67CB-4CFF-96FD-AE017632EF2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50807" y="4381026"/>
            <a:ext cx="2084386" cy="1611141"/>
          </a:xfrm>
          <a:prstGeom prst="rect">
            <a:avLst/>
          </a:prstGeom>
        </p:spPr>
      </p:pic>
      <p:cxnSp>
        <p:nvCxnSpPr>
          <p:cNvPr id="8" name="Прямая со стрелкой 7">
            <a:extLst>
              <a:ext uri="{FF2B5EF4-FFF2-40B4-BE49-F238E27FC236}">
                <a16:creationId xmlns:a16="http://schemas.microsoft.com/office/drawing/2014/main" id="{D9EA267A-BD71-4C13-B1E6-3559AC7564AA}"/>
              </a:ext>
            </a:extLst>
          </p:cNvPr>
          <p:cNvCxnSpPr>
            <a:cxnSpLocks/>
            <a:endCxn id="5" idx="3"/>
          </p:cNvCxnSpPr>
          <p:nvPr/>
        </p:nvCxnSpPr>
        <p:spPr>
          <a:xfrm flipH="1">
            <a:off x="2412876" y="1764214"/>
            <a:ext cx="1511326" cy="1308406"/>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2" name="Прямая со стрелкой 11">
            <a:extLst>
              <a:ext uri="{FF2B5EF4-FFF2-40B4-BE49-F238E27FC236}">
                <a16:creationId xmlns:a16="http://schemas.microsoft.com/office/drawing/2014/main" id="{AFB8D88A-87E2-4976-A568-D13CF5F3CEB9}"/>
              </a:ext>
            </a:extLst>
          </p:cNvPr>
          <p:cNvCxnSpPr>
            <a:cxnSpLocks/>
          </p:cNvCxnSpPr>
          <p:nvPr/>
        </p:nvCxnSpPr>
        <p:spPr>
          <a:xfrm flipH="1">
            <a:off x="2979415" y="2028197"/>
            <a:ext cx="1880738" cy="263411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9" name="Прямая со стрелкой 18">
            <a:extLst>
              <a:ext uri="{FF2B5EF4-FFF2-40B4-BE49-F238E27FC236}">
                <a16:creationId xmlns:a16="http://schemas.microsoft.com/office/drawing/2014/main" id="{07120C9F-4369-4118-8460-D5C911C06475}"/>
              </a:ext>
            </a:extLst>
          </p:cNvPr>
          <p:cNvCxnSpPr>
            <a:cxnSpLocks/>
          </p:cNvCxnSpPr>
          <p:nvPr/>
        </p:nvCxnSpPr>
        <p:spPr>
          <a:xfrm>
            <a:off x="5796409" y="1863570"/>
            <a:ext cx="0" cy="17464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2BCD6BC5-79BC-419A-807E-8A8C9F625620}"/>
              </a:ext>
            </a:extLst>
          </p:cNvPr>
          <p:cNvCxnSpPr>
            <a:cxnSpLocks/>
          </p:cNvCxnSpPr>
          <p:nvPr/>
        </p:nvCxnSpPr>
        <p:spPr>
          <a:xfrm>
            <a:off x="6151928" y="1835789"/>
            <a:ext cx="1422573" cy="24920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Заголовок 1">
            <a:extLst>
              <a:ext uri="{FF2B5EF4-FFF2-40B4-BE49-F238E27FC236}">
                <a16:creationId xmlns:a16="http://schemas.microsoft.com/office/drawing/2014/main" id="{F6B13F86-FFD0-44D1-BCD5-308C1E7FC2B6}"/>
              </a:ext>
            </a:extLst>
          </p:cNvPr>
          <p:cNvSpPr txBox="1">
            <a:spLocks/>
          </p:cNvSpPr>
          <p:nvPr/>
        </p:nvSpPr>
        <p:spPr>
          <a:xfrm>
            <a:off x="3186065" y="357135"/>
            <a:ext cx="6654730" cy="1344314"/>
          </a:xfrm>
          <a:prstGeom prst="rect">
            <a:avLst/>
          </a:prstGeom>
          <a:solidFill>
            <a:srgbClr val="FFFFCC"/>
          </a:solidFill>
        </p:spPr>
        <p:txBody>
          <a:bodyPr>
            <a:normAutofit fontScale="90000" lnSpcReduction="10000"/>
          </a:bodyPr>
          <a:lstStyle>
            <a:lvl1pPr algn="ctr" defTabSz="1042569" rtl="0" eaLnBrk="1" latinLnBrk="0" hangingPunct="1">
              <a:spcBef>
                <a:spcPct val="0"/>
              </a:spcBef>
              <a:buNone/>
              <a:defRPr sz="5100" kern="1200">
                <a:solidFill>
                  <a:schemeClr val="tx1"/>
                </a:solidFill>
                <a:latin typeface="+mj-lt"/>
                <a:ea typeface="+mj-ea"/>
                <a:cs typeface="+mj-cs"/>
              </a:defRPr>
            </a:lvl1pPr>
          </a:lstStyle>
          <a:p>
            <a:r>
              <a:rPr lang="ru-RU" sz="3200" b="1" dirty="0">
                <a:latin typeface="Times New Roman" panose="02020603050405020304" pitchFamily="18" charset="0"/>
                <a:cs typeface="Times New Roman" panose="02020603050405020304" pitchFamily="18" charset="0"/>
              </a:rPr>
              <a:t>ВИДЫ ТЕКСТОВ</a:t>
            </a:r>
          </a:p>
          <a:p>
            <a:endParaRPr lang="ru-RU" sz="3200" dirty="0">
              <a:latin typeface="Times New Roman" panose="02020603050405020304" pitchFamily="18" charset="0"/>
              <a:cs typeface="Times New Roman" panose="02020603050405020304" pitchFamily="18" charset="0"/>
            </a:endParaRPr>
          </a:p>
          <a:p>
            <a:r>
              <a:rPr lang="ru-RU" sz="3200" b="1" dirty="0">
                <a:latin typeface="Times New Roman" panose="02020603050405020304" pitchFamily="18" charset="0"/>
                <a:cs typeface="Times New Roman" panose="02020603050405020304" pitchFamily="18" charset="0"/>
              </a:rPr>
              <a:t>сплошные    несплошные  составные</a:t>
            </a:r>
          </a:p>
        </p:txBody>
      </p:sp>
      <p:pic>
        <p:nvPicPr>
          <p:cNvPr id="23" name="Рисунок 22">
            <a:extLst>
              <a:ext uri="{FF2B5EF4-FFF2-40B4-BE49-F238E27FC236}">
                <a16:creationId xmlns:a16="http://schemas.microsoft.com/office/drawing/2014/main" id="{C1136EEF-D8AE-42CB-B630-0DF6B73F06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12697" y="1805485"/>
            <a:ext cx="3492228" cy="2186763"/>
          </a:xfrm>
          <a:prstGeom prst="rect">
            <a:avLst/>
          </a:prstGeom>
        </p:spPr>
      </p:pic>
      <p:pic>
        <p:nvPicPr>
          <p:cNvPr id="25" name="Рисунок 24">
            <a:extLst>
              <a:ext uri="{FF2B5EF4-FFF2-40B4-BE49-F238E27FC236}">
                <a16:creationId xmlns:a16="http://schemas.microsoft.com/office/drawing/2014/main" id="{B208E558-DBC1-4480-AC46-D1C488B2185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40630"/>
          <a:stretch/>
        </p:blipFill>
        <p:spPr>
          <a:xfrm>
            <a:off x="9058811" y="2425950"/>
            <a:ext cx="2954576" cy="1903019"/>
          </a:xfrm>
          <a:prstGeom prst="rect">
            <a:avLst/>
          </a:prstGeom>
        </p:spPr>
      </p:pic>
      <p:cxnSp>
        <p:nvCxnSpPr>
          <p:cNvPr id="26" name="Прямая со стрелкой 25">
            <a:extLst>
              <a:ext uri="{FF2B5EF4-FFF2-40B4-BE49-F238E27FC236}">
                <a16:creationId xmlns:a16="http://schemas.microsoft.com/office/drawing/2014/main" id="{2C92A626-C14F-46C9-A786-056CAFF34A80}"/>
              </a:ext>
            </a:extLst>
          </p:cNvPr>
          <p:cNvCxnSpPr>
            <a:cxnSpLocks/>
          </p:cNvCxnSpPr>
          <p:nvPr/>
        </p:nvCxnSpPr>
        <p:spPr>
          <a:xfrm>
            <a:off x="8859641" y="1701449"/>
            <a:ext cx="735781" cy="584601"/>
          </a:xfrm>
          <a:prstGeom prst="straightConnector1">
            <a:avLst/>
          </a:prstGeom>
          <a:ln w="28575">
            <a:tailEnd type="triangle"/>
          </a:ln>
        </p:spPr>
        <p:style>
          <a:lnRef idx="2">
            <a:schemeClr val="accent3"/>
          </a:lnRef>
          <a:fillRef idx="0">
            <a:schemeClr val="accent3"/>
          </a:fillRef>
          <a:effectRef idx="1">
            <a:schemeClr val="accent3"/>
          </a:effectRef>
          <a:fontRef idx="minor">
            <a:schemeClr val="tx1"/>
          </a:fontRef>
        </p:style>
      </p:cxnSp>
      <p:pic>
        <p:nvPicPr>
          <p:cNvPr id="14" name="Рисунок 13">
            <a:extLst>
              <a:ext uri="{FF2B5EF4-FFF2-40B4-BE49-F238E27FC236}">
                <a16:creationId xmlns:a16="http://schemas.microsoft.com/office/drawing/2014/main" id="{A871EDFC-11F6-4D2F-9B24-696E5EF77E1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00098" y="165517"/>
            <a:ext cx="1800887" cy="523094"/>
          </a:xfrm>
          <a:prstGeom prst="rect">
            <a:avLst/>
          </a:prstGeom>
        </p:spPr>
      </p:pic>
    </p:spTree>
    <p:extLst>
      <p:ext uri="{BB962C8B-B14F-4D97-AF65-F5344CB8AC3E}">
        <p14:creationId xmlns:p14="http://schemas.microsoft.com/office/powerpoint/2010/main" val="792316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трелка вправо 21"/>
          <p:cNvSpPr/>
          <p:nvPr/>
        </p:nvSpPr>
        <p:spPr>
          <a:xfrm>
            <a:off x="5846865" y="685476"/>
            <a:ext cx="6033985" cy="5416202"/>
          </a:xfrm>
          <a:prstGeom prst="rightArrow">
            <a:avLst>
              <a:gd name="adj1" fmla="val 100000"/>
              <a:gd name="adj2" fmla="val 0"/>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18" name="Стрелка вправо 17"/>
          <p:cNvSpPr/>
          <p:nvPr/>
        </p:nvSpPr>
        <p:spPr>
          <a:xfrm>
            <a:off x="3488158" y="2472071"/>
            <a:ext cx="2659085" cy="1843013"/>
          </a:xfrm>
          <a:prstGeom prst="rightArrow">
            <a:avLst>
              <a:gd name="adj1" fmla="val 100000"/>
              <a:gd name="adj2" fmla="val 45890"/>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23" name="TextBox 22"/>
          <p:cNvSpPr txBox="1"/>
          <p:nvPr/>
        </p:nvSpPr>
        <p:spPr>
          <a:xfrm>
            <a:off x="6314667" y="974393"/>
            <a:ext cx="5426503" cy="1415742"/>
          </a:xfrm>
          <a:prstGeom prst="rect">
            <a:avLst/>
          </a:prstGeom>
          <a:noFill/>
        </p:spPr>
        <p:txBody>
          <a:bodyPr wrap="square" lIns="121890" tIns="60945" rIns="121890" bIns="60945" rtlCol="0">
            <a:spAutoFit/>
          </a:bodyPr>
          <a:lstStyle/>
          <a:p>
            <a:pPr>
              <a:lnSpc>
                <a:spcPct val="80000"/>
              </a:lnSpc>
            </a:pPr>
            <a:r>
              <a:rPr lang="ru-RU" dirty="0" smtClean="0">
                <a:solidFill>
                  <a:schemeClr val="bg1"/>
                </a:solidFill>
              </a:rPr>
              <a:t>Приоритетной целью становится формирование функциональной грамотности в системе общего образования (</a:t>
            </a:r>
            <a:r>
              <a:rPr lang="en-US" dirty="0" smtClean="0">
                <a:solidFill>
                  <a:schemeClr val="bg1"/>
                </a:solidFill>
              </a:rPr>
              <a:t>PISA: </a:t>
            </a:r>
            <a:r>
              <a:rPr lang="ru-RU" dirty="0" smtClean="0">
                <a:solidFill>
                  <a:schemeClr val="bg1"/>
                </a:solidFill>
              </a:rPr>
              <a:t>математическая, естественнонаучная, читательская и др.) </a:t>
            </a:r>
            <a:endParaRPr lang="ru-RU" dirty="0">
              <a:solidFill>
                <a:schemeClr val="bg1"/>
              </a:solidFill>
              <a:latin typeface="Gotham Pro" pitchFamily="50" charset="0"/>
              <a:cs typeface="Gotham Pro" pitchFamily="50" charset="0"/>
            </a:endParaRPr>
          </a:p>
        </p:txBody>
      </p:sp>
      <p:sp>
        <p:nvSpPr>
          <p:cNvPr id="27" name="Стрелка вправо 26"/>
          <p:cNvSpPr/>
          <p:nvPr/>
        </p:nvSpPr>
        <p:spPr>
          <a:xfrm>
            <a:off x="611833" y="1974667"/>
            <a:ext cx="5253770" cy="3119695"/>
          </a:xfrm>
          <a:prstGeom prst="rightArrow">
            <a:avLst>
              <a:gd name="adj1" fmla="val 100000"/>
              <a:gd name="adj2" fmla="val 0"/>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28" name="TextBox 27"/>
          <p:cNvSpPr txBox="1"/>
          <p:nvPr/>
        </p:nvSpPr>
        <p:spPr>
          <a:xfrm>
            <a:off x="1016181" y="1977394"/>
            <a:ext cx="3988140" cy="2970014"/>
          </a:xfrm>
          <a:prstGeom prst="rect">
            <a:avLst/>
          </a:prstGeom>
          <a:noFill/>
        </p:spPr>
        <p:txBody>
          <a:bodyPr wrap="square" lIns="121890" tIns="60945" rIns="121890" bIns="60945" rtlCol="0">
            <a:spAutoFit/>
          </a:bodyPr>
          <a:lstStyle/>
          <a:p>
            <a:r>
              <a:rPr lang="ru-RU" sz="3700" cap="all" dirty="0" smtClean="0">
                <a:solidFill>
                  <a:schemeClr val="bg1"/>
                </a:solidFill>
                <a:latin typeface="Gotham Pro Black" pitchFamily="50" charset="0"/>
                <a:cs typeface="Gotham Pro Black" pitchFamily="50" charset="0"/>
              </a:rPr>
              <a:t>Изменение </a:t>
            </a:r>
          </a:p>
          <a:p>
            <a:r>
              <a:rPr lang="ru-RU" sz="3700" cap="all" dirty="0" smtClean="0">
                <a:solidFill>
                  <a:schemeClr val="bg1"/>
                </a:solidFill>
                <a:latin typeface="Gotham Pro Black" pitchFamily="50" charset="0"/>
                <a:cs typeface="Gotham Pro Black" pitchFamily="50" charset="0"/>
              </a:rPr>
              <a:t>запроса на </a:t>
            </a:r>
          </a:p>
          <a:p>
            <a:r>
              <a:rPr lang="ru-RU" sz="3700" cap="all" dirty="0" smtClean="0">
                <a:solidFill>
                  <a:schemeClr val="bg1"/>
                </a:solidFill>
                <a:latin typeface="Gotham Pro Black" pitchFamily="50" charset="0"/>
                <a:cs typeface="Gotham Pro Black" pitchFamily="50" charset="0"/>
              </a:rPr>
              <a:t>Качество</a:t>
            </a:r>
          </a:p>
          <a:p>
            <a:r>
              <a:rPr lang="ru-RU" sz="3700" cap="all" dirty="0" smtClean="0">
                <a:solidFill>
                  <a:schemeClr val="bg1"/>
                </a:solidFill>
                <a:latin typeface="Gotham Pro Black" pitchFamily="50" charset="0"/>
                <a:cs typeface="Gotham Pro Black" pitchFamily="50" charset="0"/>
              </a:rPr>
              <a:t>Общего </a:t>
            </a:r>
          </a:p>
          <a:p>
            <a:r>
              <a:rPr lang="ru-RU" sz="3700" cap="all" dirty="0" smtClean="0">
                <a:solidFill>
                  <a:schemeClr val="bg1"/>
                </a:solidFill>
                <a:latin typeface="Gotham Pro Black" pitchFamily="50" charset="0"/>
                <a:cs typeface="Gotham Pro Black" pitchFamily="50" charset="0"/>
              </a:rPr>
              <a:t>образования</a:t>
            </a:r>
            <a:endParaRPr lang="ru-RU" sz="3700" cap="all" dirty="0">
              <a:solidFill>
                <a:schemeClr val="bg1"/>
              </a:solidFill>
              <a:latin typeface="Gotham Pro Black" pitchFamily="50" charset="0"/>
              <a:cs typeface="Gotham Pro Black" pitchFamily="50" charset="0"/>
            </a:endParaRPr>
          </a:p>
        </p:txBody>
      </p:sp>
      <p:sp>
        <p:nvSpPr>
          <p:cNvPr id="29" name="TextBox 28"/>
          <p:cNvSpPr txBox="1"/>
          <p:nvPr/>
        </p:nvSpPr>
        <p:spPr>
          <a:xfrm>
            <a:off x="6314667" y="3381595"/>
            <a:ext cx="5239382" cy="1674274"/>
          </a:xfrm>
          <a:prstGeom prst="rect">
            <a:avLst/>
          </a:prstGeom>
          <a:noFill/>
        </p:spPr>
        <p:txBody>
          <a:bodyPr wrap="square" lIns="121890" tIns="60945" rIns="121890" bIns="60945" rtlCol="0">
            <a:spAutoFit/>
          </a:bodyPr>
          <a:lstStyle/>
          <a:p>
            <a:pPr>
              <a:lnSpc>
                <a:spcPct val="80000"/>
              </a:lnSpc>
            </a:pPr>
            <a:r>
              <a:rPr lang="ru-RU" dirty="0" smtClean="0">
                <a:solidFill>
                  <a:schemeClr val="bg1"/>
                </a:solidFill>
              </a:rPr>
              <a:t>Создание поддерживающей позитивной  образовательной среды  за счет изменения содержания образовательных программ для более полного учета интересов учащихся и требований 21 века (Япония, Сингапур, Китай, Корея и др.)</a:t>
            </a:r>
            <a:endParaRPr lang="ru-RU" dirty="0">
              <a:solidFill>
                <a:schemeClr val="bg1"/>
              </a:solidFill>
              <a:latin typeface="Gotham Pro" pitchFamily="50" charset="0"/>
              <a:cs typeface="Gotham Pro" pitchFamily="50"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a:extLst>
              <a:ext uri="{FF2B5EF4-FFF2-40B4-BE49-F238E27FC236}">
                <a16:creationId xmlns:a16="http://schemas.microsoft.com/office/drawing/2014/main" id="{59641520-5DC4-4AF1-A8D0-50654F3BAF64}"/>
              </a:ext>
            </a:extLst>
          </p:cNvPr>
          <p:cNvSpPr>
            <a:spLocks noGrp="1"/>
          </p:cNvSpPr>
          <p:nvPr>
            <p:ph type="title"/>
          </p:nvPr>
        </p:nvSpPr>
        <p:spPr>
          <a:xfrm>
            <a:off x="467817" y="184187"/>
            <a:ext cx="10497845" cy="1615879"/>
          </a:xfrm>
        </p:spPr>
        <p:txBody>
          <a:bodyPr>
            <a:normAutofit/>
          </a:bodyPr>
          <a:lstStyle/>
          <a:p>
            <a:r>
              <a:rPr lang="ru-RU" altLang="ru-RU" sz="4678" dirty="0"/>
              <a:t>Требования к текстам :</a:t>
            </a:r>
          </a:p>
        </p:txBody>
      </p:sp>
      <p:sp>
        <p:nvSpPr>
          <p:cNvPr id="26627" name="Объект 2">
            <a:extLst>
              <a:ext uri="{FF2B5EF4-FFF2-40B4-BE49-F238E27FC236}">
                <a16:creationId xmlns:a16="http://schemas.microsoft.com/office/drawing/2014/main" id="{B5FD855A-87BF-4660-9249-9CE7E53CACBA}"/>
              </a:ext>
            </a:extLst>
          </p:cNvPr>
          <p:cNvSpPr>
            <a:spLocks noGrp="1"/>
          </p:cNvSpPr>
          <p:nvPr>
            <p:ph idx="1"/>
          </p:nvPr>
        </p:nvSpPr>
        <p:spPr>
          <a:xfrm>
            <a:off x="1403921" y="1637978"/>
            <a:ext cx="9441033" cy="4869911"/>
          </a:xfrm>
        </p:spPr>
        <p:txBody>
          <a:bodyPr>
            <a:normAutofit/>
          </a:bodyPr>
          <a:lstStyle/>
          <a:p>
            <a:pPr marL="88181" indent="-88181">
              <a:buFont typeface="Wingdings" panose="05000000000000000000" pitchFamily="2" charset="2"/>
              <a:buChar char="§"/>
            </a:pPr>
            <a:r>
              <a:rPr lang="ru-RU" altLang="ru-RU" sz="2729" dirty="0"/>
              <a:t> информационная насыщенность текстового материала;</a:t>
            </a:r>
          </a:p>
          <a:p>
            <a:pPr marL="88181" indent="-88181">
              <a:buFont typeface="Wingdings" panose="05000000000000000000" pitchFamily="2" charset="2"/>
              <a:buChar char="§"/>
            </a:pPr>
            <a:r>
              <a:rPr lang="ru-RU" altLang="ru-RU" sz="2729" dirty="0"/>
              <a:t> отсутствие «привязки» к содержанию разных образовательных областей, представленных в школьном курсе;</a:t>
            </a:r>
          </a:p>
          <a:p>
            <a:pPr marL="88181" indent="-88181">
              <a:buFont typeface="Wingdings" panose="05000000000000000000" pitchFamily="2" charset="2"/>
              <a:buChar char="§"/>
            </a:pPr>
            <a:r>
              <a:rPr lang="ru-RU" altLang="ru-RU" sz="2729" dirty="0"/>
              <a:t> соответствие возрастным особенностям восприятия ученика;</a:t>
            </a:r>
          </a:p>
          <a:p>
            <a:pPr marL="88181" indent="-88181">
              <a:buFont typeface="Wingdings" panose="05000000000000000000" pitchFamily="2" charset="2"/>
              <a:buChar char="§"/>
            </a:pPr>
            <a:r>
              <a:rPr lang="ru-RU" altLang="ru-RU" sz="2729" dirty="0"/>
              <a:t> соответствие читательским и жизненным интересам учеников;</a:t>
            </a:r>
          </a:p>
          <a:p>
            <a:pPr marL="88181" indent="-88181">
              <a:buFont typeface="Wingdings" panose="05000000000000000000" pitchFamily="2" charset="2"/>
              <a:buChar char="§"/>
            </a:pPr>
            <a:r>
              <a:rPr lang="ru-RU" altLang="ru-RU" sz="2729" dirty="0"/>
              <a:t> возможность разработать задания, «готовящие к жизни», на основе данного текстового материала.</a:t>
            </a:r>
          </a:p>
          <a:p>
            <a:endParaRPr lang="ru-RU" altLang="ru-RU" dirty="0"/>
          </a:p>
        </p:txBody>
      </p:sp>
      <p:pic>
        <p:nvPicPr>
          <p:cNvPr id="4" name="Рисунок 3">
            <a:extLst>
              <a:ext uri="{FF2B5EF4-FFF2-40B4-BE49-F238E27FC236}">
                <a16:creationId xmlns:a16="http://schemas.microsoft.com/office/drawing/2014/main" id="{A871EDFC-11F6-4D2F-9B24-696E5EF77E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0098" y="165517"/>
            <a:ext cx="1800887" cy="52309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309012" y="197818"/>
            <a:ext cx="8614754" cy="1194065"/>
          </a:xfrm>
        </p:spPr>
        <p:txBody>
          <a:bodyPr>
            <a:normAutofit fontScale="90000"/>
          </a:bodyPr>
          <a:lstStyle/>
          <a:p>
            <a:r>
              <a:rPr lang="ru-RU" dirty="0"/>
              <a:t>Описание заданий блока </a:t>
            </a:r>
            <a:br>
              <a:rPr lang="ru-RU" dirty="0"/>
            </a:br>
            <a:r>
              <a:rPr lang="ru-RU" dirty="0"/>
              <a:t>«Читательская грамотность»</a:t>
            </a:r>
          </a:p>
        </p:txBody>
      </p:sp>
      <p:sp>
        <p:nvSpPr>
          <p:cNvPr id="4" name="Объект 3"/>
          <p:cNvSpPr>
            <a:spLocks noGrp="1"/>
          </p:cNvSpPr>
          <p:nvPr>
            <p:ph sz="quarter" idx="4294967295"/>
          </p:nvPr>
        </p:nvSpPr>
        <p:spPr>
          <a:xfrm>
            <a:off x="1259905" y="1709986"/>
            <a:ext cx="9001000" cy="4632899"/>
          </a:xfrm>
          <a:prstGeom prst="rect">
            <a:avLst/>
          </a:prstGeom>
        </p:spPr>
        <p:txBody>
          <a:bodyPr>
            <a:noAutofit/>
          </a:bodyPr>
          <a:lstStyle/>
          <a:p>
            <a:r>
              <a:rPr lang="ru-RU" sz="2507" dirty="0"/>
              <a:t>Комплексные задания, объединённые общей темой или проблемой</a:t>
            </a:r>
          </a:p>
          <a:p>
            <a:r>
              <a:rPr lang="ru-RU" sz="2507" dirty="0"/>
              <a:t>Каждый блок включает текст, в котором представлена некоторая ситуация, и от 7 до 10 вопросов различной трудности</a:t>
            </a:r>
          </a:p>
          <a:p>
            <a:r>
              <a:rPr lang="ru-RU" sz="2507" dirty="0"/>
              <a:t>Задания не типичны для российской школы, а близки к реальным проблемным ситуациям</a:t>
            </a:r>
          </a:p>
          <a:p>
            <a:r>
              <a:rPr lang="ru-RU" sz="2507" dirty="0"/>
              <a:t>Для решения проблемы не требуется специальных предметных знаний, но необходима сформированность общеучебных и интеллектуальных умений</a:t>
            </a:r>
          </a:p>
        </p:txBody>
      </p:sp>
      <p:pic>
        <p:nvPicPr>
          <p:cNvPr id="5" name="Рисунок 4">
            <a:extLst>
              <a:ext uri="{FF2B5EF4-FFF2-40B4-BE49-F238E27FC236}">
                <a16:creationId xmlns:a16="http://schemas.microsoft.com/office/drawing/2014/main" id="{A871EDFC-11F6-4D2F-9B24-696E5EF77E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0098" y="165517"/>
            <a:ext cx="1800887" cy="523094"/>
          </a:xfrm>
          <a:prstGeom prst="rect">
            <a:avLst/>
          </a:prstGeom>
        </p:spPr>
      </p:pic>
    </p:spTree>
    <p:extLst>
      <p:ext uri="{BB962C8B-B14F-4D97-AF65-F5344CB8AC3E}">
        <p14:creationId xmlns:p14="http://schemas.microsoft.com/office/powerpoint/2010/main" val="605572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Блок заданий по читательской грамотности </a:t>
            </a:r>
            <a:br>
              <a:rPr lang="ru-RU" dirty="0"/>
            </a:br>
            <a:r>
              <a:rPr lang="ru-RU" dirty="0"/>
              <a:t>для 5-ого класса: «Необычный путешественник»</a:t>
            </a:r>
          </a:p>
        </p:txBody>
      </p:sp>
      <p:pic>
        <p:nvPicPr>
          <p:cNvPr id="160770"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r="-15788"/>
          <a:stretch/>
        </p:blipFill>
        <p:spPr bwMode="auto">
          <a:xfrm>
            <a:off x="204371" y="1391034"/>
            <a:ext cx="3122964" cy="3729516"/>
          </a:xfrm>
          <a:prstGeom prst="rect">
            <a:avLst/>
          </a:prstGeom>
          <a:noFill/>
          <a:ln w="9525">
            <a:noFill/>
            <a:miter lim="800000"/>
            <a:headEnd/>
            <a:tailEnd/>
          </a:ln>
        </p:spPr>
      </p:pic>
      <p:pic>
        <p:nvPicPr>
          <p:cNvPr id="16077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78352" y="3793712"/>
            <a:ext cx="2346903" cy="3370676"/>
          </a:xfrm>
          <a:prstGeom prst="rect">
            <a:avLst/>
          </a:prstGeom>
          <a:noFill/>
          <a:ln w="9525">
            <a:noFill/>
            <a:miter lim="800000"/>
            <a:headEnd/>
            <a:tailEnd/>
          </a:ln>
        </p:spPr>
      </p:pic>
      <p:pic>
        <p:nvPicPr>
          <p:cNvPr id="160774"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27864" y="1184617"/>
            <a:ext cx="2346904" cy="3055402"/>
          </a:xfrm>
          <a:prstGeom prst="rect">
            <a:avLst/>
          </a:prstGeom>
          <a:noFill/>
          <a:ln w="9525">
            <a:noFill/>
            <a:miter lim="800000"/>
            <a:headEnd/>
            <a:tailEnd/>
          </a:ln>
        </p:spPr>
      </p:pic>
      <p:pic>
        <p:nvPicPr>
          <p:cNvPr id="6" name="Рисунок 5">
            <a:extLst>
              <a:ext uri="{FF2B5EF4-FFF2-40B4-BE49-F238E27FC236}">
                <a16:creationId xmlns:a16="http://schemas.microsoft.com/office/drawing/2014/main" id="{951D3F49-143E-47FB-BE8A-79D7B6EE6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84929" y="3589056"/>
            <a:ext cx="2817569" cy="3908595"/>
          </a:xfrm>
          <a:prstGeom prst="rect">
            <a:avLst/>
          </a:prstGeom>
        </p:spPr>
      </p:pic>
      <p:pic>
        <p:nvPicPr>
          <p:cNvPr id="7" name="Рисунок 6">
            <a:extLst>
              <a:ext uri="{FF2B5EF4-FFF2-40B4-BE49-F238E27FC236}">
                <a16:creationId xmlns:a16="http://schemas.microsoft.com/office/drawing/2014/main" id="{908A3DFA-5674-4D8D-AEBF-872F06D6F6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92753" y="1188907"/>
            <a:ext cx="2988097" cy="413377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E0DFB54B-2C5D-41F7-91BC-A47395F6F9DF}"/>
              </a:ext>
            </a:extLst>
          </p:cNvPr>
          <p:cNvSpPr/>
          <p:nvPr/>
        </p:nvSpPr>
        <p:spPr>
          <a:xfrm>
            <a:off x="969887" y="895156"/>
            <a:ext cx="9941077" cy="775158"/>
          </a:xfrm>
          <a:prstGeom prst="rect">
            <a:avLst/>
          </a:prstGeom>
        </p:spPr>
        <p:txBody>
          <a:bodyPr wrap="square">
            <a:spAutoFit/>
          </a:bodyPr>
          <a:lstStyle/>
          <a:p>
            <a:r>
              <a:rPr lang="ru-RU" sz="2238" dirty="0">
                <a:latin typeface="Times New Roman" panose="02020603050405020304" pitchFamily="18" charset="0"/>
                <a:ea typeface="Calibri" panose="020F0502020204030204" pitchFamily="34" charset="0"/>
              </a:rPr>
              <a:t>В интервью Н. Ванье описывает веерный способ расстановки собак в упряжке. Отметьте рисунок, на котором изображен именно этот способ. </a:t>
            </a:r>
            <a:endParaRPr lang="ru-RU" sz="1679" dirty="0"/>
          </a:p>
        </p:txBody>
      </p:sp>
      <p:graphicFrame>
        <p:nvGraphicFramePr>
          <p:cNvPr id="10" name="Объект 9">
            <a:extLst>
              <a:ext uri="{FF2B5EF4-FFF2-40B4-BE49-F238E27FC236}">
                <a16:creationId xmlns:a16="http://schemas.microsoft.com/office/drawing/2014/main" id="{7EAD4203-40C7-40CC-B021-92FAFDAD8BD5}"/>
              </a:ext>
            </a:extLst>
          </p:cNvPr>
          <p:cNvGraphicFramePr>
            <a:graphicFrameLocks noChangeAspect="1"/>
          </p:cNvGraphicFramePr>
          <p:nvPr/>
        </p:nvGraphicFramePr>
        <p:xfrm>
          <a:off x="888359" y="1862185"/>
          <a:ext cx="2147292" cy="1247071"/>
        </p:xfrm>
        <a:graphic>
          <a:graphicData uri="http://schemas.openxmlformats.org/presentationml/2006/ole">
            <mc:AlternateContent xmlns:mc="http://schemas.openxmlformats.org/markup-compatibility/2006">
              <mc:Choice xmlns:v="urn:schemas-microsoft-com:vml" Requires="v">
                <p:oleObj spid="_x0000_s272387" name="Точечный рисунок" r:id="rId4" imgW="3323810" imgH="790476" progId="PBrush">
                  <p:embed/>
                </p:oleObj>
              </mc:Choice>
              <mc:Fallback>
                <p:oleObj name="Точечный рисунок" r:id="rId4" imgW="3323810" imgH="790476"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359" y="1862185"/>
                        <a:ext cx="2147292" cy="1247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53" name="Рисунок 14">
            <a:extLst>
              <a:ext uri="{FF2B5EF4-FFF2-40B4-BE49-F238E27FC236}">
                <a16:creationId xmlns:a16="http://schemas.microsoft.com/office/drawing/2014/main" id="{CF831837-B8DB-43DA-9EA4-9154D2420E5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07835" y="1831210"/>
            <a:ext cx="2209846" cy="1309022"/>
          </a:xfrm>
          <a:prstGeom prst="rect">
            <a:avLst/>
          </a:prstGeom>
          <a:noFill/>
          <a:extLst>
            <a:ext uri="{909E8E84-426E-40DD-AFC4-6F175D3DCCD1}">
              <a14:hiddenFill xmlns:a14="http://schemas.microsoft.com/office/drawing/2010/main">
                <a:solidFill>
                  <a:srgbClr val="FFFFFF"/>
                </a:solidFill>
              </a14:hiddenFill>
            </a:ext>
          </a:extLst>
        </p:spPr>
      </p:pic>
      <p:pic>
        <p:nvPicPr>
          <p:cNvPr id="6152" name="Рисунок 13">
            <a:extLst>
              <a:ext uri="{FF2B5EF4-FFF2-40B4-BE49-F238E27FC236}">
                <a16:creationId xmlns:a16="http://schemas.microsoft.com/office/drawing/2014/main" id="{7436263B-EFA6-4724-8576-9FF272079EF0}"/>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67845" y="3574261"/>
            <a:ext cx="2147292" cy="1103516"/>
          </a:xfrm>
          <a:prstGeom prst="rect">
            <a:avLst/>
          </a:prstGeom>
          <a:noFill/>
          <a:extLst>
            <a:ext uri="{909E8E84-426E-40DD-AFC4-6F175D3DCCD1}">
              <a14:hiddenFill xmlns:a14="http://schemas.microsoft.com/office/drawing/2010/main">
                <a:solidFill>
                  <a:srgbClr val="FFFFFF"/>
                </a:solidFill>
              </a14:hiddenFill>
            </a:ext>
          </a:extLst>
        </p:spPr>
      </p:pic>
      <p:pic>
        <p:nvPicPr>
          <p:cNvPr id="6151" name="Рисунок 12">
            <a:extLst>
              <a:ext uri="{FF2B5EF4-FFF2-40B4-BE49-F238E27FC236}">
                <a16:creationId xmlns:a16="http://schemas.microsoft.com/office/drawing/2014/main" id="{9DB0028E-56A1-4E1D-8423-EC4F78C5AE2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89223" y="3520336"/>
            <a:ext cx="2169568" cy="1139009"/>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a:extLst>
              <a:ext uri="{FF2B5EF4-FFF2-40B4-BE49-F238E27FC236}">
                <a16:creationId xmlns:a16="http://schemas.microsoft.com/office/drawing/2014/main" id="{E6FB01FE-DAEC-4141-AD36-93BE216A9C9A}"/>
              </a:ext>
            </a:extLst>
          </p:cNvPr>
          <p:cNvSpPr/>
          <p:nvPr/>
        </p:nvSpPr>
        <p:spPr>
          <a:xfrm>
            <a:off x="888359" y="3134831"/>
            <a:ext cx="387712" cy="434450"/>
          </a:xfrm>
          <a:prstGeom prst="rect">
            <a:avLst/>
          </a:prstGeom>
        </p:spPr>
        <p:txBody>
          <a:bodyPr wrap="none">
            <a:spAutoFit/>
          </a:bodyPr>
          <a:lstStyle/>
          <a:p>
            <a:r>
              <a:rPr lang="ru-RU" sz="2238" dirty="0">
                <a:latin typeface="Times New Roman" panose="02020603050405020304" pitchFamily="18" charset="0"/>
                <a:ea typeface="Calibri" panose="020F0502020204030204" pitchFamily="34" charset="0"/>
              </a:rPr>
              <a:t>А</a:t>
            </a:r>
            <a:endParaRPr lang="ru-RU" sz="1679" dirty="0"/>
          </a:p>
        </p:txBody>
      </p:sp>
      <p:sp>
        <p:nvSpPr>
          <p:cNvPr id="12" name="Прямоугольник 11">
            <a:extLst>
              <a:ext uri="{FF2B5EF4-FFF2-40B4-BE49-F238E27FC236}">
                <a16:creationId xmlns:a16="http://schemas.microsoft.com/office/drawing/2014/main" id="{6D63E7A5-4506-46B9-A361-5C732574B896}"/>
              </a:ext>
            </a:extLst>
          </p:cNvPr>
          <p:cNvSpPr/>
          <p:nvPr/>
        </p:nvSpPr>
        <p:spPr>
          <a:xfrm>
            <a:off x="3075037" y="3117121"/>
            <a:ext cx="349776" cy="436723"/>
          </a:xfrm>
          <a:prstGeom prst="rect">
            <a:avLst/>
          </a:prstGeom>
        </p:spPr>
        <p:txBody>
          <a:bodyPr wrap="none">
            <a:spAutoFit/>
          </a:bodyPr>
          <a:lstStyle/>
          <a:p>
            <a:r>
              <a:rPr lang="ru-RU" sz="2238" dirty="0">
                <a:latin typeface="Times New Roman" panose="02020603050405020304" pitchFamily="18" charset="0"/>
                <a:ea typeface="Calibri" panose="020F0502020204030204" pitchFamily="34" charset="0"/>
              </a:rPr>
              <a:t>Б</a:t>
            </a:r>
            <a:endParaRPr lang="ru-RU" sz="1679" dirty="0"/>
          </a:p>
        </p:txBody>
      </p:sp>
      <p:sp>
        <p:nvSpPr>
          <p:cNvPr id="13" name="Прямоугольник 12">
            <a:extLst>
              <a:ext uri="{FF2B5EF4-FFF2-40B4-BE49-F238E27FC236}">
                <a16:creationId xmlns:a16="http://schemas.microsoft.com/office/drawing/2014/main" id="{CB7E1F42-CA04-49BF-93B0-E557E40416BE}"/>
              </a:ext>
            </a:extLst>
          </p:cNvPr>
          <p:cNvSpPr/>
          <p:nvPr/>
        </p:nvSpPr>
        <p:spPr>
          <a:xfrm>
            <a:off x="788059" y="4714912"/>
            <a:ext cx="372091" cy="434450"/>
          </a:xfrm>
          <a:prstGeom prst="rect">
            <a:avLst/>
          </a:prstGeom>
        </p:spPr>
        <p:txBody>
          <a:bodyPr wrap="none">
            <a:spAutoFit/>
          </a:bodyPr>
          <a:lstStyle/>
          <a:p>
            <a:r>
              <a:rPr lang="ru-RU" sz="2238" dirty="0">
                <a:latin typeface="Times New Roman" panose="02020603050405020304" pitchFamily="18" charset="0"/>
                <a:ea typeface="Calibri" panose="020F0502020204030204" pitchFamily="34" charset="0"/>
              </a:rPr>
              <a:t>В</a:t>
            </a:r>
            <a:endParaRPr lang="ru-RU" sz="1679" dirty="0"/>
          </a:p>
        </p:txBody>
      </p:sp>
      <p:sp>
        <p:nvSpPr>
          <p:cNvPr id="14" name="Прямоугольник 13">
            <a:extLst>
              <a:ext uri="{FF2B5EF4-FFF2-40B4-BE49-F238E27FC236}">
                <a16:creationId xmlns:a16="http://schemas.microsoft.com/office/drawing/2014/main" id="{27ACFDED-4C89-4D32-9E18-98F2758F8614}"/>
              </a:ext>
            </a:extLst>
          </p:cNvPr>
          <p:cNvSpPr/>
          <p:nvPr/>
        </p:nvSpPr>
        <p:spPr>
          <a:xfrm>
            <a:off x="3062083" y="4677777"/>
            <a:ext cx="351378" cy="436723"/>
          </a:xfrm>
          <a:prstGeom prst="rect">
            <a:avLst/>
          </a:prstGeom>
        </p:spPr>
        <p:txBody>
          <a:bodyPr wrap="none">
            <a:spAutoFit/>
          </a:bodyPr>
          <a:lstStyle/>
          <a:p>
            <a:r>
              <a:rPr lang="ru-RU" sz="2238" dirty="0">
                <a:latin typeface="Times New Roman" panose="02020603050405020304" pitchFamily="18" charset="0"/>
                <a:ea typeface="Calibri" panose="020F0502020204030204" pitchFamily="34" charset="0"/>
              </a:rPr>
              <a:t>Г</a:t>
            </a:r>
            <a:endParaRPr lang="ru-RU" sz="1679" dirty="0"/>
          </a:p>
        </p:txBody>
      </p:sp>
      <p:sp>
        <p:nvSpPr>
          <p:cNvPr id="15" name="Прямоугольник 14">
            <a:extLst>
              <a:ext uri="{FF2B5EF4-FFF2-40B4-BE49-F238E27FC236}">
                <a16:creationId xmlns:a16="http://schemas.microsoft.com/office/drawing/2014/main" id="{E063FFD0-646B-4C56-94CA-7D3B48A86E9C}"/>
              </a:ext>
            </a:extLst>
          </p:cNvPr>
          <p:cNvSpPr/>
          <p:nvPr/>
        </p:nvSpPr>
        <p:spPr>
          <a:xfrm>
            <a:off x="5318919" y="1643207"/>
            <a:ext cx="5944488" cy="3821630"/>
          </a:xfrm>
          <a:prstGeom prst="rect">
            <a:avLst/>
          </a:prstGeom>
          <a:solidFill>
            <a:schemeClr val="bg1"/>
          </a:solidFill>
        </p:spPr>
        <p:txBody>
          <a:bodyPr wrap="square">
            <a:spAutoFit/>
          </a:bodyPr>
          <a:lstStyle/>
          <a:p>
            <a:pPr marL="164370" indent="-164370" algn="just"/>
            <a:r>
              <a:rPr lang="ru-RU" sz="1865" b="1" dirty="0">
                <a:solidFill>
                  <a:srgbClr val="000000"/>
                </a:solidFill>
                <a:latin typeface="Times New Roman" panose="02020603050405020304" pitchFamily="18" charset="0"/>
                <a:ea typeface="Calibri" panose="020F0502020204030204" pitchFamily="34" charset="0"/>
                <a:cs typeface="Arial" panose="020B0604020202020204" pitchFamily="34" charset="0"/>
              </a:rPr>
              <a:t>Характеристики задания:</a:t>
            </a:r>
          </a:p>
          <a:p>
            <a:pPr algn="just"/>
            <a:r>
              <a:rPr lang="ru-RU" sz="1865" b="1" dirty="0">
                <a:solidFill>
                  <a:srgbClr val="000000"/>
                </a:solidFill>
                <a:latin typeface="Times New Roman" panose="02020603050405020304" pitchFamily="18" charset="0"/>
                <a:ea typeface="Calibri" panose="020F0502020204030204" pitchFamily="34" charset="0"/>
                <a:cs typeface="Arial" panose="020B0604020202020204" pitchFamily="34" charset="0"/>
              </a:rPr>
              <a:t>Содержательная область оценки:    </a:t>
            </a:r>
            <a:r>
              <a:rPr lang="ru-RU" sz="1865" dirty="0">
                <a:solidFill>
                  <a:srgbClr val="000000"/>
                </a:solidFill>
                <a:latin typeface="Times New Roman" panose="02020603050405020304" pitchFamily="18" charset="0"/>
                <a:ea typeface="Calibri" panose="020F0502020204030204" pitchFamily="34" charset="0"/>
                <a:cs typeface="Arial" panose="020B0604020202020204" pitchFamily="34" charset="0"/>
              </a:rPr>
              <a:t>4. Чтение для получения образования</a:t>
            </a:r>
            <a:endParaRPr lang="ru-RU" sz="1865" dirty="0">
              <a:solidFill>
                <a:srgbClr val="000000"/>
              </a:solidFill>
              <a:latin typeface="Arial" panose="020B0604020202020204" pitchFamily="34" charset="0"/>
              <a:ea typeface="Calibri" panose="020F0502020204030204" pitchFamily="34" charset="0"/>
            </a:endParaRPr>
          </a:p>
          <a:p>
            <a:pPr algn="just"/>
            <a:r>
              <a:rPr lang="ru-RU" sz="1865" dirty="0">
                <a:solidFill>
                  <a:srgbClr val="000000"/>
                </a:solidFill>
                <a:latin typeface="Times New Roman" panose="02020603050405020304" pitchFamily="18" charset="0"/>
                <a:ea typeface="Calibri" panose="020F0502020204030204" pitchFamily="34" charset="0"/>
                <a:cs typeface="Arial" panose="020B0604020202020204" pitchFamily="34" charset="0"/>
              </a:rPr>
              <a:t>    4.1 Человек и природа</a:t>
            </a:r>
            <a:endParaRPr lang="ru-RU" sz="1865" dirty="0">
              <a:solidFill>
                <a:srgbClr val="000000"/>
              </a:solidFill>
              <a:latin typeface="Arial" panose="020B0604020202020204" pitchFamily="34" charset="0"/>
              <a:ea typeface="Calibri" panose="020F0502020204030204" pitchFamily="34" charset="0"/>
            </a:endParaRPr>
          </a:p>
          <a:p>
            <a:pPr algn="just"/>
            <a:r>
              <a:rPr lang="ru-RU" sz="1865" b="1" dirty="0">
                <a:solidFill>
                  <a:srgbClr val="000000"/>
                </a:solidFill>
                <a:latin typeface="Times New Roman" panose="02020603050405020304" pitchFamily="18" charset="0"/>
                <a:ea typeface="Calibri" panose="020F0502020204030204" pitchFamily="34" charset="0"/>
                <a:cs typeface="Arial" panose="020B0604020202020204" pitchFamily="34" charset="0"/>
              </a:rPr>
              <a:t>Компетентностная область оценки:</a:t>
            </a:r>
            <a:r>
              <a:rPr lang="ru-RU" sz="1865" dirty="0">
                <a:solidFill>
                  <a:srgbClr val="000000"/>
                </a:solidFill>
                <a:latin typeface="Times New Roman" panose="02020603050405020304" pitchFamily="18" charset="0"/>
                <a:ea typeface="Calibri" panose="020F0502020204030204" pitchFamily="34" charset="0"/>
                <a:cs typeface="Arial" panose="020B0604020202020204" pitchFamily="34" charset="0"/>
              </a:rPr>
              <a:t> интегрировать и интерпретировать информацию</a:t>
            </a:r>
            <a:r>
              <a:rPr lang="ru-RU" sz="1865" b="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ru-RU" sz="1865" dirty="0">
              <a:solidFill>
                <a:srgbClr val="000000"/>
              </a:solidFill>
              <a:latin typeface="Arial" panose="020B0604020202020204" pitchFamily="34" charset="0"/>
              <a:ea typeface="Calibri" panose="020F0502020204030204" pitchFamily="34" charset="0"/>
            </a:endParaRPr>
          </a:p>
          <a:p>
            <a:pPr algn="just"/>
            <a:r>
              <a:rPr lang="ru-RU" sz="1865" b="1" dirty="0">
                <a:solidFill>
                  <a:srgbClr val="000000"/>
                </a:solidFill>
                <a:latin typeface="Times New Roman" panose="02020603050405020304" pitchFamily="18" charset="0"/>
                <a:ea typeface="Calibri" panose="020F0502020204030204" pitchFamily="34" charset="0"/>
                <a:cs typeface="Arial" panose="020B0604020202020204" pitchFamily="34" charset="0"/>
              </a:rPr>
              <a:t>Контекст: </a:t>
            </a:r>
            <a:r>
              <a:rPr lang="ru-RU" sz="1865" dirty="0">
                <a:solidFill>
                  <a:srgbClr val="000000"/>
                </a:solidFill>
                <a:latin typeface="Times New Roman" panose="02020603050405020304" pitchFamily="18" charset="0"/>
                <a:ea typeface="Calibri" panose="020F0502020204030204" pitchFamily="34" charset="0"/>
                <a:cs typeface="Arial" panose="020B0604020202020204" pitchFamily="34" charset="0"/>
              </a:rPr>
              <a:t>образовательный</a:t>
            </a:r>
            <a:endParaRPr lang="ru-RU" sz="1865" dirty="0">
              <a:solidFill>
                <a:srgbClr val="000000"/>
              </a:solidFill>
              <a:latin typeface="Arial" panose="020B0604020202020204" pitchFamily="34" charset="0"/>
              <a:ea typeface="Calibri" panose="020F0502020204030204" pitchFamily="34" charset="0"/>
            </a:endParaRPr>
          </a:p>
          <a:p>
            <a:pPr algn="just"/>
            <a:r>
              <a:rPr lang="ru-RU" sz="1865" b="1" dirty="0">
                <a:solidFill>
                  <a:srgbClr val="000000"/>
                </a:solidFill>
                <a:latin typeface="Times New Roman" panose="02020603050405020304" pitchFamily="18" charset="0"/>
                <a:ea typeface="Calibri" panose="020F0502020204030204" pitchFamily="34" charset="0"/>
                <a:cs typeface="Arial" panose="020B0604020202020204" pitchFamily="34" charset="0"/>
              </a:rPr>
              <a:t>Тип текста:</a:t>
            </a:r>
            <a:r>
              <a:rPr lang="ru-RU" sz="1865" dirty="0">
                <a:solidFill>
                  <a:srgbClr val="000000"/>
                </a:solidFill>
                <a:latin typeface="Times New Roman" panose="02020603050405020304" pitchFamily="18" charset="0"/>
                <a:ea typeface="Calibri" panose="020F0502020204030204" pitchFamily="34" charset="0"/>
                <a:cs typeface="Arial" panose="020B0604020202020204" pitchFamily="34" charset="0"/>
              </a:rPr>
              <a:t> составной (объявление, интервью, аннотация, отзыв о книге) </a:t>
            </a:r>
            <a:endParaRPr lang="ru-RU" sz="1865" dirty="0">
              <a:solidFill>
                <a:srgbClr val="000000"/>
              </a:solidFill>
              <a:latin typeface="Arial" panose="020B0604020202020204" pitchFamily="34" charset="0"/>
              <a:ea typeface="Calibri" panose="020F0502020204030204" pitchFamily="34" charset="0"/>
            </a:endParaRPr>
          </a:p>
          <a:p>
            <a:pPr algn="just"/>
            <a:r>
              <a:rPr lang="ru-RU" sz="1865" b="1" dirty="0">
                <a:solidFill>
                  <a:srgbClr val="000000"/>
                </a:solidFill>
                <a:latin typeface="Times New Roman" panose="02020603050405020304" pitchFamily="18" charset="0"/>
                <a:ea typeface="Calibri" panose="020F0502020204030204" pitchFamily="34" charset="0"/>
                <a:cs typeface="Arial" panose="020B0604020202020204" pitchFamily="34" charset="0"/>
              </a:rPr>
              <a:t>Уровень сложности задания:</a:t>
            </a:r>
            <a:r>
              <a:rPr lang="ru-RU" sz="1865" dirty="0">
                <a:solidFill>
                  <a:srgbClr val="000000"/>
                </a:solidFill>
                <a:latin typeface="Times New Roman" panose="02020603050405020304" pitchFamily="18" charset="0"/>
                <a:ea typeface="Calibri" panose="020F0502020204030204" pitchFamily="34" charset="0"/>
                <a:cs typeface="Arial" panose="020B0604020202020204" pitchFamily="34" charset="0"/>
              </a:rPr>
              <a:t> средний</a:t>
            </a:r>
            <a:endParaRPr lang="ru-RU" sz="1865" dirty="0">
              <a:solidFill>
                <a:srgbClr val="000000"/>
              </a:solidFill>
              <a:latin typeface="Arial" panose="020B0604020202020204" pitchFamily="34" charset="0"/>
              <a:ea typeface="Calibri" panose="020F0502020204030204" pitchFamily="34" charset="0"/>
            </a:endParaRPr>
          </a:p>
          <a:p>
            <a:pPr algn="just"/>
            <a:r>
              <a:rPr lang="ru-RU" sz="1865" b="1" dirty="0">
                <a:solidFill>
                  <a:srgbClr val="000000"/>
                </a:solidFill>
                <a:latin typeface="Times New Roman" panose="02020603050405020304" pitchFamily="18" charset="0"/>
                <a:ea typeface="Calibri" panose="020F0502020204030204" pitchFamily="34" charset="0"/>
                <a:cs typeface="Arial" panose="020B0604020202020204" pitchFamily="34" charset="0"/>
              </a:rPr>
              <a:t>Формат ответа:</a:t>
            </a:r>
            <a:r>
              <a:rPr lang="ru-RU" sz="1865" dirty="0">
                <a:solidFill>
                  <a:srgbClr val="000000"/>
                </a:solidFill>
                <a:latin typeface="Times New Roman" panose="02020603050405020304" pitchFamily="18" charset="0"/>
                <a:ea typeface="Calibri" panose="020F0502020204030204" pitchFamily="34" charset="0"/>
                <a:cs typeface="Arial" panose="020B0604020202020204" pitchFamily="34" charset="0"/>
              </a:rPr>
              <a:t> задание с выбором ответа</a:t>
            </a:r>
            <a:endParaRPr lang="ru-RU" sz="1865" dirty="0">
              <a:solidFill>
                <a:srgbClr val="000000"/>
              </a:solidFill>
              <a:latin typeface="Arial" panose="020B0604020202020204" pitchFamily="34" charset="0"/>
              <a:ea typeface="Calibri" panose="020F0502020204030204" pitchFamily="34" charset="0"/>
            </a:endParaRPr>
          </a:p>
          <a:p>
            <a:pPr algn="just"/>
            <a:r>
              <a:rPr lang="ru-RU" sz="1865" b="1" dirty="0">
                <a:solidFill>
                  <a:srgbClr val="000000"/>
                </a:solidFill>
                <a:latin typeface="Times New Roman" panose="02020603050405020304" pitchFamily="18" charset="0"/>
                <a:ea typeface="Calibri" panose="020F0502020204030204" pitchFamily="34" charset="0"/>
                <a:cs typeface="Arial" panose="020B0604020202020204" pitchFamily="34" charset="0"/>
              </a:rPr>
              <a:t>Объект оценки:</a:t>
            </a:r>
            <a:r>
              <a:rPr lang="ru-RU" sz="1865" dirty="0">
                <a:solidFill>
                  <a:srgbClr val="000000"/>
                </a:solidFill>
                <a:latin typeface="Times New Roman" panose="02020603050405020304" pitchFamily="18" charset="0"/>
                <a:ea typeface="Calibri" panose="020F0502020204030204" pitchFamily="34" charset="0"/>
                <a:cs typeface="Arial" panose="020B0604020202020204" pitchFamily="34" charset="0"/>
              </a:rPr>
              <a:t> соотносить визуальное изображение с вербальным текстом</a:t>
            </a:r>
            <a:endParaRPr lang="ru-RU" sz="1865" dirty="0">
              <a:solidFill>
                <a:srgbClr val="000000"/>
              </a:solidFill>
              <a:latin typeface="Arial" panose="020B0604020202020204" pitchFamily="34" charset="0"/>
              <a:ea typeface="Calibri" panose="020F0502020204030204" pitchFamily="34" charset="0"/>
            </a:endParaRPr>
          </a:p>
        </p:txBody>
      </p:sp>
      <p:sp>
        <p:nvSpPr>
          <p:cNvPr id="16" name="Заголовок 4">
            <a:extLst>
              <a:ext uri="{FF2B5EF4-FFF2-40B4-BE49-F238E27FC236}">
                <a16:creationId xmlns:a16="http://schemas.microsoft.com/office/drawing/2014/main" id="{75642A99-AAB4-4684-B18B-8895C76C20F1}"/>
              </a:ext>
            </a:extLst>
          </p:cNvPr>
          <p:cNvSpPr>
            <a:spLocks noGrp="1"/>
          </p:cNvSpPr>
          <p:nvPr>
            <p:ph type="title"/>
          </p:nvPr>
        </p:nvSpPr>
        <p:spPr>
          <a:xfrm>
            <a:off x="617445" y="266315"/>
            <a:ext cx="9974267" cy="722929"/>
          </a:xfrm>
        </p:spPr>
        <p:txBody>
          <a:bodyPr/>
          <a:lstStyle/>
          <a:p>
            <a:r>
              <a:rPr lang="ru-RU" dirty="0"/>
              <a:t>Пример задания для 5 класса</a:t>
            </a:r>
          </a:p>
        </p:txBody>
      </p:sp>
      <p:sp>
        <p:nvSpPr>
          <p:cNvPr id="2" name="Прямоугольник 1">
            <a:extLst>
              <a:ext uri="{FF2B5EF4-FFF2-40B4-BE49-F238E27FC236}">
                <a16:creationId xmlns:a16="http://schemas.microsoft.com/office/drawing/2014/main" id="{B70E9969-61CB-490D-8A10-0F3F154E747E}"/>
              </a:ext>
            </a:extLst>
          </p:cNvPr>
          <p:cNvSpPr/>
          <p:nvPr/>
        </p:nvSpPr>
        <p:spPr>
          <a:xfrm>
            <a:off x="610807" y="5444197"/>
            <a:ext cx="10870878" cy="1467868"/>
          </a:xfrm>
          <a:prstGeom prst="rect">
            <a:avLst/>
          </a:prstGeom>
          <a:solidFill>
            <a:schemeClr val="bg1"/>
          </a:solidFill>
        </p:spPr>
        <p:txBody>
          <a:bodyPr wrap="square">
            <a:spAutoFit/>
          </a:bodyPr>
          <a:lstStyle/>
          <a:p>
            <a:r>
              <a:rPr lang="ru-RU" sz="2238" i="1" dirty="0">
                <a:solidFill>
                  <a:srgbClr val="161616"/>
                </a:solidFill>
                <a:latin typeface="Calibri" panose="020F0502020204030204" pitchFamily="34" charset="0"/>
                <a:ea typeface="Calibri" panose="020F0502020204030204" pitchFamily="34" charset="0"/>
                <a:cs typeface="Times New Roman" panose="02020603050405020304" pitchFamily="18" charset="0"/>
              </a:rPr>
              <a:t>Часто использую веерный способ расстановки собак в упряжке: каждая собака напрямую связана с санями шлейкой, все шлейки одинаковой длины. Этот способ даёт большую подвижность собакам во время езды, бережёт их силы при поворотах и неровной дороге. </a:t>
            </a:r>
            <a:endParaRPr lang="ru-RU" sz="1679" dirty="0"/>
          </a:p>
        </p:txBody>
      </p:sp>
    </p:spTree>
    <p:extLst>
      <p:ext uri="{BB962C8B-B14F-4D97-AF65-F5344CB8AC3E}">
        <p14:creationId xmlns:p14="http://schemas.microsoft.com/office/powerpoint/2010/main" val="3160155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DA97FF-F2CB-40FC-96F3-C64F8263D5F7}"/>
              </a:ext>
            </a:extLst>
          </p:cNvPr>
          <p:cNvSpPr>
            <a:spLocks noGrp="1"/>
          </p:cNvSpPr>
          <p:nvPr>
            <p:ph type="title"/>
          </p:nvPr>
        </p:nvSpPr>
        <p:spPr/>
        <p:txBody>
          <a:bodyPr>
            <a:normAutofit fontScale="90000"/>
          </a:bodyPr>
          <a:lstStyle/>
          <a:p>
            <a:r>
              <a:rPr lang="ru-RU" dirty="0"/>
              <a:t>Блок заданий по читательской грамотности </a:t>
            </a:r>
            <a:br>
              <a:rPr lang="ru-RU" dirty="0"/>
            </a:br>
            <a:r>
              <a:rPr lang="ru-RU" dirty="0"/>
              <a:t>для 7-ого класса: «Погружение»</a:t>
            </a:r>
          </a:p>
        </p:txBody>
      </p:sp>
      <p:sp>
        <p:nvSpPr>
          <p:cNvPr id="3" name="Объект 2">
            <a:extLst>
              <a:ext uri="{FF2B5EF4-FFF2-40B4-BE49-F238E27FC236}">
                <a16:creationId xmlns:a16="http://schemas.microsoft.com/office/drawing/2014/main" id="{237EBD13-DF12-4F12-8CA9-780150A3A567}"/>
              </a:ext>
            </a:extLst>
          </p:cNvPr>
          <p:cNvSpPr>
            <a:spLocks noGrp="1"/>
          </p:cNvSpPr>
          <p:nvPr>
            <p:ph idx="1"/>
          </p:nvPr>
        </p:nvSpPr>
        <p:spPr/>
        <p:txBody>
          <a:bodyPr/>
          <a:lstStyle/>
          <a:p>
            <a:endParaRPr lang="ru-RU" dirty="0"/>
          </a:p>
        </p:txBody>
      </p:sp>
      <p:pic>
        <p:nvPicPr>
          <p:cNvPr id="4" name="Рисунок 3">
            <a:extLst>
              <a:ext uri="{FF2B5EF4-FFF2-40B4-BE49-F238E27FC236}">
                <a16:creationId xmlns:a16="http://schemas.microsoft.com/office/drawing/2014/main" id="{A7A5ED4B-D078-4AD6-8E9B-5B5CEF9E4A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785" y="1234684"/>
            <a:ext cx="4464496" cy="5806826"/>
          </a:xfrm>
          <a:prstGeom prst="rect">
            <a:avLst/>
          </a:prstGeom>
        </p:spPr>
      </p:pic>
      <p:pic>
        <p:nvPicPr>
          <p:cNvPr id="5" name="Рисунок 4">
            <a:extLst>
              <a:ext uri="{FF2B5EF4-FFF2-40B4-BE49-F238E27FC236}">
                <a16:creationId xmlns:a16="http://schemas.microsoft.com/office/drawing/2014/main" id="{3427B330-B4B7-497A-9D9A-E0CEA346F1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4281" y="2286050"/>
            <a:ext cx="3591140" cy="3875616"/>
          </a:xfrm>
          <a:prstGeom prst="rect">
            <a:avLst/>
          </a:prstGeom>
        </p:spPr>
      </p:pic>
      <p:pic>
        <p:nvPicPr>
          <p:cNvPr id="6" name="Рисунок 5">
            <a:extLst>
              <a:ext uri="{FF2B5EF4-FFF2-40B4-BE49-F238E27FC236}">
                <a16:creationId xmlns:a16="http://schemas.microsoft.com/office/drawing/2014/main" id="{21301A77-93CE-48C4-9F7E-C6BB8CD1ED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9923" y="1205118"/>
            <a:ext cx="3645429" cy="3677044"/>
          </a:xfrm>
          <a:prstGeom prst="rect">
            <a:avLst/>
          </a:prstGeom>
        </p:spPr>
      </p:pic>
    </p:spTree>
    <p:extLst>
      <p:ext uri="{BB962C8B-B14F-4D97-AF65-F5344CB8AC3E}">
        <p14:creationId xmlns:p14="http://schemas.microsoft.com/office/powerpoint/2010/main" val="209422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E56A92F-2CE8-418F-98B6-532B29C390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1993" y="2884777"/>
            <a:ext cx="4264918" cy="2880320"/>
          </a:xfrm>
          <a:prstGeom prst="rect">
            <a:avLst/>
          </a:prstGeom>
        </p:spPr>
      </p:pic>
      <p:pic>
        <p:nvPicPr>
          <p:cNvPr id="3" name="Рисунок 2">
            <a:extLst>
              <a:ext uri="{FF2B5EF4-FFF2-40B4-BE49-F238E27FC236}">
                <a16:creationId xmlns:a16="http://schemas.microsoft.com/office/drawing/2014/main" id="{59B82620-A571-44C4-B7C3-FCC7D7C56F34}"/>
              </a:ext>
            </a:extLst>
          </p:cNvPr>
          <p:cNvPicPr>
            <a:picLocks noChangeAspect="1"/>
          </p:cNvPicPr>
          <p:nvPr/>
        </p:nvPicPr>
        <p:blipFill>
          <a:blip r:embed="rId4" cstate="print"/>
          <a:stretch>
            <a:fillRect/>
          </a:stretch>
        </p:blipFill>
        <p:spPr>
          <a:xfrm>
            <a:off x="-34235" y="4284068"/>
            <a:ext cx="2972060" cy="2880320"/>
          </a:xfrm>
          <a:prstGeom prst="rect">
            <a:avLst/>
          </a:prstGeom>
        </p:spPr>
      </p:pic>
      <p:sp>
        <p:nvSpPr>
          <p:cNvPr id="5" name="Прямоугольник 4">
            <a:extLst>
              <a:ext uri="{FF2B5EF4-FFF2-40B4-BE49-F238E27FC236}">
                <a16:creationId xmlns:a16="http://schemas.microsoft.com/office/drawing/2014/main" id="{BF09FF48-FBE1-42EE-AEA7-12DD422B0CBF}"/>
              </a:ext>
            </a:extLst>
          </p:cNvPr>
          <p:cNvSpPr/>
          <p:nvPr/>
        </p:nvSpPr>
        <p:spPr>
          <a:xfrm>
            <a:off x="323801" y="915228"/>
            <a:ext cx="11557049" cy="1967846"/>
          </a:xfrm>
          <a:prstGeom prst="rect">
            <a:avLst/>
          </a:prstGeom>
          <a:solidFill>
            <a:schemeClr val="bg1"/>
          </a:solidFill>
        </p:spPr>
        <p:txBody>
          <a:bodyPr wrap="square">
            <a:spAutoFit/>
          </a:bodyPr>
          <a:lstStyle/>
          <a:p>
            <a:pPr>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Рассмотрев схему, трое ребят поспорили о том, что такое Бездна Челленджера. </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Артем: Бездна Челленджера – это один из самых глубоких участков Марианской впадины.</a:t>
            </a:r>
          </a:p>
          <a:p>
            <a:pPr>
              <a:lnSpc>
                <a:spcPct val="1150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 Иван: Нет, Бездной Челленджера называют дно Марианского жёлоба. </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Инна: А я думаю, что Бездна Челленджера – это другое название Марианского жёлоба. </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Кто из ребят прав? Объясните свой ответ.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0D157F94-95EA-4BF8-A6D7-4ADD5F479E20}"/>
              </a:ext>
            </a:extLst>
          </p:cNvPr>
          <p:cNvGraphicFramePr>
            <a:graphicFrameLocks noGrp="1"/>
          </p:cNvGraphicFramePr>
          <p:nvPr>
            <p:extLst>
              <p:ext uri="{D42A27DB-BD31-4B8C-83A1-F6EECF244321}">
                <p14:modId xmlns:p14="http://schemas.microsoft.com/office/powerpoint/2010/main" val="1990961264"/>
              </p:ext>
            </p:extLst>
          </p:nvPr>
        </p:nvGraphicFramePr>
        <p:xfrm>
          <a:off x="6094752" y="3064243"/>
          <a:ext cx="5762390" cy="3962400"/>
        </p:xfrm>
        <a:graphic>
          <a:graphicData uri="http://schemas.openxmlformats.org/drawingml/2006/table">
            <a:tbl>
              <a:tblPr firstRow="1" firstCol="1" bandRow="1">
                <a:tableStyleId>{5C22544A-7EE6-4342-B048-85BDC9FD1C3A}</a:tableStyleId>
              </a:tblPr>
              <a:tblGrid>
                <a:gridCol w="5762390">
                  <a:extLst>
                    <a:ext uri="{9D8B030D-6E8A-4147-A177-3AD203B41FA5}">
                      <a16:colId xmlns:a16="http://schemas.microsoft.com/office/drawing/2014/main" val="2430292936"/>
                    </a:ext>
                  </a:extLst>
                </a:gridCol>
              </a:tblGrid>
              <a:tr h="0">
                <a:tc>
                  <a:txBody>
                    <a:bodyPr/>
                    <a:lstStyle/>
                    <a:p>
                      <a:pPr>
                        <a:lnSpc>
                          <a:spcPct val="100000"/>
                        </a:lnSpc>
                        <a:spcAft>
                          <a:spcPts val="0"/>
                        </a:spcAft>
                      </a:pPr>
                      <a:r>
                        <a:rPr lang="ru-RU" sz="2000" dirty="0">
                          <a:solidFill>
                            <a:schemeClr val="tx1"/>
                          </a:solidFill>
                          <a:effectLst/>
                        </a:rPr>
                        <a:t>Характеристики задания:</a:t>
                      </a:r>
                    </a:p>
                    <a:p>
                      <a:pPr marL="177800" lvl="0" indent="-177800">
                        <a:lnSpc>
                          <a:spcPct val="100000"/>
                        </a:lnSpc>
                        <a:spcAft>
                          <a:spcPts val="0"/>
                        </a:spcAft>
                        <a:buFont typeface="Symbol" panose="05050102010706020507" pitchFamily="18" charset="2"/>
                        <a:buChar char=""/>
                      </a:pPr>
                      <a:r>
                        <a:rPr lang="ru-RU" sz="2000" dirty="0">
                          <a:solidFill>
                            <a:schemeClr val="tx1"/>
                          </a:solidFill>
                          <a:effectLst/>
                        </a:rPr>
                        <a:t>Ситуация функционирования текста: 4. Чтение для получения образования  4.3. Изучение планеты</a:t>
                      </a:r>
                    </a:p>
                    <a:p>
                      <a:pPr marL="177800" lvl="0" indent="-177800">
                        <a:spcAft>
                          <a:spcPts val="0"/>
                        </a:spcAft>
                        <a:buFont typeface="Symbol" panose="05050102010706020507" pitchFamily="18" charset="2"/>
                        <a:buChar char=""/>
                      </a:pPr>
                      <a:r>
                        <a:rPr lang="ru-RU" sz="2000" dirty="0">
                          <a:solidFill>
                            <a:schemeClr val="tx1"/>
                          </a:solidFill>
                          <a:effectLst/>
                        </a:rPr>
                        <a:t>Формат текста: </a:t>
                      </a:r>
                      <a:r>
                        <a:rPr lang="ru-RU" sz="2000" dirty="0" err="1">
                          <a:solidFill>
                            <a:schemeClr val="tx1"/>
                          </a:solidFill>
                          <a:effectLst/>
                        </a:rPr>
                        <a:t>несплошной</a:t>
                      </a:r>
                      <a:r>
                        <a:rPr lang="ru-RU" sz="2000" dirty="0">
                          <a:solidFill>
                            <a:schemeClr val="tx1"/>
                          </a:solidFill>
                          <a:effectLst/>
                        </a:rPr>
                        <a:t> (интервью, инфографика)</a:t>
                      </a:r>
                    </a:p>
                    <a:p>
                      <a:pPr marL="177800" lvl="0" indent="-177800">
                        <a:spcAft>
                          <a:spcPts val="0"/>
                        </a:spcAft>
                        <a:buFont typeface="Symbol" panose="05050102010706020507" pitchFamily="18" charset="2"/>
                        <a:buChar char=""/>
                      </a:pPr>
                      <a:r>
                        <a:rPr lang="ru-RU" sz="2000" dirty="0">
                          <a:solidFill>
                            <a:schemeClr val="tx1"/>
                          </a:solidFill>
                          <a:effectLst/>
                        </a:rPr>
                        <a:t>Контекст: образовательный</a:t>
                      </a:r>
                    </a:p>
                    <a:p>
                      <a:pPr marL="177800" lvl="0" indent="-177800">
                        <a:spcAft>
                          <a:spcPts val="0"/>
                        </a:spcAft>
                        <a:buFont typeface="Symbol" panose="05050102010706020507" pitchFamily="18" charset="2"/>
                        <a:buChar char=""/>
                      </a:pPr>
                      <a:r>
                        <a:rPr lang="ru-RU" sz="2000" dirty="0">
                          <a:solidFill>
                            <a:schemeClr val="tx1"/>
                          </a:solidFill>
                          <a:effectLst/>
                        </a:rPr>
                        <a:t>Компетентностная область оценки: интегрировать и интерпретировать инф-</a:t>
                      </a:r>
                      <a:r>
                        <a:rPr lang="ru-RU" sz="2000" dirty="0" err="1">
                          <a:solidFill>
                            <a:schemeClr val="tx1"/>
                          </a:solidFill>
                          <a:effectLst/>
                        </a:rPr>
                        <a:t>цию</a:t>
                      </a:r>
                      <a:endParaRPr lang="ru-RU" sz="2000" dirty="0">
                        <a:solidFill>
                          <a:schemeClr val="tx1"/>
                        </a:solidFill>
                        <a:effectLst/>
                      </a:endParaRPr>
                    </a:p>
                    <a:p>
                      <a:pPr marL="177800" lvl="0" indent="-177800">
                        <a:spcAft>
                          <a:spcPts val="0"/>
                        </a:spcAft>
                        <a:buFont typeface="Symbol" panose="05050102010706020507" pitchFamily="18" charset="2"/>
                        <a:buChar char=""/>
                      </a:pPr>
                      <a:r>
                        <a:rPr lang="ru-RU" sz="2000" dirty="0">
                          <a:solidFill>
                            <a:schemeClr val="tx1"/>
                          </a:solidFill>
                          <a:effectLst/>
                        </a:rPr>
                        <a:t>Объект оценки: понимать информацию в графической форме</a:t>
                      </a:r>
                    </a:p>
                    <a:p>
                      <a:pPr marL="177800" lvl="0" indent="-177800">
                        <a:spcAft>
                          <a:spcPts val="0"/>
                        </a:spcAft>
                        <a:buFont typeface="Symbol" panose="05050102010706020507" pitchFamily="18" charset="2"/>
                        <a:buChar char=""/>
                      </a:pPr>
                      <a:r>
                        <a:rPr lang="ru-RU" sz="2000" dirty="0">
                          <a:solidFill>
                            <a:schemeClr val="tx1"/>
                          </a:solidFill>
                          <a:effectLst/>
                        </a:rPr>
                        <a:t>Формат ответа: задание с развернутым ответом</a:t>
                      </a:r>
                    </a:p>
                    <a:p>
                      <a:pPr marL="177800" lvl="0" indent="-177800">
                        <a:spcAft>
                          <a:spcPts val="0"/>
                        </a:spcAft>
                        <a:buFont typeface="Symbol" panose="05050102010706020507" pitchFamily="18" charset="2"/>
                        <a:buChar char=""/>
                      </a:pPr>
                      <a:r>
                        <a:rPr lang="ru-RU" sz="2000" dirty="0">
                          <a:solidFill>
                            <a:schemeClr val="tx1"/>
                          </a:solidFill>
                          <a:effectLst/>
                        </a:rPr>
                        <a:t>Уровень сложности: средний</a:t>
                      </a:r>
                      <a:endParaRPr lang="ru-RU" sz="2000" dirty="0">
                        <a:solidFill>
                          <a:schemeClr val="tx1"/>
                        </a:solidFill>
                        <a:effectLst/>
                        <a:latin typeface="Times New Roman" panose="02020603050405020304" pitchFamily="18" charset="0"/>
                        <a:ea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521548673"/>
                  </a:ext>
                </a:extLst>
              </a:tr>
            </a:tbl>
          </a:graphicData>
        </a:graphic>
      </p:graphicFrame>
      <p:sp>
        <p:nvSpPr>
          <p:cNvPr id="7" name="Заголовок 4">
            <a:extLst>
              <a:ext uri="{FF2B5EF4-FFF2-40B4-BE49-F238E27FC236}">
                <a16:creationId xmlns:a16="http://schemas.microsoft.com/office/drawing/2014/main" id="{54C7EA5E-9152-4A22-9222-A28EADF18C52}"/>
              </a:ext>
            </a:extLst>
          </p:cNvPr>
          <p:cNvSpPr txBox="1">
            <a:spLocks/>
          </p:cNvSpPr>
          <p:nvPr/>
        </p:nvSpPr>
        <p:spPr>
          <a:xfrm>
            <a:off x="755849" y="137745"/>
            <a:ext cx="9391837" cy="334495"/>
          </a:xfrm>
          <a:prstGeom prst="rect">
            <a:avLst/>
          </a:prstGeom>
        </p:spPr>
        <p:txBody>
          <a:bodyPr/>
          <a:lstStyle>
            <a:lvl1pPr algn="ctr" defTabSz="1042569" rtl="0" eaLnBrk="1" latinLnBrk="0" hangingPunct="1">
              <a:spcBef>
                <a:spcPct val="0"/>
              </a:spcBef>
              <a:buNone/>
              <a:defRPr sz="5100" kern="1200">
                <a:solidFill>
                  <a:schemeClr val="tx1"/>
                </a:solidFill>
                <a:latin typeface="+mj-lt"/>
                <a:ea typeface="+mj-ea"/>
                <a:cs typeface="+mj-cs"/>
              </a:defRPr>
            </a:lvl1pPr>
          </a:lstStyle>
          <a:p>
            <a:r>
              <a:rPr lang="ru-RU" dirty="0"/>
              <a:t>Пример задания для 7 класса</a:t>
            </a:r>
          </a:p>
        </p:txBody>
      </p:sp>
    </p:spTree>
    <p:extLst>
      <p:ext uri="{BB962C8B-B14F-4D97-AF65-F5344CB8AC3E}">
        <p14:creationId xmlns:p14="http://schemas.microsoft.com/office/powerpoint/2010/main" val="727161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03D2AF-E6F3-4EB9-B385-02A461C62229}"/>
              </a:ext>
            </a:extLst>
          </p:cNvPr>
          <p:cNvSpPr>
            <a:spLocks noGrp="1"/>
          </p:cNvSpPr>
          <p:nvPr>
            <p:ph type="title"/>
          </p:nvPr>
        </p:nvSpPr>
        <p:spPr>
          <a:xfrm>
            <a:off x="1012767" y="505200"/>
            <a:ext cx="8654079" cy="675473"/>
          </a:xfrm>
        </p:spPr>
        <p:txBody>
          <a:bodyPr>
            <a:normAutofit fontScale="90000"/>
          </a:bodyPr>
          <a:lstStyle/>
          <a:p>
            <a:r>
              <a:rPr lang="ru-RU" dirty="0"/>
              <a:t/>
            </a:r>
            <a:br>
              <a:rPr lang="ru-RU" dirty="0"/>
            </a:br>
            <a:r>
              <a:rPr lang="ru-RU" sz="3358" dirty="0"/>
              <a:t>Предварительные выводы по результатам апробации. Проблемы и рекомендации</a:t>
            </a:r>
            <a:br>
              <a:rPr lang="ru-RU" sz="3358" dirty="0"/>
            </a:br>
            <a:endParaRPr lang="ru-RU" sz="3358" dirty="0"/>
          </a:p>
        </p:txBody>
      </p:sp>
      <p:graphicFrame>
        <p:nvGraphicFramePr>
          <p:cNvPr id="8" name="Схема 7">
            <a:extLst>
              <a:ext uri="{FF2B5EF4-FFF2-40B4-BE49-F238E27FC236}">
                <a16:creationId xmlns:a16="http://schemas.microsoft.com/office/drawing/2014/main" id="{56516633-05F1-4E4C-9D97-39506486170B}"/>
              </a:ext>
            </a:extLst>
          </p:cNvPr>
          <p:cNvGraphicFramePr/>
          <p:nvPr/>
        </p:nvGraphicFramePr>
        <p:xfrm>
          <a:off x="6544951" y="3581684"/>
          <a:ext cx="3900966" cy="3670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Схема 9">
            <a:extLst>
              <a:ext uri="{FF2B5EF4-FFF2-40B4-BE49-F238E27FC236}">
                <a16:creationId xmlns:a16="http://schemas.microsoft.com/office/drawing/2014/main" id="{19AA1A41-B561-4E63-BE19-3A0B362A9A0A}"/>
              </a:ext>
            </a:extLst>
          </p:cNvPr>
          <p:cNvGraphicFramePr/>
          <p:nvPr>
            <p:extLst>
              <p:ext uri="{D42A27DB-BD31-4B8C-83A1-F6EECF244321}">
                <p14:modId xmlns:p14="http://schemas.microsoft.com/office/powerpoint/2010/main" val="373654314"/>
              </p:ext>
            </p:extLst>
          </p:nvPr>
        </p:nvGraphicFramePr>
        <p:xfrm>
          <a:off x="1076767" y="1202213"/>
          <a:ext cx="3478343" cy="2680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Схема 10">
            <a:extLst>
              <a:ext uri="{FF2B5EF4-FFF2-40B4-BE49-F238E27FC236}">
                <a16:creationId xmlns:a16="http://schemas.microsoft.com/office/drawing/2014/main" id="{301BED24-7FB3-41BD-B0AC-368568635E08}"/>
              </a:ext>
            </a:extLst>
          </p:cNvPr>
          <p:cNvGraphicFramePr/>
          <p:nvPr/>
        </p:nvGraphicFramePr>
        <p:xfrm>
          <a:off x="6092823" y="1152176"/>
          <a:ext cx="4333625" cy="32952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Схема 11">
            <a:extLst>
              <a:ext uri="{FF2B5EF4-FFF2-40B4-BE49-F238E27FC236}">
                <a16:creationId xmlns:a16="http://schemas.microsoft.com/office/drawing/2014/main" id="{46CBAA00-1143-449F-8C8F-F4D1FC168DA2}"/>
              </a:ext>
            </a:extLst>
          </p:cNvPr>
          <p:cNvGraphicFramePr/>
          <p:nvPr>
            <p:extLst>
              <p:ext uri="{D42A27DB-BD31-4B8C-83A1-F6EECF244321}">
                <p14:modId xmlns:p14="http://schemas.microsoft.com/office/powerpoint/2010/main" val="501692757"/>
              </p:ext>
            </p:extLst>
          </p:nvPr>
        </p:nvGraphicFramePr>
        <p:xfrm>
          <a:off x="1076769" y="3582196"/>
          <a:ext cx="3900966" cy="367006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5301489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7" name="Содержимое 6"/>
          <p:cNvSpPr>
            <a:spLocks noGrp="1"/>
          </p:cNvSpPr>
          <p:nvPr>
            <p:ph idx="1"/>
          </p:nvPr>
        </p:nvSpPr>
        <p:spPr/>
        <p:txBody>
          <a:bodyPr/>
          <a:lstStyle/>
          <a:p>
            <a:endParaRPr lang="ru-RU" dirty="0" smtClean="0"/>
          </a:p>
          <a:p>
            <a:pPr algn="ctr">
              <a:buNone/>
            </a:pPr>
            <a:endParaRPr lang="ru-RU" sz="4600" b="1" dirty="0" smtClean="0">
              <a:latin typeface="+mj-lt"/>
              <a:ea typeface="+mj-ea"/>
              <a:cs typeface="+mj-cs"/>
            </a:endParaRPr>
          </a:p>
          <a:p>
            <a:pPr algn="ctr">
              <a:buNone/>
            </a:pPr>
            <a:r>
              <a:rPr lang="ru-RU" sz="4000" b="1" dirty="0" smtClean="0">
                <a:latin typeface="+mj-lt"/>
                <a:ea typeface="+mj-ea"/>
                <a:cs typeface="+mj-cs"/>
              </a:rPr>
              <a:t>ЕСТЕСТВЕННОНАУЧНАЯ ГРАМОТНОСТЬ</a:t>
            </a:r>
          </a:p>
        </p:txBody>
      </p:sp>
      <p:pic>
        <p:nvPicPr>
          <p:cNvPr id="5" name="Рисунок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5929" y="341834"/>
            <a:ext cx="8607428" cy="196689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786" y="286910"/>
            <a:ext cx="11449272" cy="775005"/>
          </a:xfrm>
        </p:spPr>
        <p:txBody>
          <a:bodyPr>
            <a:noAutofit/>
          </a:bodyPr>
          <a:lstStyle/>
          <a:p>
            <a:r>
              <a:rPr lang="ru-RU" sz="3600" dirty="0"/>
              <a:t>Естественнонаучная грамотность </a:t>
            </a:r>
          </a:p>
        </p:txBody>
      </p:sp>
      <p:pic>
        <p:nvPicPr>
          <p:cNvPr id="30" name="Объект 29">
            <a:extLst>
              <a:ext uri="{FF2B5EF4-FFF2-40B4-BE49-F238E27FC236}">
                <a16:creationId xmlns:a16="http://schemas.microsoft.com/office/drawing/2014/main" id="{00A9D125-CA60-4ABD-9223-B26F62D8A99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9095076" y="6294292"/>
            <a:ext cx="2502643" cy="619697"/>
          </a:xfrm>
          <a:prstGeom prst="rect">
            <a:avLst/>
          </a:prstGeom>
        </p:spPr>
      </p:pic>
      <p:pic>
        <p:nvPicPr>
          <p:cNvPr id="5" name="Рисунок 4">
            <a:extLst>
              <a:ext uri="{FF2B5EF4-FFF2-40B4-BE49-F238E27FC236}">
                <a16:creationId xmlns:a16="http://schemas.microsoft.com/office/drawing/2014/main" id="{2DBC6598-80C8-44C6-90D6-92809653EE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1074" y="2756561"/>
            <a:ext cx="2123709" cy="789584"/>
          </a:xfrm>
          <a:prstGeom prst="rect">
            <a:avLst/>
          </a:prstGeom>
        </p:spPr>
      </p:pic>
      <p:pic>
        <p:nvPicPr>
          <p:cNvPr id="7" name="Рисунок 6">
            <a:extLst>
              <a:ext uri="{FF2B5EF4-FFF2-40B4-BE49-F238E27FC236}">
                <a16:creationId xmlns:a16="http://schemas.microsoft.com/office/drawing/2014/main" id="{0AB8A093-66AE-49CE-A18A-6C5BC3129A2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306818" y="4459893"/>
            <a:ext cx="2270984" cy="878395"/>
          </a:xfrm>
          <a:prstGeom prst="rect">
            <a:avLst/>
          </a:prstGeom>
        </p:spPr>
      </p:pic>
      <p:graphicFrame>
        <p:nvGraphicFramePr>
          <p:cNvPr id="22" name="Объект 8">
            <a:extLst>
              <a:ext uri="{FF2B5EF4-FFF2-40B4-BE49-F238E27FC236}">
                <a16:creationId xmlns:a16="http://schemas.microsoft.com/office/drawing/2014/main" id="{D074A330-A553-429C-9B8E-0A4DB5895E33}"/>
              </a:ext>
            </a:extLst>
          </p:cNvPr>
          <p:cNvGraphicFramePr>
            <a:graphicFrameLocks/>
          </p:cNvGraphicFramePr>
          <p:nvPr>
            <p:extLst>
              <p:ext uri="{D42A27DB-BD31-4B8C-83A1-F6EECF244321}">
                <p14:modId xmlns:p14="http://schemas.microsoft.com/office/powerpoint/2010/main" val="2014037077"/>
              </p:ext>
            </p:extLst>
          </p:nvPr>
        </p:nvGraphicFramePr>
        <p:xfrm>
          <a:off x="471073" y="2200225"/>
          <a:ext cx="1436903" cy="411480"/>
        </p:xfrm>
        <a:graphic>
          <a:graphicData uri="http://schemas.openxmlformats.org/drawingml/2006/table">
            <a:tbl>
              <a:tblPr firstRow="1" bandRow="1">
                <a:tableStyleId>{5C22544A-7EE6-4342-B048-85BDC9FD1C3A}</a:tableStyleId>
              </a:tblPr>
              <a:tblGrid>
                <a:gridCol w="1436903">
                  <a:extLst>
                    <a:ext uri="{9D8B030D-6E8A-4147-A177-3AD203B41FA5}">
                      <a16:colId xmlns:a16="http://schemas.microsoft.com/office/drawing/2014/main" val="3813844802"/>
                    </a:ext>
                  </a:extLst>
                </a:gridCol>
              </a:tblGrid>
              <a:tr h="370840">
                <a:tc>
                  <a:txBody>
                    <a:bodyPr/>
                    <a:lstStyle/>
                    <a:p>
                      <a:r>
                        <a:rPr lang="ru-RU" dirty="0">
                          <a:solidFill>
                            <a:srgbClr val="002060"/>
                          </a:solidFill>
                        </a:rPr>
                        <a:t>Горки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23" name="Объект 8">
            <a:extLst>
              <a:ext uri="{FF2B5EF4-FFF2-40B4-BE49-F238E27FC236}">
                <a16:creationId xmlns:a16="http://schemas.microsoft.com/office/drawing/2014/main" id="{09DDE45A-CFF2-4304-ADB5-DD8F6446CF3A}"/>
              </a:ext>
            </a:extLst>
          </p:cNvPr>
          <p:cNvGraphicFramePr>
            <a:graphicFrameLocks/>
          </p:cNvGraphicFramePr>
          <p:nvPr>
            <p:extLst>
              <p:ext uri="{D42A27DB-BD31-4B8C-83A1-F6EECF244321}">
                <p14:modId xmlns:p14="http://schemas.microsoft.com/office/powerpoint/2010/main" val="4157559574"/>
              </p:ext>
            </p:extLst>
          </p:nvPr>
        </p:nvGraphicFramePr>
        <p:xfrm>
          <a:off x="471074" y="3897620"/>
          <a:ext cx="1436903" cy="411480"/>
        </p:xfrm>
        <a:graphic>
          <a:graphicData uri="http://schemas.openxmlformats.org/drawingml/2006/table">
            <a:tbl>
              <a:tblPr firstRow="1" bandRow="1">
                <a:tableStyleId>{5C22544A-7EE6-4342-B048-85BDC9FD1C3A}</a:tableStyleId>
              </a:tblPr>
              <a:tblGrid>
                <a:gridCol w="1436903">
                  <a:extLst>
                    <a:ext uri="{9D8B030D-6E8A-4147-A177-3AD203B41FA5}">
                      <a16:colId xmlns:a16="http://schemas.microsoft.com/office/drawing/2014/main" val="3813844802"/>
                    </a:ext>
                  </a:extLst>
                </a:gridCol>
              </a:tblGrid>
              <a:tr h="370840">
                <a:tc>
                  <a:txBody>
                    <a:bodyPr/>
                    <a:lstStyle/>
                    <a:p>
                      <a:r>
                        <a:rPr lang="ru-RU" dirty="0">
                          <a:solidFill>
                            <a:srgbClr val="002060"/>
                          </a:solidFill>
                        </a:rPr>
                        <a:t>Аквариум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24" name="Объект 8">
            <a:extLst>
              <a:ext uri="{FF2B5EF4-FFF2-40B4-BE49-F238E27FC236}">
                <a16:creationId xmlns:a16="http://schemas.microsoft.com/office/drawing/2014/main" id="{65C3A299-6DB3-4C2B-A74A-9122767E37B5}"/>
              </a:ext>
            </a:extLst>
          </p:cNvPr>
          <p:cNvGraphicFramePr>
            <a:graphicFrameLocks/>
          </p:cNvGraphicFramePr>
          <p:nvPr>
            <p:extLst>
              <p:ext uri="{D42A27DB-BD31-4B8C-83A1-F6EECF244321}">
                <p14:modId xmlns:p14="http://schemas.microsoft.com/office/powerpoint/2010/main" val="2253987427"/>
              </p:ext>
            </p:extLst>
          </p:nvPr>
        </p:nvGraphicFramePr>
        <p:xfrm>
          <a:off x="471074" y="5699979"/>
          <a:ext cx="1436903" cy="411480"/>
        </p:xfrm>
        <a:graphic>
          <a:graphicData uri="http://schemas.openxmlformats.org/drawingml/2006/table">
            <a:tbl>
              <a:tblPr firstRow="1" bandRow="1">
                <a:tableStyleId>{5C22544A-7EE6-4342-B048-85BDC9FD1C3A}</a:tableStyleId>
              </a:tblPr>
              <a:tblGrid>
                <a:gridCol w="1436903">
                  <a:extLst>
                    <a:ext uri="{9D8B030D-6E8A-4147-A177-3AD203B41FA5}">
                      <a16:colId xmlns:a16="http://schemas.microsoft.com/office/drawing/2014/main" val="3813844802"/>
                    </a:ext>
                  </a:extLst>
                </a:gridCol>
              </a:tblGrid>
              <a:tr h="370840">
                <a:tc>
                  <a:txBody>
                    <a:bodyPr/>
                    <a:lstStyle/>
                    <a:p>
                      <a:r>
                        <a:rPr lang="ru-RU" dirty="0">
                          <a:solidFill>
                            <a:srgbClr val="002060"/>
                          </a:solidFill>
                        </a:rPr>
                        <a:t>Зеркала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pic>
        <p:nvPicPr>
          <p:cNvPr id="25" name="Рисунок 24">
            <a:extLst>
              <a:ext uri="{FF2B5EF4-FFF2-40B4-BE49-F238E27FC236}">
                <a16:creationId xmlns:a16="http://schemas.microsoft.com/office/drawing/2014/main" id="{EF6D9250-DDAC-4617-8E54-5D4B7B41B7B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4090" y="6399858"/>
            <a:ext cx="2160693" cy="514131"/>
          </a:xfrm>
          <a:prstGeom prst="rect">
            <a:avLst/>
          </a:prstGeom>
        </p:spPr>
      </p:pic>
      <p:graphicFrame>
        <p:nvGraphicFramePr>
          <p:cNvPr id="27" name="Объект 8">
            <a:extLst>
              <a:ext uri="{FF2B5EF4-FFF2-40B4-BE49-F238E27FC236}">
                <a16:creationId xmlns:a16="http://schemas.microsoft.com/office/drawing/2014/main" id="{A8F3B9DB-396B-4FDF-8EE1-4C23EDE65743}"/>
              </a:ext>
            </a:extLst>
          </p:cNvPr>
          <p:cNvGraphicFramePr>
            <a:graphicFrameLocks/>
          </p:cNvGraphicFramePr>
          <p:nvPr>
            <p:extLst>
              <p:ext uri="{D42A27DB-BD31-4B8C-83A1-F6EECF244321}">
                <p14:modId xmlns:p14="http://schemas.microsoft.com/office/powerpoint/2010/main" val="2580897570"/>
              </p:ext>
            </p:extLst>
          </p:nvPr>
        </p:nvGraphicFramePr>
        <p:xfrm>
          <a:off x="9992339" y="5699979"/>
          <a:ext cx="1436903" cy="411480"/>
        </p:xfrm>
        <a:graphic>
          <a:graphicData uri="http://schemas.openxmlformats.org/drawingml/2006/table">
            <a:tbl>
              <a:tblPr firstRow="1" bandRow="1">
                <a:tableStyleId>{5C22544A-7EE6-4342-B048-85BDC9FD1C3A}</a:tableStyleId>
              </a:tblPr>
              <a:tblGrid>
                <a:gridCol w="1436903">
                  <a:extLst>
                    <a:ext uri="{9D8B030D-6E8A-4147-A177-3AD203B41FA5}">
                      <a16:colId xmlns:a16="http://schemas.microsoft.com/office/drawing/2014/main" val="3813844802"/>
                    </a:ext>
                  </a:extLst>
                </a:gridCol>
              </a:tblGrid>
              <a:tr h="370840">
                <a:tc>
                  <a:txBody>
                    <a:bodyPr/>
                    <a:lstStyle/>
                    <a:p>
                      <a:r>
                        <a:rPr lang="ru-RU" dirty="0">
                          <a:solidFill>
                            <a:srgbClr val="002060"/>
                          </a:solidFill>
                        </a:rPr>
                        <a:t>Метро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28" name="Объект 8">
            <a:extLst>
              <a:ext uri="{FF2B5EF4-FFF2-40B4-BE49-F238E27FC236}">
                <a16:creationId xmlns:a16="http://schemas.microsoft.com/office/drawing/2014/main" id="{1AB8D422-F386-4D59-AAA1-6FA1538F8304}"/>
              </a:ext>
            </a:extLst>
          </p:cNvPr>
          <p:cNvGraphicFramePr>
            <a:graphicFrameLocks/>
          </p:cNvGraphicFramePr>
          <p:nvPr>
            <p:extLst>
              <p:ext uri="{D42A27DB-BD31-4B8C-83A1-F6EECF244321}">
                <p14:modId xmlns:p14="http://schemas.microsoft.com/office/powerpoint/2010/main" val="1889464343"/>
              </p:ext>
            </p:extLst>
          </p:nvPr>
        </p:nvGraphicFramePr>
        <p:xfrm>
          <a:off x="9095076" y="3933221"/>
          <a:ext cx="2694467" cy="370840"/>
        </p:xfrm>
        <a:graphic>
          <a:graphicData uri="http://schemas.openxmlformats.org/drawingml/2006/table">
            <a:tbl>
              <a:tblPr firstRow="1" bandRow="1">
                <a:tableStyleId>{5C22544A-7EE6-4342-B048-85BDC9FD1C3A}</a:tableStyleId>
              </a:tblPr>
              <a:tblGrid>
                <a:gridCol w="2694467">
                  <a:extLst>
                    <a:ext uri="{9D8B030D-6E8A-4147-A177-3AD203B41FA5}">
                      <a16:colId xmlns:a16="http://schemas.microsoft.com/office/drawing/2014/main" val="3813844802"/>
                    </a:ext>
                  </a:extLst>
                </a:gridCol>
              </a:tblGrid>
              <a:tr h="370840">
                <a:tc>
                  <a:txBody>
                    <a:bodyPr/>
                    <a:lstStyle/>
                    <a:p>
                      <a:r>
                        <a:rPr lang="ru-RU" sz="1800" dirty="0">
                          <a:solidFill>
                            <a:srgbClr val="002060"/>
                          </a:solidFill>
                        </a:rPr>
                        <a:t>Чем питаются растения?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29" name="Объект 8">
            <a:extLst>
              <a:ext uri="{FF2B5EF4-FFF2-40B4-BE49-F238E27FC236}">
                <a16:creationId xmlns:a16="http://schemas.microsoft.com/office/drawing/2014/main" id="{7CB33238-D68D-4022-A5D4-471BE8325E00}"/>
              </a:ext>
            </a:extLst>
          </p:cNvPr>
          <p:cNvGraphicFramePr>
            <a:graphicFrameLocks/>
          </p:cNvGraphicFramePr>
          <p:nvPr>
            <p:extLst>
              <p:ext uri="{D42A27DB-BD31-4B8C-83A1-F6EECF244321}">
                <p14:modId xmlns:p14="http://schemas.microsoft.com/office/powerpoint/2010/main" val="2380520547"/>
              </p:ext>
            </p:extLst>
          </p:nvPr>
        </p:nvGraphicFramePr>
        <p:xfrm>
          <a:off x="9957827" y="2200225"/>
          <a:ext cx="1436903" cy="411480"/>
        </p:xfrm>
        <a:graphic>
          <a:graphicData uri="http://schemas.openxmlformats.org/drawingml/2006/table">
            <a:tbl>
              <a:tblPr firstRow="1" bandRow="1">
                <a:tableStyleId>{5C22544A-7EE6-4342-B048-85BDC9FD1C3A}</a:tableStyleId>
              </a:tblPr>
              <a:tblGrid>
                <a:gridCol w="1436903">
                  <a:extLst>
                    <a:ext uri="{9D8B030D-6E8A-4147-A177-3AD203B41FA5}">
                      <a16:colId xmlns:a16="http://schemas.microsoft.com/office/drawing/2014/main" val="3813844802"/>
                    </a:ext>
                  </a:extLst>
                </a:gridCol>
              </a:tblGrid>
              <a:tr h="370840">
                <a:tc>
                  <a:txBody>
                    <a:bodyPr/>
                    <a:lstStyle/>
                    <a:p>
                      <a:r>
                        <a:rPr lang="ru-RU" dirty="0">
                          <a:solidFill>
                            <a:srgbClr val="002060"/>
                          </a:solidFill>
                        </a:rPr>
                        <a:t>Лыжи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6" name="Объект 8">
            <a:extLst>
              <a:ext uri="{FF2B5EF4-FFF2-40B4-BE49-F238E27FC236}">
                <a16:creationId xmlns:a16="http://schemas.microsoft.com/office/drawing/2014/main" id="{46D2FBC7-8CA9-49E1-A537-8B1ECA1EE6D1}"/>
              </a:ext>
            </a:extLst>
          </p:cNvPr>
          <p:cNvGraphicFramePr>
            <a:graphicFrameLocks/>
          </p:cNvGraphicFramePr>
          <p:nvPr>
            <p:extLst>
              <p:ext uri="{D42A27DB-BD31-4B8C-83A1-F6EECF244321}">
                <p14:modId xmlns:p14="http://schemas.microsoft.com/office/powerpoint/2010/main" val="1357526090"/>
              </p:ext>
            </p:extLst>
          </p:nvPr>
        </p:nvGraphicFramePr>
        <p:xfrm>
          <a:off x="434090" y="1457307"/>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val="3813844802"/>
                    </a:ext>
                  </a:extLst>
                </a:gridCol>
              </a:tblGrid>
              <a:tr h="370840">
                <a:tc>
                  <a:txBody>
                    <a:bodyPr/>
                    <a:lstStyle/>
                    <a:p>
                      <a:r>
                        <a:rPr lang="ru-RU" dirty="0">
                          <a:solidFill>
                            <a:schemeClr val="tx1">
                              <a:lumMod val="95000"/>
                              <a:lumOff val="5000"/>
                            </a:schemeClr>
                          </a:solidFill>
                        </a:rPr>
                        <a:t>Мониторинг 5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7" name="Объект 8">
            <a:extLst>
              <a:ext uri="{FF2B5EF4-FFF2-40B4-BE49-F238E27FC236}">
                <a16:creationId xmlns:a16="http://schemas.microsoft.com/office/drawing/2014/main" id="{58FA3525-D3FF-4E5A-AAC5-A6C6D395A519}"/>
              </a:ext>
            </a:extLst>
          </p:cNvPr>
          <p:cNvGraphicFramePr>
            <a:graphicFrameLocks/>
          </p:cNvGraphicFramePr>
          <p:nvPr>
            <p:extLst>
              <p:ext uri="{D42A27DB-BD31-4B8C-83A1-F6EECF244321}">
                <p14:modId xmlns:p14="http://schemas.microsoft.com/office/powerpoint/2010/main" val="775383574"/>
              </p:ext>
            </p:extLst>
          </p:nvPr>
        </p:nvGraphicFramePr>
        <p:xfrm>
          <a:off x="8929016" y="1460996"/>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val="3813844802"/>
                    </a:ext>
                  </a:extLst>
                </a:gridCol>
              </a:tblGrid>
              <a:tr h="370840">
                <a:tc>
                  <a:txBody>
                    <a:bodyPr/>
                    <a:lstStyle/>
                    <a:p>
                      <a:r>
                        <a:rPr lang="ru-RU" dirty="0">
                          <a:solidFill>
                            <a:schemeClr val="tx1">
                              <a:lumMod val="95000"/>
                              <a:lumOff val="5000"/>
                            </a:schemeClr>
                          </a:solidFill>
                        </a:rPr>
                        <a:t>Мониторинг 7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pic>
        <p:nvPicPr>
          <p:cNvPr id="3" name="Рисунок 2">
            <a:extLst>
              <a:ext uri="{FF2B5EF4-FFF2-40B4-BE49-F238E27FC236}">
                <a16:creationId xmlns:a16="http://schemas.microsoft.com/office/drawing/2014/main" id="{7E86C52F-A320-40B9-87BB-3E19F55746D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1073" y="4494492"/>
            <a:ext cx="2194310" cy="1047435"/>
          </a:xfrm>
          <a:prstGeom prst="rect">
            <a:avLst/>
          </a:prstGeom>
        </p:spPr>
      </p:pic>
      <p:pic>
        <p:nvPicPr>
          <p:cNvPr id="9" name="Рисунок 8">
            <a:extLst>
              <a:ext uri="{FF2B5EF4-FFF2-40B4-BE49-F238E27FC236}">
                <a16:creationId xmlns:a16="http://schemas.microsoft.com/office/drawing/2014/main" id="{F318396A-EEF7-4DD0-88D8-86A0541E19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16726" y="2819081"/>
            <a:ext cx="2180993" cy="775207"/>
          </a:xfrm>
          <a:prstGeom prst="rect">
            <a:avLst/>
          </a:prstGeom>
        </p:spPr>
      </p:pic>
      <p:pic>
        <p:nvPicPr>
          <p:cNvPr id="10" name="Рисунок 9">
            <a:extLst>
              <a:ext uri="{FF2B5EF4-FFF2-40B4-BE49-F238E27FC236}">
                <a16:creationId xmlns:a16="http://schemas.microsoft.com/office/drawing/2014/main" id="{FB3F4255-E9B2-4A8A-8041-F18C7A451C7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872857" y="2432883"/>
            <a:ext cx="6135136" cy="2703000"/>
          </a:xfrm>
          <a:prstGeom prst="rect">
            <a:avLst/>
          </a:prstGeom>
        </p:spPr>
      </p:pic>
      <p:sp>
        <p:nvSpPr>
          <p:cNvPr id="18" name="Прямоугольник 17"/>
          <p:cNvSpPr/>
          <p:nvPr/>
        </p:nvSpPr>
        <p:spPr>
          <a:xfrm>
            <a:off x="3636169" y="1781994"/>
            <a:ext cx="4392488" cy="461665"/>
          </a:xfrm>
          <a:prstGeom prst="rect">
            <a:avLst/>
          </a:prstGeom>
        </p:spPr>
        <p:txBody>
          <a:bodyPr wrap="square">
            <a:spAutoFit/>
          </a:bodyPr>
          <a:lstStyle/>
          <a:p>
            <a:pPr algn="ctr"/>
            <a:r>
              <a:rPr lang="ru-RU" sz="2400" b="1" dirty="0" smtClean="0"/>
              <a:t>Исследование </a:t>
            </a:r>
            <a:r>
              <a:rPr lang="en-US" sz="2400" b="1" dirty="0" smtClean="0"/>
              <a:t>PISA</a:t>
            </a:r>
            <a:r>
              <a:rPr lang="ru-RU" sz="2400" b="1" dirty="0" smtClean="0"/>
              <a:t> </a:t>
            </a:r>
            <a:endParaRPr lang="ru-RU"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94045" y="485850"/>
            <a:ext cx="10692765" cy="857459"/>
          </a:xfrm>
        </p:spPr>
        <p:txBody>
          <a:bodyPr>
            <a:normAutofit/>
          </a:bodyPr>
          <a:lstStyle/>
          <a:p>
            <a:r>
              <a:rPr lang="ru-RU" sz="3600" dirty="0">
                <a:ln w="17780" cmpd="sng">
                  <a:solidFill>
                    <a:srgbClr val="FFFFFF"/>
                  </a:solidFill>
                  <a:prstDash val="solid"/>
                  <a:miter lim="800000"/>
                </a:ln>
                <a:latin typeface="+mn-lt"/>
              </a:rPr>
              <a:t>Что такое естественнонаучная грамотность?</a:t>
            </a:r>
            <a:endParaRPr lang="uk-UA" sz="3600" dirty="0">
              <a:ln w="17780" cmpd="sng">
                <a:solidFill>
                  <a:srgbClr val="FFFFFF"/>
                </a:solidFill>
                <a:prstDash val="solid"/>
                <a:miter lim="800000"/>
              </a:ln>
              <a:latin typeface="+mn-lt"/>
            </a:endParaRPr>
          </a:p>
        </p:txBody>
      </p:sp>
      <p:sp>
        <p:nvSpPr>
          <p:cNvPr id="2" name="Прямоугольник 1"/>
          <p:cNvSpPr/>
          <p:nvPr/>
        </p:nvSpPr>
        <p:spPr>
          <a:xfrm>
            <a:off x="981724" y="1419323"/>
            <a:ext cx="10665885" cy="1079365"/>
          </a:xfrm>
          <a:prstGeom prst="rect">
            <a:avLst/>
          </a:prstGeom>
        </p:spPr>
        <p:txBody>
          <a:bodyPr wrap="square" lIns="108806" tIns="54403" rIns="108806" bIns="54403">
            <a:spAutoFit/>
          </a:bodyPr>
          <a:lstStyle/>
          <a:p>
            <a:r>
              <a:rPr lang="ru-RU" altLang="ru-RU" b="1" dirty="0">
                <a:latin typeface="Calibri Light" pitchFamily="34" charset="0"/>
                <a:ea typeface="Roboto Light" charset="0"/>
                <a:cs typeface="Calibri Light" pitchFamily="34" charset="0"/>
              </a:rPr>
              <a:t>Естественнонаучная грамотность – это способность человека занимать активную гражданскую позицию по вопросам, связанным с естественными науками, и его готовность интересоваться естественнонаучными идеями.</a:t>
            </a:r>
            <a:r>
              <a:rPr lang="ru-RU" altLang="ru-RU" dirty="0">
                <a:solidFill>
                  <a:schemeClr val="tx1">
                    <a:alpha val="70000"/>
                  </a:schemeClr>
                </a:solidFill>
                <a:latin typeface="Calibri Light" pitchFamily="34" charset="0"/>
                <a:ea typeface="Roboto Light" charset="0"/>
                <a:cs typeface="Calibri Light" pitchFamily="34" charset="0"/>
              </a:rPr>
              <a:t> </a:t>
            </a:r>
            <a:endParaRPr lang="ru-RU" dirty="0">
              <a:solidFill>
                <a:schemeClr val="tx1">
                  <a:alpha val="70000"/>
                </a:schemeClr>
              </a:solidFill>
              <a:latin typeface="Calibri Light" pitchFamily="34" charset="0"/>
              <a:ea typeface="Roboto Light" charset="0"/>
              <a:cs typeface="Calibri Light" pitchFamily="34" charset="0"/>
            </a:endParaRPr>
          </a:p>
        </p:txBody>
      </p:sp>
      <p:sp>
        <p:nvSpPr>
          <p:cNvPr id="3" name="Прямоугольник 2"/>
          <p:cNvSpPr/>
          <p:nvPr/>
        </p:nvSpPr>
        <p:spPr>
          <a:xfrm>
            <a:off x="1730207" y="2980394"/>
            <a:ext cx="8420436" cy="1587196"/>
          </a:xfrm>
          <a:prstGeom prst="rect">
            <a:avLst/>
          </a:prstGeom>
        </p:spPr>
        <p:txBody>
          <a:bodyPr wrap="square" lIns="108806" tIns="54403" rIns="108806" bIns="54403">
            <a:spAutoFit/>
          </a:bodyPr>
          <a:lstStyle/>
          <a:p>
            <a:pPr algn="r"/>
            <a:r>
              <a:rPr lang="ru-RU" altLang="ru-RU" sz="2400" b="1" dirty="0">
                <a:latin typeface="Calibri Light" pitchFamily="34" charset="0"/>
                <a:ea typeface="Roboto Light" charset="0"/>
                <a:cs typeface="Calibri Light" pitchFamily="34" charset="0"/>
              </a:rPr>
              <a:t>Естественнонаучно грамотный человек стремится участвовать в аргументированном обсуждении проблем, относящихся к естественным наукам и технологиям, что требует от него следующих </a:t>
            </a:r>
            <a:r>
              <a:rPr lang="ru-RU" altLang="ru-RU" sz="2400" b="1" u="sng" dirty="0">
                <a:latin typeface="Calibri Light" pitchFamily="34" charset="0"/>
                <a:ea typeface="Roboto Light" charset="0"/>
                <a:cs typeface="Calibri Light" pitchFamily="34" charset="0"/>
              </a:rPr>
              <a:t>компетентностей</a:t>
            </a:r>
            <a:r>
              <a:rPr lang="ru-RU" altLang="ru-RU" sz="2400" b="1" dirty="0">
                <a:latin typeface="Calibri Light" pitchFamily="34" charset="0"/>
                <a:ea typeface="Roboto Light" charset="0"/>
                <a:cs typeface="Calibri Light" pitchFamily="34" charset="0"/>
              </a:rPr>
              <a:t>:</a:t>
            </a:r>
          </a:p>
        </p:txBody>
      </p:sp>
      <p:sp>
        <p:nvSpPr>
          <p:cNvPr id="5" name="Прямоугольник 4"/>
          <p:cNvSpPr/>
          <p:nvPr/>
        </p:nvSpPr>
        <p:spPr>
          <a:xfrm>
            <a:off x="2268510" y="5011470"/>
            <a:ext cx="8092314" cy="2025610"/>
          </a:xfrm>
          <a:prstGeom prst="rect">
            <a:avLst/>
          </a:prstGeom>
        </p:spPr>
        <p:txBody>
          <a:bodyPr wrap="square" lIns="108806" tIns="54403" rIns="108806" bIns="54403">
            <a:spAutoFit/>
          </a:bodyPr>
          <a:lstStyle/>
          <a:p>
            <a:pPr marL="408021" indent="-408021">
              <a:buFont typeface="Wingdings" panose="05000000000000000000" pitchFamily="2" charset="2"/>
              <a:buChar char="Ø"/>
            </a:pPr>
            <a:r>
              <a:rPr lang="ru-RU" altLang="ru-RU" sz="2400" b="1" dirty="0">
                <a:latin typeface="Calibri Light" pitchFamily="34" charset="0"/>
                <a:ea typeface="Roboto Light" charset="0"/>
                <a:cs typeface="Calibri Light" pitchFamily="34" charset="0"/>
              </a:rPr>
              <a:t>научно объяснять явления;</a:t>
            </a:r>
          </a:p>
          <a:p>
            <a:pPr marL="408021" indent="-408021">
              <a:buFont typeface="Wingdings" panose="05000000000000000000" pitchFamily="2" charset="2"/>
              <a:buChar char="Ø"/>
            </a:pPr>
            <a:r>
              <a:rPr lang="ru-RU" altLang="ru-RU" sz="2400" b="1" dirty="0">
                <a:latin typeface="Calibri Light" pitchFamily="34" charset="0"/>
                <a:ea typeface="Roboto Light" charset="0"/>
                <a:cs typeface="Calibri Light" pitchFamily="34" charset="0"/>
              </a:rPr>
              <a:t>понимать основные особенности  естественнонаучного исследования;       </a:t>
            </a:r>
          </a:p>
          <a:p>
            <a:pPr marL="408021" indent="-408021">
              <a:buFont typeface="Wingdings" panose="05000000000000000000" pitchFamily="2" charset="2"/>
              <a:buChar char="Ø"/>
            </a:pPr>
            <a:r>
              <a:rPr lang="ru-RU" altLang="ru-RU" sz="2400" b="1" dirty="0">
                <a:latin typeface="Calibri Light" pitchFamily="34" charset="0"/>
                <a:ea typeface="Roboto Light" charset="0"/>
                <a:cs typeface="Calibri Light" pitchFamily="34" charset="0"/>
              </a:rPr>
              <a:t>интерпретировать данные и использовать научные доказательства для получения выводов.</a:t>
            </a:r>
          </a:p>
        </p:txBody>
      </p:sp>
      <p:cxnSp>
        <p:nvCxnSpPr>
          <p:cNvPr id="13" name="Straight Connector 17"/>
          <p:cNvCxnSpPr/>
          <p:nvPr/>
        </p:nvCxnSpPr>
        <p:spPr>
          <a:xfrm flipV="1">
            <a:off x="0" y="4620304"/>
            <a:ext cx="11880850" cy="1736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a:stCxn id="24" idx="4"/>
          </p:cNvCxnSpPr>
          <p:nvPr/>
        </p:nvCxnSpPr>
        <p:spPr>
          <a:xfrm>
            <a:off x="10246097" y="2847806"/>
            <a:ext cx="6365" cy="1788660"/>
          </a:xfrm>
          <a:prstGeom prst="line">
            <a:avLst/>
          </a:prstGeom>
          <a:ln/>
        </p:spPr>
        <p:style>
          <a:lnRef idx="1">
            <a:schemeClr val="accent2"/>
          </a:lnRef>
          <a:fillRef idx="0">
            <a:schemeClr val="accent2"/>
          </a:fillRef>
          <a:effectRef idx="0">
            <a:schemeClr val="accent2"/>
          </a:effectRef>
          <a:fontRef idx="minor">
            <a:schemeClr val="tx1"/>
          </a:fontRef>
        </p:style>
      </p:cxnSp>
      <p:sp>
        <p:nvSpPr>
          <p:cNvPr id="15" name="Овал 14"/>
          <p:cNvSpPr/>
          <p:nvPr/>
        </p:nvSpPr>
        <p:spPr>
          <a:xfrm>
            <a:off x="10154426" y="4557122"/>
            <a:ext cx="183341" cy="15045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806" tIns="54403" rIns="108806" bIns="54403" rtlCol="0" anchor="ctr"/>
          <a:lstStyle/>
          <a:p>
            <a:pPr algn="ctr"/>
            <a:endParaRPr lang="ru-RU" dirty="0"/>
          </a:p>
        </p:txBody>
      </p:sp>
      <p:cxnSp>
        <p:nvCxnSpPr>
          <p:cNvPr id="16" name="Прямая соединительная линия 15"/>
          <p:cNvCxnSpPr/>
          <p:nvPr/>
        </p:nvCxnSpPr>
        <p:spPr>
          <a:xfrm>
            <a:off x="2282864" y="4620305"/>
            <a:ext cx="18757" cy="2544086"/>
          </a:xfrm>
          <a:prstGeom prst="line">
            <a:avLst/>
          </a:prstGeom>
          <a:ln/>
        </p:spPr>
        <p:style>
          <a:lnRef idx="1">
            <a:schemeClr val="accent2"/>
          </a:lnRef>
          <a:fillRef idx="0">
            <a:schemeClr val="accent2"/>
          </a:fillRef>
          <a:effectRef idx="0">
            <a:schemeClr val="accent2"/>
          </a:effectRef>
          <a:fontRef idx="minor">
            <a:schemeClr val="tx1"/>
          </a:fontRef>
        </p:style>
      </p:cxnSp>
      <p:sp>
        <p:nvSpPr>
          <p:cNvPr id="17" name="Овал 16"/>
          <p:cNvSpPr/>
          <p:nvPr/>
        </p:nvSpPr>
        <p:spPr>
          <a:xfrm>
            <a:off x="2189524" y="4561238"/>
            <a:ext cx="186680" cy="15045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806" tIns="54403" rIns="108806" bIns="54403" rtlCol="0" anchor="ctr"/>
          <a:lstStyle/>
          <a:p>
            <a:pPr algn="ctr"/>
            <a:endParaRPr lang="ru-RU"/>
          </a:p>
        </p:txBody>
      </p:sp>
      <p:cxnSp>
        <p:nvCxnSpPr>
          <p:cNvPr id="28" name="Straight Connector 17"/>
          <p:cNvCxnSpPr/>
          <p:nvPr/>
        </p:nvCxnSpPr>
        <p:spPr>
          <a:xfrm flipV="1">
            <a:off x="4626" y="2763327"/>
            <a:ext cx="11880850" cy="17365"/>
          </a:xfrm>
          <a:prstGeom prst="line">
            <a:avLst/>
          </a:prstGeom>
          <a:ln/>
        </p:spPr>
        <p:style>
          <a:lnRef idx="1">
            <a:schemeClr val="accent2"/>
          </a:lnRef>
          <a:fillRef idx="0">
            <a:schemeClr val="accent2"/>
          </a:fillRef>
          <a:effectRef idx="0">
            <a:schemeClr val="accent2"/>
          </a:effectRef>
          <a:fontRef idx="minor">
            <a:schemeClr val="tx1"/>
          </a:fontRef>
        </p:style>
      </p:cxnSp>
      <p:sp>
        <p:nvSpPr>
          <p:cNvPr id="24" name="Овал 23"/>
          <p:cNvSpPr/>
          <p:nvPr/>
        </p:nvSpPr>
        <p:spPr>
          <a:xfrm>
            <a:off x="10154426" y="2697353"/>
            <a:ext cx="183341" cy="15045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806" tIns="54403" rIns="108806" bIns="54403" rtlCol="0" anchor="ctr"/>
          <a:lstStyle/>
          <a:p>
            <a:pPr algn="ctr"/>
            <a:endParaRPr lang="ru-RU" dirty="0"/>
          </a:p>
        </p:txBody>
      </p:sp>
      <p:cxnSp>
        <p:nvCxnSpPr>
          <p:cNvPr id="26" name="Прямая соединительная линия 25"/>
          <p:cNvCxnSpPr/>
          <p:nvPr/>
        </p:nvCxnSpPr>
        <p:spPr>
          <a:xfrm flipH="1">
            <a:off x="989980" y="1284645"/>
            <a:ext cx="4337" cy="1505619"/>
          </a:xfrm>
          <a:prstGeom prst="line">
            <a:avLst/>
          </a:prstGeom>
          <a:ln/>
        </p:spPr>
        <p:style>
          <a:lnRef idx="1">
            <a:schemeClr val="accent2"/>
          </a:lnRef>
          <a:fillRef idx="0">
            <a:schemeClr val="accent2"/>
          </a:fillRef>
          <a:effectRef idx="0">
            <a:schemeClr val="accent2"/>
          </a:effectRef>
          <a:fontRef idx="minor">
            <a:schemeClr val="tx1"/>
          </a:fontRef>
        </p:style>
      </p:cxnSp>
      <p:sp>
        <p:nvSpPr>
          <p:cNvPr id="27" name="Овал 26"/>
          <p:cNvSpPr/>
          <p:nvPr/>
        </p:nvSpPr>
        <p:spPr>
          <a:xfrm>
            <a:off x="891947" y="2710921"/>
            <a:ext cx="183341" cy="15045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806" tIns="54403" rIns="108806" bIns="54403" rtlCol="0" anchor="ctr"/>
          <a:lstStyle/>
          <a:p>
            <a:pPr algn="ctr"/>
            <a:endParaRPr lang="ru-RU" dirty="0"/>
          </a:p>
        </p:txBody>
      </p:sp>
      <p:pic>
        <p:nvPicPr>
          <p:cNvPr id="18" name="Рисунок 17">
            <a:extLst>
              <a:ext uri="{FF2B5EF4-FFF2-40B4-BE49-F238E27FC236}">
                <a16:creationId xmlns:a16="http://schemas.microsoft.com/office/drawing/2014/main" id="{A871EDFC-11F6-4D2F-9B24-696E5EF77E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0098" y="165517"/>
            <a:ext cx="1800887" cy="523094"/>
          </a:xfrm>
          <a:prstGeom prst="rect">
            <a:avLst/>
          </a:prstGeom>
        </p:spPr>
      </p:pic>
    </p:spTree>
    <p:extLst>
      <p:ext uri="{BB962C8B-B14F-4D97-AF65-F5344CB8AC3E}">
        <p14:creationId xmlns:p14="http://schemas.microsoft.com/office/powerpoint/2010/main" val="2121936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Заголовок 1"/>
          <p:cNvSpPr txBox="1">
            <a:spLocks noGrp="1"/>
          </p:cNvSpPr>
          <p:nvPr>
            <p:ph type="title"/>
          </p:nvPr>
        </p:nvSpPr>
        <p:spPr>
          <a:xfrm>
            <a:off x="467818" y="341835"/>
            <a:ext cx="11366914" cy="1224136"/>
          </a:xfrm>
          <a:prstGeom prst="rect">
            <a:avLst/>
          </a:prstGeom>
        </p:spPr>
        <p:txBody>
          <a:bodyPr>
            <a:normAutofit/>
          </a:bodyPr>
          <a:lstStyle>
            <a:lvl1pPr defTabSz="1053388">
              <a:defRPr sz="5022"/>
            </a:lvl1pPr>
          </a:lstStyle>
          <a:p>
            <a:r>
              <a:rPr sz="3600" dirty="0" err="1"/>
              <a:t>Функциональная</a:t>
            </a:r>
            <a:r>
              <a:rPr sz="3600" dirty="0"/>
              <a:t> </a:t>
            </a:r>
            <a:r>
              <a:rPr sz="3600" dirty="0" err="1" smtClean="0"/>
              <a:t>грамотность</a:t>
            </a:r>
            <a:r>
              <a:rPr lang="ru-RU" sz="3600" dirty="0" smtClean="0"/>
              <a:t>  </a:t>
            </a:r>
            <a:r>
              <a:rPr lang="ru-RU" sz="3600" b="0" i="1" dirty="0" smtClean="0"/>
              <a:t>(определение 1)</a:t>
            </a:r>
            <a:endParaRPr sz="3600" b="0" i="1" dirty="0"/>
          </a:p>
        </p:txBody>
      </p:sp>
      <p:sp>
        <p:nvSpPr>
          <p:cNvPr id="248" name="Объект 2"/>
          <p:cNvSpPr txBox="1">
            <a:spLocks noGrp="1"/>
          </p:cNvSpPr>
          <p:nvPr>
            <p:ph type="body" idx="1"/>
          </p:nvPr>
        </p:nvSpPr>
        <p:spPr>
          <a:xfrm>
            <a:off x="594042" y="1781994"/>
            <a:ext cx="10692767" cy="5040559"/>
          </a:xfrm>
          <a:prstGeom prst="rect">
            <a:avLst/>
          </a:prstGeom>
        </p:spPr>
        <p:txBody>
          <a:bodyPr>
            <a:normAutofit fontScale="85000" lnSpcReduction="10000"/>
          </a:bodyPr>
          <a:lstStyle/>
          <a:p>
            <a:pPr marL="390525" indent="-28575">
              <a:buNone/>
            </a:pPr>
            <a:r>
              <a:rPr lang="ru-RU" sz="4000" b="1" dirty="0" smtClean="0"/>
              <a:t>Леонтьев А.А</a:t>
            </a:r>
            <a:r>
              <a:rPr lang="ru-RU" sz="4000" dirty="0" smtClean="0"/>
              <a:t>.: «Функционально грамотный человек — это человек, который способен использовать все постоянно приобретаемые в течение жизни знания, умения и навыки для решения максимально широкого диапазона жизненных задач в различных сферах человеческой деятельности, общения и социальных отношений» </a:t>
            </a:r>
            <a:r>
              <a:rPr lang="ru-RU" sz="4000" u="sng" dirty="0" smtClean="0">
                <a:hlinkClick r:id="rId3"/>
              </a:rPr>
              <a:t>[</a:t>
            </a:r>
            <a:r>
              <a:rPr lang="ru-RU" sz="4000" i="1" dirty="0" smtClean="0"/>
              <a:t>Образовательная система «Школа 2100». Педагогика здравого смысла / под ред. А. А. Леонтьева. М.: </a:t>
            </a:r>
            <a:r>
              <a:rPr lang="ru-RU" sz="4000" i="1" dirty="0" err="1" smtClean="0"/>
              <a:t>Баласс</a:t>
            </a:r>
            <a:r>
              <a:rPr lang="ru-RU" sz="4000" i="1" dirty="0" smtClean="0"/>
              <a:t>, 2003. С. 35.</a:t>
            </a:r>
            <a:r>
              <a:rPr lang="ru-RU" sz="4000" i="1" u="sng" dirty="0" smtClean="0">
                <a:hlinkClick r:id="rId3"/>
              </a:rPr>
              <a:t>]</a:t>
            </a:r>
            <a:r>
              <a:rPr lang="ru-RU" sz="4000" i="1" dirty="0" smtClean="0"/>
              <a:t>.</a:t>
            </a:r>
            <a:endParaRPr lang="ru-RU" sz="4000" i="1" dirty="0"/>
          </a:p>
        </p:txBody>
      </p:sp>
      <p:sp>
        <p:nvSpPr>
          <p:cNvPr id="249" name="Номер слайда 3"/>
          <p:cNvSpPr txBox="1">
            <a:spLocks noGrp="1"/>
          </p:cNvSpPr>
          <p:nvPr>
            <p:ph type="sldNum" sz="quarter" idx="4294967295"/>
          </p:nvPr>
        </p:nvSpPr>
        <p:spPr>
          <a:xfrm>
            <a:off x="11072091" y="5880403"/>
            <a:ext cx="214717" cy="2768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517" tIns="38258" rIns="76517" bIns="38258"/>
          <a:lstStyle/>
          <a:p>
            <a:fld id="{86CB4B4D-7CA3-9044-876B-883B54F8677D}" type="slidenum">
              <a:rPr/>
              <a:pPr/>
              <a:t>6</a:t>
            </a:fld>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45" y="197818"/>
            <a:ext cx="10692765" cy="3384376"/>
          </a:xfrm>
        </p:spPr>
        <p:txBody>
          <a:bodyPr>
            <a:normAutofit fontScale="90000"/>
          </a:bodyPr>
          <a:lstStyle/>
          <a:p>
            <a:pPr algn="l"/>
            <a:r>
              <a:rPr lang="ru-RU" sz="3600" dirty="0" smtClean="0"/>
              <a:t>Средство оценки естественнонаучной грамотности – специальные задания, </a:t>
            </a:r>
            <a:r>
              <a:rPr lang="en-US" sz="3600" dirty="0" smtClean="0"/>
              <a:t>“know how” PISA </a:t>
            </a:r>
            <a:r>
              <a:rPr lang="ru-RU" sz="3600" dirty="0"/>
              <a:t/>
            </a:r>
            <a:br>
              <a:rPr lang="ru-RU" sz="3600" dirty="0"/>
            </a:br>
            <a:r>
              <a:rPr lang="ru-RU" sz="3600" dirty="0" smtClean="0"/>
              <a:t/>
            </a:r>
            <a:br>
              <a:rPr lang="ru-RU" sz="3600" dirty="0" smtClean="0"/>
            </a:br>
            <a:r>
              <a:rPr lang="ru-RU" sz="3600" dirty="0" smtClean="0"/>
              <a:t>Эти </a:t>
            </a:r>
            <a:r>
              <a:rPr lang="ru-RU" sz="3600" dirty="0"/>
              <a:t>задания направлены на оценку компетенций, характеризующих </a:t>
            </a:r>
            <a:r>
              <a:rPr lang="ru-RU" sz="3600" dirty="0" smtClean="0"/>
              <a:t>естественнонаучную грамотность, </a:t>
            </a:r>
            <a:r>
              <a:rPr lang="ru-RU" sz="3600" dirty="0"/>
              <a:t>и основываются </a:t>
            </a:r>
            <a:r>
              <a:rPr lang="ru-RU" sz="3600" b="1" dirty="0"/>
              <a:t>на реальных жизненных ситуациях</a:t>
            </a:r>
            <a:r>
              <a:rPr lang="ru-RU" sz="3600" dirty="0"/>
              <a:t>. </a:t>
            </a:r>
            <a:r>
              <a:rPr lang="en-US" sz="3600" dirty="0"/>
              <a:t/>
            </a:r>
            <a:br>
              <a:rPr lang="en-US" sz="3600" dirty="0"/>
            </a:br>
            <a:endParaRPr lang="en-US" sz="3600" dirty="0"/>
          </a:p>
        </p:txBody>
      </p:sp>
      <p:sp>
        <p:nvSpPr>
          <p:cNvPr id="3" name="Прямоугольник 2"/>
          <p:cNvSpPr/>
          <p:nvPr/>
        </p:nvSpPr>
        <p:spPr>
          <a:xfrm>
            <a:off x="539825" y="3294162"/>
            <a:ext cx="10441160" cy="584775"/>
          </a:xfrm>
          <a:prstGeom prst="rect">
            <a:avLst/>
          </a:prstGeom>
        </p:spPr>
        <p:txBody>
          <a:bodyPr wrap="square">
            <a:spAutoFit/>
          </a:bodyPr>
          <a:lstStyle/>
          <a:p>
            <a:r>
              <a:rPr lang="ru-RU" sz="3200" dirty="0" smtClean="0"/>
              <a:t>Как отбирается содержание для заданий в мониторинге?</a:t>
            </a:r>
            <a:endParaRPr lang="ru-RU" sz="3200" dirty="0"/>
          </a:p>
        </p:txBody>
      </p:sp>
      <p:sp>
        <p:nvSpPr>
          <p:cNvPr id="4" name="Прямоугольник 3"/>
          <p:cNvSpPr/>
          <p:nvPr/>
        </p:nvSpPr>
        <p:spPr>
          <a:xfrm>
            <a:off x="683842" y="4086250"/>
            <a:ext cx="4320480" cy="1815882"/>
          </a:xfrm>
          <a:prstGeom prst="rect">
            <a:avLst/>
          </a:prstGeom>
        </p:spPr>
        <p:txBody>
          <a:bodyPr wrap="square">
            <a:spAutoFit/>
          </a:bodyPr>
          <a:lstStyle/>
          <a:p>
            <a:r>
              <a:rPr lang="ru-RU" dirty="0" smtClean="0"/>
              <a:t>Для заданий 5-6 классов мы ориентируемся на программы исследования </a:t>
            </a:r>
            <a:r>
              <a:rPr lang="en-US" dirty="0" smtClean="0"/>
              <a:t>TIMSS</a:t>
            </a:r>
            <a:r>
              <a:rPr lang="ru-RU" dirty="0" smtClean="0"/>
              <a:t>.</a:t>
            </a:r>
          </a:p>
          <a:p>
            <a:endParaRPr lang="ru-RU" dirty="0" smtClean="0"/>
          </a:p>
          <a:p>
            <a:r>
              <a:rPr lang="ru-RU" sz="2800" i="1" dirty="0" smtClean="0"/>
              <a:t>Почему </a:t>
            </a:r>
            <a:r>
              <a:rPr lang="en-US" sz="2800" i="1" dirty="0" smtClean="0"/>
              <a:t>TIMSS?</a:t>
            </a:r>
            <a:r>
              <a:rPr lang="ru-RU" i="1" dirty="0" smtClean="0"/>
              <a:t> </a:t>
            </a:r>
            <a:endParaRPr lang="en-US" i="1" dirty="0"/>
          </a:p>
        </p:txBody>
      </p:sp>
      <p:sp>
        <p:nvSpPr>
          <p:cNvPr id="5" name="Прямоугольник 4"/>
          <p:cNvSpPr/>
          <p:nvPr/>
        </p:nvSpPr>
        <p:spPr>
          <a:xfrm>
            <a:off x="5796409" y="4086250"/>
            <a:ext cx="5616624" cy="1061829"/>
          </a:xfrm>
          <a:prstGeom prst="rect">
            <a:avLst/>
          </a:prstGeom>
        </p:spPr>
        <p:txBody>
          <a:bodyPr wrap="square">
            <a:spAutoFit/>
          </a:bodyPr>
          <a:lstStyle/>
          <a:p>
            <a:r>
              <a:rPr lang="ru-RU" dirty="0" smtClean="0"/>
              <a:t>Для заданий 7 класса – на программы: физика, биология, география. Далее (8-9 классы) добавляется химия.</a:t>
            </a:r>
            <a:endParaRPr lang="en-US" dirty="0"/>
          </a:p>
        </p:txBody>
      </p:sp>
    </p:spTree>
    <p:extLst>
      <p:ext uri="{BB962C8B-B14F-4D97-AF65-F5344CB8AC3E}">
        <p14:creationId xmlns:p14="http://schemas.microsoft.com/office/powerpoint/2010/main" val="2913555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539825" y="269826"/>
            <a:ext cx="10873208" cy="1095057"/>
          </a:xfrm>
        </p:spPr>
        <p:txBody>
          <a:bodyPr>
            <a:noAutofit/>
          </a:bodyPr>
          <a:lstStyle/>
          <a:p>
            <a:r>
              <a:rPr lang="ru-RU" sz="3200" dirty="0">
                <a:latin typeface="Arial" charset="0"/>
                <a:ea typeface="ＭＳ Ｐゴシック" charset="0"/>
              </a:rPr>
              <a:t>У </a:t>
            </a:r>
            <a:r>
              <a:rPr lang="ru-RU" sz="3200" dirty="0" smtClean="0">
                <a:latin typeface="Arial" charset="0"/>
                <a:ea typeface="ＭＳ Ｐゴシック" charset="0"/>
              </a:rPr>
              <a:t>наших 4-классников </a:t>
            </a:r>
            <a:r>
              <a:rPr lang="ru-RU" sz="3200" dirty="0">
                <a:latin typeface="Arial" charset="0"/>
                <a:ea typeface="ＭＳ Ｐゴシック" charset="0"/>
              </a:rPr>
              <a:t>спрашивают то, чему их не учат.         </a:t>
            </a:r>
            <a:br>
              <a:rPr lang="ru-RU" sz="3200" dirty="0">
                <a:latin typeface="Arial" charset="0"/>
                <a:ea typeface="ＭＳ Ｐゴシック" charset="0"/>
              </a:rPr>
            </a:br>
            <a:r>
              <a:rPr lang="ru-RU" sz="3200" dirty="0">
                <a:latin typeface="Arial" charset="0"/>
                <a:ea typeface="ＭＳ Ｐゴシック" charset="0"/>
              </a:rPr>
              <a:t>И они отвечают!</a:t>
            </a:r>
            <a:endParaRPr lang="en-US" sz="3200" dirty="0">
              <a:latin typeface="Arial" charset="0"/>
              <a:ea typeface="ＭＳ Ｐゴシック" charset="0"/>
            </a:endParaRPr>
          </a:p>
        </p:txBody>
      </p:sp>
      <p:sp>
        <p:nvSpPr>
          <p:cNvPr id="3" name="Content Placeholder 2"/>
          <p:cNvSpPr>
            <a:spLocks noGrp="1"/>
          </p:cNvSpPr>
          <p:nvPr>
            <p:ph sz="half" idx="1"/>
          </p:nvPr>
        </p:nvSpPr>
        <p:spPr>
          <a:xfrm>
            <a:off x="952944" y="2149317"/>
            <a:ext cx="5012234" cy="3917195"/>
          </a:xfrm>
        </p:spPr>
        <p:txBody>
          <a:bodyPr>
            <a:normAutofit/>
          </a:bodyPr>
          <a:lstStyle/>
          <a:p>
            <a:pPr marL="0" indent="0">
              <a:lnSpc>
                <a:spcPct val="80000"/>
              </a:lnSpc>
              <a:buNone/>
            </a:pPr>
            <a:r>
              <a:rPr lang="ru-RU" sz="2100">
                <a:latin typeface="Arial" charset="0"/>
                <a:ea typeface="ＭＳ Ｐゴシック" charset="0"/>
              </a:rPr>
              <a:t>1. В программе «Окружающий мир» нет примерно 40%</a:t>
            </a:r>
            <a:r>
              <a:rPr lang="en-US" sz="2100">
                <a:latin typeface="Arial" charset="0"/>
                <a:ea typeface="ＭＳ Ｐゴシック" charset="0"/>
              </a:rPr>
              <a:t> </a:t>
            </a:r>
            <a:r>
              <a:rPr lang="ru-RU" sz="2100">
                <a:latin typeface="Arial" charset="0"/>
                <a:ea typeface="ＭＳ Ｐゴシック" charset="0"/>
              </a:rPr>
              <a:t>того, что есть в тестах </a:t>
            </a:r>
            <a:r>
              <a:rPr lang="en-US" sz="2100">
                <a:latin typeface="Arial" charset="0"/>
                <a:ea typeface="ＭＳ Ｐゴシック" charset="0"/>
              </a:rPr>
              <a:t>TIMSS</a:t>
            </a:r>
            <a:r>
              <a:rPr lang="ru-RU" sz="2100">
                <a:latin typeface="Arial" charset="0"/>
                <a:ea typeface="ＭＳ Ｐゴシック" charset="0"/>
              </a:rPr>
              <a:t>:</a:t>
            </a:r>
          </a:p>
          <a:p>
            <a:pPr marL="0" indent="0">
              <a:lnSpc>
                <a:spcPct val="80000"/>
              </a:lnSpc>
            </a:pPr>
            <a:r>
              <a:rPr lang="ru-RU" sz="2100">
                <a:latin typeface="Arial" charset="0"/>
                <a:ea typeface="ＭＳ Ｐゴシック" charset="0"/>
              </a:rPr>
              <a:t>практически нет физики и химии;</a:t>
            </a:r>
          </a:p>
          <a:p>
            <a:pPr marL="0" indent="0">
              <a:lnSpc>
                <a:spcPct val="80000"/>
              </a:lnSpc>
            </a:pPr>
            <a:r>
              <a:rPr lang="ru-RU" sz="2100">
                <a:latin typeface="Arial" charset="0"/>
                <a:ea typeface="ＭＳ Ｐゴシック" charset="0"/>
              </a:rPr>
              <a:t>не рассматриваются вопросы размножения и наследственности. </a:t>
            </a:r>
          </a:p>
          <a:p>
            <a:pPr marL="0" indent="0">
              <a:lnSpc>
                <a:spcPct val="80000"/>
              </a:lnSpc>
              <a:buNone/>
            </a:pPr>
            <a:endParaRPr lang="ru-RU" sz="2100">
              <a:latin typeface="Arial" charset="0"/>
              <a:ea typeface="ＭＳ Ｐゴシック" charset="0"/>
            </a:endParaRPr>
          </a:p>
          <a:p>
            <a:pPr marL="0" indent="0">
              <a:lnSpc>
                <a:spcPct val="80000"/>
              </a:lnSpc>
              <a:buNone/>
            </a:pPr>
            <a:r>
              <a:rPr lang="ru-RU" sz="2100">
                <a:latin typeface="Arial" charset="0"/>
                <a:ea typeface="ＭＳ Ｐゴシック" charset="0"/>
              </a:rPr>
              <a:t>2. Объем российской программы (около 50 часов в 4 классе) примерно вдвое меньше, чем в Сингапуре, Корее и Японии, и втрое меньше, чем в Португалии. </a:t>
            </a:r>
            <a:endParaRPr lang="en-US" sz="2100">
              <a:latin typeface="Arial" charset="0"/>
              <a:ea typeface="ＭＳ Ｐゴシック" charset="0"/>
            </a:endParaRPr>
          </a:p>
        </p:txBody>
      </p:sp>
      <p:sp>
        <p:nvSpPr>
          <p:cNvPr id="4" name="Content Placeholder 3"/>
          <p:cNvSpPr>
            <a:spLocks noGrp="1"/>
          </p:cNvSpPr>
          <p:nvPr>
            <p:ph sz="half" idx="2"/>
          </p:nvPr>
        </p:nvSpPr>
        <p:spPr/>
        <p:txBody>
          <a:bodyPr>
            <a:normAutofit/>
          </a:bodyPr>
          <a:lstStyle/>
          <a:p>
            <a:pPr>
              <a:lnSpc>
                <a:spcPct val="80000"/>
              </a:lnSpc>
            </a:pPr>
            <a:endParaRPr lang="en-US" sz="2100">
              <a:latin typeface="Arial" charset="0"/>
              <a:ea typeface="ＭＳ Ｐゴシック" charset="0"/>
            </a:endParaRPr>
          </a:p>
        </p:txBody>
      </p:sp>
      <p:sp>
        <p:nvSpPr>
          <p:cNvPr id="5" name="Oval 4"/>
          <p:cNvSpPr/>
          <p:nvPr/>
        </p:nvSpPr>
        <p:spPr>
          <a:xfrm>
            <a:off x="6612849" y="2285307"/>
            <a:ext cx="4030413" cy="302496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108823" tIns="54411" rIns="108823" bIns="54411" anchor="ctr"/>
          <a:lstStyle/>
          <a:p>
            <a:pPr algn="ctr"/>
            <a:endParaRPr lang="en-US" sz="1400">
              <a:solidFill>
                <a:srgbClr val="FFFFFF"/>
              </a:solidFill>
              <a:latin typeface="Arial" charset="0"/>
              <a:ea typeface="ＭＳ Ｐゴシック" charset="0"/>
              <a:cs typeface="ＭＳ Ｐゴシック" charset="0"/>
            </a:endParaRPr>
          </a:p>
        </p:txBody>
      </p:sp>
      <p:sp>
        <p:nvSpPr>
          <p:cNvPr id="6" name="Oval 5"/>
          <p:cNvSpPr/>
          <p:nvPr/>
        </p:nvSpPr>
        <p:spPr>
          <a:xfrm>
            <a:off x="6746921" y="2751325"/>
            <a:ext cx="3114598" cy="226374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823" tIns="54411" rIns="108823" bIns="54411" anchor="ctr"/>
          <a:lstStyle/>
          <a:p>
            <a:pPr algn="ctr"/>
            <a:endParaRPr lang="en-US" sz="1400">
              <a:solidFill>
                <a:srgbClr val="FFFFFF"/>
              </a:solidFill>
              <a:latin typeface="Arial" charset="0"/>
              <a:ea typeface="ＭＳ Ｐゴシック" charset="0"/>
              <a:cs typeface="ＭＳ Ｐゴシック" charset="0"/>
            </a:endParaRPr>
          </a:p>
        </p:txBody>
      </p:sp>
      <p:sp>
        <p:nvSpPr>
          <p:cNvPr id="7" name="TextBox 6"/>
          <p:cNvSpPr txBox="1"/>
          <p:nvPr/>
        </p:nvSpPr>
        <p:spPr>
          <a:xfrm>
            <a:off x="7190389" y="3403085"/>
            <a:ext cx="2384421" cy="1217880"/>
          </a:xfrm>
          <a:prstGeom prst="rect">
            <a:avLst/>
          </a:prstGeom>
          <a:noFill/>
        </p:spPr>
        <p:txBody>
          <a:bodyPr lIns="108823" tIns="54411" rIns="108823" bIns="54411">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ru-RU" sz="2400"/>
              <a:t>Программа «Окружающий мир»</a:t>
            </a:r>
            <a:endParaRPr lang="en-US" sz="2400"/>
          </a:p>
        </p:txBody>
      </p:sp>
      <p:sp>
        <p:nvSpPr>
          <p:cNvPr id="10" name="TextBox 9"/>
          <p:cNvSpPr txBox="1"/>
          <p:nvPr/>
        </p:nvSpPr>
        <p:spPr>
          <a:xfrm>
            <a:off x="8758002" y="2301892"/>
            <a:ext cx="2254671" cy="509994"/>
          </a:xfrm>
          <a:prstGeom prst="rect">
            <a:avLst/>
          </a:prstGeom>
          <a:noFill/>
        </p:spPr>
        <p:txBody>
          <a:bodyPr wrap="none" lIns="108823" tIns="54411" rIns="108823" bIns="54411">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ru-RU" sz="2600"/>
              <a:t>Тесты </a:t>
            </a:r>
            <a:r>
              <a:rPr lang="en-US" sz="2600"/>
              <a:t>TIMSS</a:t>
            </a:r>
          </a:p>
        </p:txBody>
      </p:sp>
    </p:spTree>
    <p:extLst>
      <p:ext uri="{BB962C8B-B14F-4D97-AF65-F5344CB8AC3E}">
        <p14:creationId xmlns:p14="http://schemas.microsoft.com/office/powerpoint/2010/main" val="15861775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Первые результаты апробации</a:t>
            </a:r>
            <a:endParaRPr lang="en-US" dirty="0"/>
          </a:p>
        </p:txBody>
      </p:sp>
      <p:sp>
        <p:nvSpPr>
          <p:cNvPr id="3" name="Content Placeholder 2"/>
          <p:cNvSpPr>
            <a:spLocks noGrp="1"/>
          </p:cNvSpPr>
          <p:nvPr>
            <p:ph idx="1"/>
          </p:nvPr>
        </p:nvSpPr>
        <p:spPr>
          <a:xfrm>
            <a:off x="594045" y="1061914"/>
            <a:ext cx="10963004" cy="5688632"/>
          </a:xfrm>
        </p:spPr>
        <p:txBody>
          <a:bodyPr>
            <a:normAutofit fontScale="92500" lnSpcReduction="10000"/>
          </a:bodyPr>
          <a:lstStyle/>
          <a:p>
            <a:r>
              <a:rPr lang="ru-RU" dirty="0" smtClean="0"/>
              <a:t>Учащиеся (5 и 7 классы) успешно работают с заданиями, предлагаемыми в компьютерной форме. </a:t>
            </a:r>
          </a:p>
          <a:p>
            <a:r>
              <a:rPr lang="ru-RU" dirty="0" smtClean="0"/>
              <a:t>В основном дают грамотные развернутые высказывания.</a:t>
            </a:r>
          </a:p>
          <a:p>
            <a:r>
              <a:rPr lang="ru-RU" dirty="0" smtClean="0"/>
              <a:t>Способны анализировать информацию (в </a:t>
            </a:r>
            <a:r>
              <a:rPr lang="ru-RU" dirty="0" err="1" smtClean="0"/>
              <a:t>т.ч</a:t>
            </a:r>
            <a:r>
              <a:rPr lang="ru-RU" dirty="0" smtClean="0"/>
              <a:t>. в виде графиков и диаграмм) и делать выводы, не требующие сложных логических цепочек.</a:t>
            </a:r>
          </a:p>
          <a:p>
            <a:r>
              <a:rPr lang="ru-RU" dirty="0" smtClean="0"/>
              <a:t>У 7-классников есть проблемы с освоением программного материала: физика, биология, астрономия.</a:t>
            </a:r>
          </a:p>
          <a:p>
            <a:r>
              <a:rPr lang="ru-RU" dirty="0" smtClean="0"/>
              <a:t>5-классники действительно часто демонстрируют знания и умения, не предусмотренные программой.   </a:t>
            </a:r>
            <a:endParaRPr lang="en-US" dirty="0"/>
          </a:p>
        </p:txBody>
      </p:sp>
    </p:spTree>
    <p:extLst>
      <p:ext uri="{BB962C8B-B14F-4D97-AF65-F5344CB8AC3E}">
        <p14:creationId xmlns:p14="http://schemas.microsoft.com/office/powerpoint/2010/main" val="149680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Как использовать задания в учебном процессе?</a:t>
            </a:r>
            <a:endParaRPr lang="en-US" dirty="0"/>
          </a:p>
        </p:txBody>
      </p:sp>
      <p:sp>
        <p:nvSpPr>
          <p:cNvPr id="3" name="Content Placeholder 2"/>
          <p:cNvSpPr>
            <a:spLocks noGrp="1"/>
          </p:cNvSpPr>
          <p:nvPr>
            <p:ph idx="1"/>
          </p:nvPr>
        </p:nvSpPr>
        <p:spPr>
          <a:xfrm>
            <a:off x="594044" y="1133923"/>
            <a:ext cx="10692765" cy="5265936"/>
          </a:xfrm>
        </p:spPr>
        <p:txBody>
          <a:bodyPr/>
          <a:lstStyle/>
          <a:p>
            <a:r>
              <a:rPr lang="ru-RU" dirty="0" smtClean="0"/>
              <a:t>Первое, что надо понимать: с какой целью это делается?</a:t>
            </a:r>
          </a:p>
          <a:p>
            <a:r>
              <a:rPr lang="ru-RU" dirty="0" smtClean="0"/>
              <a:t>Два полюса: </a:t>
            </a:r>
            <a:r>
              <a:rPr lang="ru-RU" dirty="0" smtClean="0">
                <a:solidFill>
                  <a:srgbClr val="FF0000"/>
                </a:solidFill>
              </a:rPr>
              <a:t>с целью диагностики </a:t>
            </a:r>
            <a:r>
              <a:rPr lang="ru-RU" dirty="0" smtClean="0"/>
              <a:t>(включая текущую оценку) или </a:t>
            </a:r>
            <a:r>
              <a:rPr lang="ru-RU" dirty="0" smtClean="0">
                <a:solidFill>
                  <a:srgbClr val="0000FF"/>
                </a:solidFill>
              </a:rPr>
              <a:t>с формирующей целью.</a:t>
            </a:r>
            <a:endParaRPr lang="en-US" dirty="0">
              <a:solidFill>
                <a:srgbClr val="0000FF"/>
              </a:solidFill>
            </a:endParaRPr>
          </a:p>
        </p:txBody>
      </p:sp>
      <p:sp>
        <p:nvSpPr>
          <p:cNvPr id="4" name="Прямоугольник 3"/>
          <p:cNvSpPr/>
          <p:nvPr/>
        </p:nvSpPr>
        <p:spPr>
          <a:xfrm>
            <a:off x="1115889" y="3798218"/>
            <a:ext cx="3744416" cy="1938992"/>
          </a:xfrm>
          <a:prstGeom prst="rect">
            <a:avLst/>
          </a:prstGeom>
        </p:spPr>
        <p:txBody>
          <a:bodyPr wrap="square">
            <a:spAutoFit/>
          </a:bodyPr>
          <a:lstStyle/>
          <a:p>
            <a:r>
              <a:rPr lang="ru-RU" sz="2400" b="1" dirty="0" smtClean="0">
                <a:solidFill>
                  <a:srgbClr val="FF0000"/>
                </a:solidFill>
              </a:rPr>
              <a:t>Диагностика</a:t>
            </a:r>
          </a:p>
          <a:p>
            <a:r>
              <a:rPr lang="ru-RU" sz="2400" dirty="0" smtClean="0">
                <a:solidFill>
                  <a:srgbClr val="FF0000"/>
                </a:solidFill>
              </a:rPr>
              <a:t>Оценка достижения планируемых результатов.</a:t>
            </a:r>
          </a:p>
          <a:p>
            <a:r>
              <a:rPr lang="ru-RU" sz="2400" dirty="0" smtClean="0">
                <a:solidFill>
                  <a:srgbClr val="FF0000"/>
                </a:solidFill>
              </a:rPr>
              <a:t>Выявление реальных возможностей учащихся.</a:t>
            </a:r>
          </a:p>
        </p:txBody>
      </p:sp>
      <p:sp>
        <p:nvSpPr>
          <p:cNvPr id="5" name="Прямоугольник 4"/>
          <p:cNvSpPr/>
          <p:nvPr/>
        </p:nvSpPr>
        <p:spPr>
          <a:xfrm>
            <a:off x="5724401" y="3870226"/>
            <a:ext cx="4608512" cy="2677656"/>
          </a:xfrm>
          <a:prstGeom prst="rect">
            <a:avLst/>
          </a:prstGeom>
        </p:spPr>
        <p:txBody>
          <a:bodyPr wrap="square">
            <a:spAutoFit/>
          </a:bodyPr>
          <a:lstStyle/>
          <a:p>
            <a:r>
              <a:rPr lang="ru-RU" sz="2400" b="1" dirty="0" smtClean="0">
                <a:solidFill>
                  <a:srgbClr val="0000FF"/>
                </a:solidFill>
              </a:rPr>
              <a:t>Формирующая цель</a:t>
            </a:r>
          </a:p>
          <a:p>
            <a:r>
              <a:rPr lang="ru-RU" sz="2400" dirty="0" smtClean="0">
                <a:solidFill>
                  <a:srgbClr val="0000FF"/>
                </a:solidFill>
              </a:rPr>
              <a:t>Различные фазы урока: введение нового материала; актуализация знаний; формирование и развитие умений.  </a:t>
            </a:r>
          </a:p>
          <a:p>
            <a:r>
              <a:rPr lang="ru-RU" sz="2400" dirty="0" smtClean="0">
                <a:solidFill>
                  <a:srgbClr val="0000FF"/>
                </a:solidFill>
              </a:rPr>
              <a:t>В составе специального естественнонаучного практикума.</a:t>
            </a:r>
          </a:p>
        </p:txBody>
      </p:sp>
    </p:spTree>
    <p:extLst>
      <p:ext uri="{BB962C8B-B14F-4D97-AF65-F5344CB8AC3E}">
        <p14:creationId xmlns:p14="http://schemas.microsoft.com/office/powerpoint/2010/main" val="11590213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7" name="Содержимое 6"/>
          <p:cNvSpPr>
            <a:spLocks noGrp="1"/>
          </p:cNvSpPr>
          <p:nvPr>
            <p:ph idx="1"/>
          </p:nvPr>
        </p:nvSpPr>
        <p:spPr/>
        <p:txBody>
          <a:bodyPr/>
          <a:lstStyle/>
          <a:p>
            <a:endParaRPr lang="ru-RU" dirty="0" smtClean="0"/>
          </a:p>
          <a:p>
            <a:pPr algn="ctr">
              <a:buNone/>
            </a:pPr>
            <a:endParaRPr lang="ru-RU" sz="4600" b="1" dirty="0" smtClean="0">
              <a:latin typeface="+mj-lt"/>
              <a:ea typeface="+mj-ea"/>
              <a:cs typeface="+mj-cs"/>
            </a:endParaRPr>
          </a:p>
          <a:p>
            <a:pPr algn="ctr">
              <a:buNone/>
            </a:pPr>
            <a:r>
              <a:rPr lang="ru-RU" sz="4000" b="1" dirty="0" smtClean="0">
                <a:latin typeface="+mj-lt"/>
                <a:ea typeface="+mj-ea"/>
                <a:cs typeface="+mj-cs"/>
              </a:rPr>
              <a:t>ФИНАНСОВАЯ ГРАМОТНОСТЬ</a:t>
            </a:r>
          </a:p>
        </p:txBody>
      </p:sp>
      <p:pic>
        <p:nvPicPr>
          <p:cNvPr id="5" name="Рисунок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5929" y="341834"/>
            <a:ext cx="8607428" cy="196689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a:t>Финансовая </a:t>
            </a:r>
            <a:r>
              <a:rPr lang="ru-RU" dirty="0" smtClean="0"/>
              <a:t>грамотность</a:t>
            </a:r>
            <a:endParaRPr lang="ru-RU" dirty="0"/>
          </a:p>
        </p:txBody>
      </p:sp>
      <p:pic>
        <p:nvPicPr>
          <p:cNvPr id="15" name="Объект 14">
            <a:extLst>
              <a:ext uri="{FF2B5EF4-FFF2-40B4-BE49-F238E27FC236}">
                <a16:creationId xmlns:a16="http://schemas.microsoft.com/office/drawing/2014/main" id="{D3BA6F8B-5D67-41F8-9122-1B80A1A39DA9}"/>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42241" y="4025932"/>
            <a:ext cx="2497841" cy="1040936"/>
          </a:xfrm>
          <a:prstGeom prst="rect">
            <a:avLst/>
          </a:prstGeom>
        </p:spPr>
      </p:pic>
      <p:pic>
        <p:nvPicPr>
          <p:cNvPr id="7" name="Picture 2">
            <a:extLst>
              <a:ext uri="{FF2B5EF4-FFF2-40B4-BE49-F238E27FC236}">
                <a16:creationId xmlns:a16="http://schemas.microsoft.com/office/drawing/2014/main" id="{54D8A0E3-F066-4631-8604-FD8AAED966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6418" y="2513619"/>
            <a:ext cx="4180163" cy="2782591"/>
          </a:xfrm>
          <a:prstGeom prst="rect">
            <a:avLst/>
          </a:prstGeom>
          <a:noFill/>
          <a:ln w="9525">
            <a:noFill/>
            <a:miter lim="800000"/>
            <a:headEnd/>
            <a:tailEnd/>
          </a:ln>
        </p:spPr>
      </p:pic>
      <p:graphicFrame>
        <p:nvGraphicFramePr>
          <p:cNvPr id="9" name="Объект 8">
            <a:extLst>
              <a:ext uri="{FF2B5EF4-FFF2-40B4-BE49-F238E27FC236}">
                <a16:creationId xmlns:a16="http://schemas.microsoft.com/office/drawing/2014/main" id="{25E2D038-66C9-46F8-B567-12E3AF538725}"/>
              </a:ext>
            </a:extLst>
          </p:cNvPr>
          <p:cNvGraphicFramePr>
            <a:graphicFrameLocks/>
          </p:cNvGraphicFramePr>
          <p:nvPr>
            <p:extLst>
              <p:ext uri="{D42A27DB-BD31-4B8C-83A1-F6EECF244321}">
                <p14:modId xmlns:p14="http://schemas.microsoft.com/office/powerpoint/2010/main" val="3979772822"/>
              </p:ext>
            </p:extLst>
          </p:nvPr>
        </p:nvGraphicFramePr>
        <p:xfrm>
          <a:off x="442241" y="1770645"/>
          <a:ext cx="1421975" cy="411480"/>
        </p:xfrm>
        <a:graphic>
          <a:graphicData uri="http://schemas.openxmlformats.org/drawingml/2006/table">
            <a:tbl>
              <a:tblPr firstRow="1" bandRow="1">
                <a:tableStyleId>{5C22544A-7EE6-4342-B048-85BDC9FD1C3A}</a:tableStyleId>
              </a:tblPr>
              <a:tblGrid>
                <a:gridCol w="1421975">
                  <a:extLst>
                    <a:ext uri="{9D8B030D-6E8A-4147-A177-3AD203B41FA5}">
                      <a16:colId xmlns:a16="http://schemas.microsoft.com/office/drawing/2014/main" val="3813844802"/>
                    </a:ext>
                  </a:extLst>
                </a:gridCol>
              </a:tblGrid>
              <a:tr h="370840">
                <a:tc>
                  <a:txBody>
                    <a:bodyPr/>
                    <a:lstStyle/>
                    <a:p>
                      <a:r>
                        <a:rPr lang="ru-RU" dirty="0">
                          <a:solidFill>
                            <a:srgbClr val="002060"/>
                          </a:solidFill>
                        </a:rPr>
                        <a:t>Валюта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0" name="Объект 8">
            <a:extLst>
              <a:ext uri="{FF2B5EF4-FFF2-40B4-BE49-F238E27FC236}">
                <a16:creationId xmlns:a16="http://schemas.microsoft.com/office/drawing/2014/main" id="{D95543F5-30A3-4209-851C-1EB1196FAE99}"/>
              </a:ext>
            </a:extLst>
          </p:cNvPr>
          <p:cNvGraphicFramePr>
            <a:graphicFrameLocks/>
          </p:cNvGraphicFramePr>
          <p:nvPr>
            <p:extLst>
              <p:ext uri="{D42A27DB-BD31-4B8C-83A1-F6EECF244321}">
                <p14:modId xmlns:p14="http://schemas.microsoft.com/office/powerpoint/2010/main" val="111722274"/>
              </p:ext>
            </p:extLst>
          </p:nvPr>
        </p:nvGraphicFramePr>
        <p:xfrm>
          <a:off x="442241" y="3374882"/>
          <a:ext cx="1681760" cy="411480"/>
        </p:xfrm>
        <a:graphic>
          <a:graphicData uri="http://schemas.openxmlformats.org/drawingml/2006/table">
            <a:tbl>
              <a:tblPr firstRow="1" bandRow="1">
                <a:tableStyleId>{5C22544A-7EE6-4342-B048-85BDC9FD1C3A}</a:tableStyleId>
              </a:tblPr>
              <a:tblGrid>
                <a:gridCol w="1681760">
                  <a:extLst>
                    <a:ext uri="{9D8B030D-6E8A-4147-A177-3AD203B41FA5}">
                      <a16:colId xmlns:a16="http://schemas.microsoft.com/office/drawing/2014/main" val="3813844802"/>
                    </a:ext>
                  </a:extLst>
                </a:gridCol>
              </a:tblGrid>
              <a:tr h="370840">
                <a:tc>
                  <a:txBody>
                    <a:bodyPr/>
                    <a:lstStyle/>
                    <a:p>
                      <a:r>
                        <a:rPr lang="ru-RU" dirty="0">
                          <a:solidFill>
                            <a:srgbClr val="002060"/>
                          </a:solidFill>
                        </a:rPr>
                        <a:t>Траты Димы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1" name="Объект 8">
            <a:extLst>
              <a:ext uri="{FF2B5EF4-FFF2-40B4-BE49-F238E27FC236}">
                <a16:creationId xmlns:a16="http://schemas.microsoft.com/office/drawing/2014/main" id="{89EF3AE4-2E8A-4D09-8C89-16FBD2634F59}"/>
              </a:ext>
            </a:extLst>
          </p:cNvPr>
          <p:cNvGraphicFramePr>
            <a:graphicFrameLocks/>
          </p:cNvGraphicFramePr>
          <p:nvPr>
            <p:extLst>
              <p:ext uri="{D42A27DB-BD31-4B8C-83A1-F6EECF244321}">
                <p14:modId xmlns:p14="http://schemas.microsoft.com/office/powerpoint/2010/main" val="873710221"/>
              </p:ext>
            </p:extLst>
          </p:nvPr>
        </p:nvGraphicFramePr>
        <p:xfrm>
          <a:off x="442241" y="5296210"/>
          <a:ext cx="1681760" cy="411480"/>
        </p:xfrm>
        <a:graphic>
          <a:graphicData uri="http://schemas.openxmlformats.org/drawingml/2006/table">
            <a:tbl>
              <a:tblPr firstRow="1" bandRow="1">
                <a:tableStyleId>{5C22544A-7EE6-4342-B048-85BDC9FD1C3A}</a:tableStyleId>
              </a:tblPr>
              <a:tblGrid>
                <a:gridCol w="1681760">
                  <a:extLst>
                    <a:ext uri="{9D8B030D-6E8A-4147-A177-3AD203B41FA5}">
                      <a16:colId xmlns:a16="http://schemas.microsoft.com/office/drawing/2014/main" val="3813844802"/>
                    </a:ext>
                  </a:extLst>
                </a:gridCol>
              </a:tblGrid>
              <a:tr h="370840">
                <a:tc>
                  <a:txBody>
                    <a:bodyPr/>
                    <a:lstStyle/>
                    <a:p>
                      <a:r>
                        <a:rPr lang="ru-RU" dirty="0">
                          <a:solidFill>
                            <a:srgbClr val="002060"/>
                          </a:solidFill>
                        </a:rPr>
                        <a:t>Две семьи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2" name="Объект 8">
            <a:extLst>
              <a:ext uri="{FF2B5EF4-FFF2-40B4-BE49-F238E27FC236}">
                <a16:creationId xmlns:a16="http://schemas.microsoft.com/office/drawing/2014/main" id="{7568E808-B02A-43F8-93D4-3BFD0DE5E683}"/>
              </a:ext>
            </a:extLst>
          </p:cNvPr>
          <p:cNvGraphicFramePr>
            <a:graphicFrameLocks/>
          </p:cNvGraphicFramePr>
          <p:nvPr>
            <p:extLst>
              <p:ext uri="{D42A27DB-BD31-4B8C-83A1-F6EECF244321}">
                <p14:modId xmlns:p14="http://schemas.microsoft.com/office/powerpoint/2010/main" val="550152488"/>
              </p:ext>
            </p:extLst>
          </p:nvPr>
        </p:nvGraphicFramePr>
        <p:xfrm>
          <a:off x="8316595" y="5462560"/>
          <a:ext cx="3370070" cy="411480"/>
        </p:xfrm>
        <a:graphic>
          <a:graphicData uri="http://schemas.openxmlformats.org/drawingml/2006/table">
            <a:tbl>
              <a:tblPr firstRow="1" bandRow="1">
                <a:tableStyleId>{5C22544A-7EE6-4342-B048-85BDC9FD1C3A}</a:tableStyleId>
              </a:tblPr>
              <a:tblGrid>
                <a:gridCol w="3370070">
                  <a:extLst>
                    <a:ext uri="{9D8B030D-6E8A-4147-A177-3AD203B41FA5}">
                      <a16:colId xmlns:a16="http://schemas.microsoft.com/office/drawing/2014/main" val="3813844802"/>
                    </a:ext>
                  </a:extLst>
                </a:gridCol>
              </a:tblGrid>
              <a:tr h="370840">
                <a:tc>
                  <a:txBody>
                    <a:bodyPr/>
                    <a:lstStyle/>
                    <a:p>
                      <a:r>
                        <a:rPr lang="ru-RU" dirty="0">
                          <a:solidFill>
                            <a:srgbClr val="002060"/>
                          </a:solidFill>
                        </a:rPr>
                        <a:t>Рациональное поведение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3" name="Объект 8">
            <a:extLst>
              <a:ext uri="{FF2B5EF4-FFF2-40B4-BE49-F238E27FC236}">
                <a16:creationId xmlns:a16="http://schemas.microsoft.com/office/drawing/2014/main" id="{6140A6D7-EDEC-4AA0-81D9-E8D18710B862}"/>
              </a:ext>
            </a:extLst>
          </p:cNvPr>
          <p:cNvGraphicFramePr>
            <a:graphicFrameLocks/>
          </p:cNvGraphicFramePr>
          <p:nvPr>
            <p:extLst>
              <p:ext uri="{D42A27DB-BD31-4B8C-83A1-F6EECF244321}">
                <p14:modId xmlns:p14="http://schemas.microsoft.com/office/powerpoint/2010/main" val="3561490032"/>
              </p:ext>
            </p:extLst>
          </p:nvPr>
        </p:nvGraphicFramePr>
        <p:xfrm>
          <a:off x="9491749" y="3379923"/>
          <a:ext cx="2217849" cy="411480"/>
        </p:xfrm>
        <a:graphic>
          <a:graphicData uri="http://schemas.openxmlformats.org/drawingml/2006/table">
            <a:tbl>
              <a:tblPr firstRow="1" bandRow="1">
                <a:tableStyleId>{5C22544A-7EE6-4342-B048-85BDC9FD1C3A}</a:tableStyleId>
              </a:tblPr>
              <a:tblGrid>
                <a:gridCol w="2217849">
                  <a:extLst>
                    <a:ext uri="{9D8B030D-6E8A-4147-A177-3AD203B41FA5}">
                      <a16:colId xmlns:a16="http://schemas.microsoft.com/office/drawing/2014/main" val="3813844802"/>
                    </a:ext>
                  </a:extLst>
                </a:gridCol>
              </a:tblGrid>
              <a:tr h="0">
                <a:tc>
                  <a:txBody>
                    <a:bodyPr/>
                    <a:lstStyle/>
                    <a:p>
                      <a:r>
                        <a:rPr lang="ru-RU" dirty="0">
                          <a:solidFill>
                            <a:srgbClr val="002060"/>
                          </a:solidFill>
                        </a:rPr>
                        <a:t>Сашина копилка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4" name="Объект 8">
            <a:extLst>
              <a:ext uri="{FF2B5EF4-FFF2-40B4-BE49-F238E27FC236}">
                <a16:creationId xmlns:a16="http://schemas.microsoft.com/office/drawing/2014/main" id="{2C39403E-BE51-4CEA-8E74-D8E512007796}"/>
              </a:ext>
            </a:extLst>
          </p:cNvPr>
          <p:cNvGraphicFramePr>
            <a:graphicFrameLocks/>
          </p:cNvGraphicFramePr>
          <p:nvPr>
            <p:extLst>
              <p:ext uri="{D42A27DB-BD31-4B8C-83A1-F6EECF244321}">
                <p14:modId xmlns:p14="http://schemas.microsoft.com/office/powerpoint/2010/main" val="1432468167"/>
              </p:ext>
            </p:extLst>
          </p:nvPr>
        </p:nvGraphicFramePr>
        <p:xfrm>
          <a:off x="10449222" y="1868565"/>
          <a:ext cx="1237443" cy="411480"/>
        </p:xfrm>
        <a:graphic>
          <a:graphicData uri="http://schemas.openxmlformats.org/drawingml/2006/table">
            <a:tbl>
              <a:tblPr firstRow="1" bandRow="1">
                <a:tableStyleId>{5C22544A-7EE6-4342-B048-85BDC9FD1C3A}</a:tableStyleId>
              </a:tblPr>
              <a:tblGrid>
                <a:gridCol w="1237443">
                  <a:extLst>
                    <a:ext uri="{9D8B030D-6E8A-4147-A177-3AD203B41FA5}">
                      <a16:colId xmlns:a16="http://schemas.microsoft.com/office/drawing/2014/main" val="3813844802"/>
                    </a:ext>
                  </a:extLst>
                </a:gridCol>
              </a:tblGrid>
              <a:tr h="370840">
                <a:tc>
                  <a:txBody>
                    <a:bodyPr/>
                    <a:lstStyle/>
                    <a:p>
                      <a:r>
                        <a:rPr lang="ru-RU" dirty="0">
                          <a:solidFill>
                            <a:srgbClr val="002060"/>
                          </a:solidFill>
                        </a:rPr>
                        <a:t>Деньги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pic>
        <p:nvPicPr>
          <p:cNvPr id="3" name="Рисунок 2">
            <a:extLst>
              <a:ext uri="{FF2B5EF4-FFF2-40B4-BE49-F238E27FC236}">
                <a16:creationId xmlns:a16="http://schemas.microsoft.com/office/drawing/2014/main" id="{6A7CB7B0-16EC-45A2-9722-0FFBF336B31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2241" y="2347463"/>
            <a:ext cx="2586907" cy="892506"/>
          </a:xfrm>
          <a:prstGeom prst="rect">
            <a:avLst/>
          </a:prstGeom>
        </p:spPr>
      </p:pic>
      <p:pic>
        <p:nvPicPr>
          <p:cNvPr id="16" name="Рисунок 15">
            <a:extLst>
              <a:ext uri="{FF2B5EF4-FFF2-40B4-BE49-F238E27FC236}">
                <a16:creationId xmlns:a16="http://schemas.microsoft.com/office/drawing/2014/main" id="{5982D87B-54C2-498C-8963-3E573FD3C5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6773" y="5863745"/>
            <a:ext cx="2497841" cy="1021513"/>
          </a:xfrm>
          <a:prstGeom prst="rect">
            <a:avLst/>
          </a:prstGeom>
        </p:spPr>
      </p:pic>
      <p:pic>
        <p:nvPicPr>
          <p:cNvPr id="17" name="Рисунок 16">
            <a:extLst>
              <a:ext uri="{FF2B5EF4-FFF2-40B4-BE49-F238E27FC236}">
                <a16:creationId xmlns:a16="http://schemas.microsoft.com/office/drawing/2014/main" id="{C25501B3-F08C-4B8A-8355-2879E486849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441915" y="2615575"/>
            <a:ext cx="3269831" cy="613723"/>
          </a:xfrm>
          <a:prstGeom prst="rect">
            <a:avLst/>
          </a:prstGeom>
        </p:spPr>
      </p:pic>
      <p:pic>
        <p:nvPicPr>
          <p:cNvPr id="18" name="Рисунок 17">
            <a:extLst>
              <a:ext uri="{FF2B5EF4-FFF2-40B4-BE49-F238E27FC236}">
                <a16:creationId xmlns:a16="http://schemas.microsoft.com/office/drawing/2014/main" id="{9501773B-4C1B-43A6-A0AE-8E5861FB026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483638" y="4013258"/>
            <a:ext cx="3225960" cy="613723"/>
          </a:xfrm>
          <a:prstGeom prst="rect">
            <a:avLst/>
          </a:prstGeom>
        </p:spPr>
      </p:pic>
      <p:pic>
        <p:nvPicPr>
          <p:cNvPr id="19" name="Рисунок 18">
            <a:extLst>
              <a:ext uri="{FF2B5EF4-FFF2-40B4-BE49-F238E27FC236}">
                <a16:creationId xmlns:a16="http://schemas.microsoft.com/office/drawing/2014/main" id="{B7BB212D-E2E5-4C5C-990F-5845628B2BF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483638" y="5994251"/>
            <a:ext cx="3225960" cy="760500"/>
          </a:xfrm>
          <a:prstGeom prst="rect">
            <a:avLst/>
          </a:prstGeom>
        </p:spPr>
      </p:pic>
      <p:graphicFrame>
        <p:nvGraphicFramePr>
          <p:cNvPr id="20" name="Объект 8">
            <a:extLst>
              <a:ext uri="{FF2B5EF4-FFF2-40B4-BE49-F238E27FC236}">
                <a16:creationId xmlns:a16="http://schemas.microsoft.com/office/drawing/2014/main" id="{399FBE83-E9AB-454D-961C-4498A2085AC5}"/>
              </a:ext>
            </a:extLst>
          </p:cNvPr>
          <p:cNvGraphicFramePr>
            <a:graphicFrameLocks/>
          </p:cNvGraphicFramePr>
          <p:nvPr>
            <p:extLst>
              <p:ext uri="{D42A27DB-BD31-4B8C-83A1-F6EECF244321}">
                <p14:modId xmlns:p14="http://schemas.microsoft.com/office/powerpoint/2010/main" val="3702064282"/>
              </p:ext>
            </p:extLst>
          </p:nvPr>
        </p:nvGraphicFramePr>
        <p:xfrm>
          <a:off x="411383" y="1021513"/>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val="3813844802"/>
                    </a:ext>
                  </a:extLst>
                </a:gridCol>
              </a:tblGrid>
              <a:tr h="370840">
                <a:tc>
                  <a:txBody>
                    <a:bodyPr/>
                    <a:lstStyle/>
                    <a:p>
                      <a:r>
                        <a:rPr lang="ru-RU" dirty="0">
                          <a:solidFill>
                            <a:schemeClr val="tx1">
                              <a:lumMod val="95000"/>
                              <a:lumOff val="5000"/>
                            </a:schemeClr>
                          </a:solidFill>
                        </a:rPr>
                        <a:t>Мониторинг 5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21" name="Объект 8">
            <a:extLst>
              <a:ext uri="{FF2B5EF4-FFF2-40B4-BE49-F238E27FC236}">
                <a16:creationId xmlns:a16="http://schemas.microsoft.com/office/drawing/2014/main" id="{D8780BDE-EDEF-43A6-9C0F-D1E3F3711755}"/>
              </a:ext>
            </a:extLst>
          </p:cNvPr>
          <p:cNvGraphicFramePr>
            <a:graphicFrameLocks/>
          </p:cNvGraphicFramePr>
          <p:nvPr>
            <p:extLst>
              <p:ext uri="{D42A27DB-BD31-4B8C-83A1-F6EECF244321}">
                <p14:modId xmlns:p14="http://schemas.microsoft.com/office/powerpoint/2010/main" val="1172012317"/>
              </p:ext>
            </p:extLst>
          </p:nvPr>
        </p:nvGraphicFramePr>
        <p:xfrm>
          <a:off x="9148277" y="1039629"/>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val="3813844802"/>
                    </a:ext>
                  </a:extLst>
                </a:gridCol>
              </a:tblGrid>
              <a:tr h="370840">
                <a:tc>
                  <a:txBody>
                    <a:bodyPr/>
                    <a:lstStyle/>
                    <a:p>
                      <a:r>
                        <a:rPr lang="ru-RU" dirty="0">
                          <a:solidFill>
                            <a:schemeClr val="tx1">
                              <a:lumMod val="95000"/>
                              <a:lumOff val="5000"/>
                            </a:schemeClr>
                          </a:solidFill>
                        </a:rPr>
                        <a:t>Мониторинг 7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sp>
        <p:nvSpPr>
          <p:cNvPr id="22" name="Прямоугольник 21"/>
          <p:cNvSpPr/>
          <p:nvPr/>
        </p:nvSpPr>
        <p:spPr>
          <a:xfrm>
            <a:off x="3636169" y="1781994"/>
            <a:ext cx="4392488" cy="461665"/>
          </a:xfrm>
          <a:prstGeom prst="rect">
            <a:avLst/>
          </a:prstGeom>
        </p:spPr>
        <p:txBody>
          <a:bodyPr wrap="square">
            <a:spAutoFit/>
          </a:bodyPr>
          <a:lstStyle/>
          <a:p>
            <a:pPr algn="ctr"/>
            <a:r>
              <a:rPr lang="ru-RU" sz="2400" b="1" dirty="0" smtClean="0"/>
              <a:t>Исследование </a:t>
            </a:r>
            <a:r>
              <a:rPr lang="en-US" sz="2400" b="1" dirty="0" smtClean="0"/>
              <a:t>PISA</a:t>
            </a:r>
            <a:r>
              <a:rPr lang="ru-RU" sz="2400" b="1" dirty="0" smtClean="0"/>
              <a:t> </a:t>
            </a:r>
            <a:endParaRPr lang="ru-RU"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Финансовая грамотность</a:t>
            </a:r>
            <a:r>
              <a:rPr lang="ru-RU" dirty="0" smtClean="0">
                <a:solidFill>
                  <a:srgbClr val="376092"/>
                </a:solidFill>
              </a:rPr>
              <a:t> </a:t>
            </a:r>
            <a:r>
              <a:rPr lang="ru-RU" sz="3300" dirty="0" smtClean="0">
                <a:solidFill>
                  <a:srgbClr val="376092"/>
                </a:solidFill>
              </a:rPr>
              <a:t/>
            </a:r>
            <a:br>
              <a:rPr lang="ru-RU" sz="3300" dirty="0" smtClean="0">
                <a:solidFill>
                  <a:srgbClr val="376092"/>
                </a:solidFill>
              </a:rPr>
            </a:br>
            <a:endParaRPr lang="ru-RU" sz="3300" dirty="0">
              <a:solidFill>
                <a:srgbClr val="376092"/>
              </a:solidFill>
            </a:endParaRPr>
          </a:p>
        </p:txBody>
      </p:sp>
      <p:sp>
        <p:nvSpPr>
          <p:cNvPr id="3" name="Содержимое 2"/>
          <p:cNvSpPr>
            <a:spLocks noGrp="1"/>
          </p:cNvSpPr>
          <p:nvPr>
            <p:ph idx="4294967295"/>
          </p:nvPr>
        </p:nvSpPr>
        <p:spPr>
          <a:xfrm>
            <a:off x="323802" y="4374282"/>
            <a:ext cx="7056784" cy="2790106"/>
          </a:xfrm>
          <a:prstGeom prst="rect">
            <a:avLst/>
          </a:prstGeom>
        </p:spPr>
        <p:txBody>
          <a:bodyPr lIns="91433" tIns="45717" rIns="91433" bIns="45717">
            <a:normAutofit fontScale="77500" lnSpcReduction="20000"/>
          </a:bodyPr>
          <a:lstStyle/>
          <a:p>
            <a:pPr>
              <a:buNone/>
            </a:pPr>
            <a:r>
              <a:rPr lang="ru-RU" sz="2900" dirty="0"/>
              <a:t>Выработка целесообразных моделей поведения в разнообразных жизненных ситуациях, связанных с финансами</a:t>
            </a:r>
          </a:p>
          <a:p>
            <a:pPr>
              <a:buNone/>
            </a:pPr>
            <a:endParaRPr lang="ru-RU" sz="1100" dirty="0"/>
          </a:p>
          <a:p>
            <a:pPr>
              <a:buNone/>
            </a:pPr>
            <a:r>
              <a:rPr lang="ru-RU" sz="2900" dirty="0"/>
              <a:t>Формирование представлений о возможных альтернативных решениях личных и семейных финансовых проблем</a:t>
            </a:r>
          </a:p>
          <a:p>
            <a:pPr>
              <a:buNone/>
            </a:pPr>
            <a:endParaRPr lang="ru-RU" sz="1100" dirty="0"/>
          </a:p>
          <a:p>
            <a:pPr>
              <a:buNone/>
            </a:pPr>
            <a:r>
              <a:rPr lang="ru-RU" sz="2900" dirty="0"/>
              <a:t>Развитие умения предвидеть позитивные и негативные последствия выбранного решения</a:t>
            </a:r>
          </a:p>
          <a:p>
            <a:pPr>
              <a:buNone/>
            </a:pPr>
            <a:endParaRPr lang="ru-RU" dirty="0" smtClean="0"/>
          </a:p>
          <a:p>
            <a:pPr>
              <a:buNone/>
            </a:pPr>
            <a:endParaRPr lang="ru-RU" dirty="0" smtClean="0"/>
          </a:p>
          <a:p>
            <a:pPr>
              <a:buNone/>
            </a:pPr>
            <a:endParaRPr lang="ru-RU" dirty="0" smtClean="0"/>
          </a:p>
        </p:txBody>
      </p:sp>
      <p:graphicFrame>
        <p:nvGraphicFramePr>
          <p:cNvPr id="4" name="Таблица 3"/>
          <p:cNvGraphicFramePr>
            <a:graphicFrameLocks noGrp="1"/>
          </p:cNvGraphicFramePr>
          <p:nvPr/>
        </p:nvGraphicFramePr>
        <p:xfrm>
          <a:off x="6372473" y="773882"/>
          <a:ext cx="5112568" cy="3122672"/>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tblGrid>
              <a:tr h="3122672">
                <a:tc>
                  <a:txBody>
                    <a:bodyPr/>
                    <a:lstStyle/>
                    <a:p>
                      <a:pPr>
                        <a:buNone/>
                      </a:pPr>
                      <a:r>
                        <a:rPr lang="ru-RU" sz="2000" dirty="0" smtClean="0">
                          <a:solidFill>
                            <a:srgbClr val="0070C0"/>
                          </a:solidFill>
                        </a:rPr>
                        <a:t>Приобретение опыта использования полученных знаний в</a:t>
                      </a:r>
                    </a:p>
                    <a:p>
                      <a:pPr>
                        <a:buNone/>
                      </a:pPr>
                      <a:r>
                        <a:rPr lang="ru-RU" sz="2000" dirty="0" smtClean="0">
                          <a:solidFill>
                            <a:srgbClr val="0070C0"/>
                          </a:solidFill>
                        </a:rPr>
                        <a:t>практической деятельности, а также в повседневной</a:t>
                      </a:r>
                    </a:p>
                    <a:p>
                      <a:pPr>
                        <a:buNone/>
                      </a:pPr>
                      <a:r>
                        <a:rPr lang="ru-RU" sz="2000" dirty="0" smtClean="0">
                          <a:solidFill>
                            <a:srgbClr val="0070C0"/>
                          </a:solidFill>
                        </a:rPr>
                        <a:t>жизни    (Проект  Федерального государственного образовательного стандарта основного общего образования. Требования к предметным результатам. Обществознание) </a:t>
                      </a:r>
                    </a:p>
                  </a:txBody>
                  <a:tcPr>
                    <a:solidFill>
                      <a:schemeClr val="accent3">
                        <a:lumMod val="20000"/>
                        <a:lumOff val="80000"/>
                      </a:schemeClr>
                    </a:solidFill>
                  </a:tcPr>
                </a:tc>
                <a:extLst>
                  <a:ext uri="{0D108BD9-81ED-4DB2-BD59-A6C34878D82A}">
                    <a16:rowId xmlns:a16="http://schemas.microsoft.com/office/drawing/2014/main" val="10000"/>
                  </a:ext>
                </a:extLst>
              </a:tr>
            </a:tbl>
          </a:graphicData>
        </a:graphic>
      </p:graphicFrame>
      <p:pic>
        <p:nvPicPr>
          <p:cNvPr id="5" name="Рисунок 4" descr="01 МФГ_ФН_5_001_03_04_0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6610" y="3798219"/>
            <a:ext cx="4032448" cy="3024336"/>
          </a:xfrm>
          <a:prstGeom prst="rect">
            <a:avLst/>
          </a:prstGeom>
        </p:spPr>
      </p:pic>
      <p:sp>
        <p:nvSpPr>
          <p:cNvPr id="6" name="AutoShape 2"/>
          <p:cNvSpPr>
            <a:spLocks noChangeArrowheads="1"/>
          </p:cNvSpPr>
          <p:nvPr/>
        </p:nvSpPr>
        <p:spPr bwMode="auto">
          <a:xfrm>
            <a:off x="251793" y="773882"/>
            <a:ext cx="5760641" cy="3456384"/>
          </a:xfrm>
          <a:prstGeom prst="foldedCorner">
            <a:avLst>
              <a:gd name="adj" fmla="val 12500"/>
            </a:avLst>
          </a:prstGeom>
          <a:solidFill>
            <a:schemeClr val="accent3">
              <a:lumMod val="20000"/>
              <a:lumOff val="80000"/>
            </a:schemeClr>
          </a:solidFill>
          <a:ln w="19050">
            <a:solidFill>
              <a:srgbClr val="76923C"/>
            </a:solidFill>
            <a:round/>
            <a:headEnd/>
            <a:tailEnd/>
          </a:ln>
        </p:spPr>
        <p:txBody>
          <a:bodyPr vert="horz" wrap="square" lIns="191884" tIns="239856" rIns="191884" bIns="239856" numCol="1" anchor="t" anchorCtr="0" compatLnSpc="1">
            <a:prstTxWarp prst="textNoShape">
              <a:avLst/>
            </a:prstTxWarp>
          </a:bodyPr>
          <a:lstStyle/>
          <a:p>
            <a:pPr indent="482310" algn="just" defTabSz="1218469" fontAlgn="base">
              <a:spcBef>
                <a:spcPct val="0"/>
              </a:spcBef>
            </a:pPr>
            <a:r>
              <a:rPr lang="ru-RU" sz="2000" i="1" dirty="0" smtClean="0"/>
              <a:t>Финансовая грамотность включает знание и понимание финансовых терминов</a:t>
            </a:r>
            <a:r>
              <a:rPr lang="en-US" sz="2000" i="1" dirty="0" smtClean="0"/>
              <a:t>,</a:t>
            </a:r>
            <a:r>
              <a:rPr lang="ru-RU" sz="2000" i="1" dirty="0" smtClean="0"/>
              <a:t> понятий и финансовых рисков, а также навыки, мотивацию и уверенность, необходимые для принятии эффективных решений в разнообразных финансовых ситуациях, способствующих улучшению финансового благополучия личности и общества, а также возможности участия в экономической жизни.</a:t>
            </a:r>
          </a:p>
          <a:p>
            <a:pPr indent="482310" algn="just" defTabSz="1218469" fontAlgn="base">
              <a:spcBef>
                <a:spcPct val="0"/>
              </a:spcBef>
            </a:pPr>
            <a:r>
              <a:rPr lang="en-US" sz="2000" i="1" dirty="0" smtClean="0"/>
              <a:t>(</a:t>
            </a:r>
            <a:r>
              <a:rPr lang="ru-RU" sz="2000" i="1" dirty="0" smtClean="0"/>
              <a:t>Исследование </a:t>
            </a:r>
            <a:r>
              <a:rPr lang="en-US" sz="2000" i="1" dirty="0" smtClean="0"/>
              <a:t>PISA)</a:t>
            </a:r>
            <a:endParaRPr lang="ru-RU" sz="2000" dirty="0" smtClean="0"/>
          </a:p>
          <a:p>
            <a:pPr algn="just" defTabSz="1218469" fontAlgn="base">
              <a:spcBef>
                <a:spcPct val="0"/>
              </a:spcBef>
              <a:spcAft>
                <a:spcPts val="1333"/>
              </a:spcAft>
            </a:pPr>
            <a:endParaRPr lang="ru-RU" sz="2400" dirty="0" smtClean="0">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26802" y="1927243"/>
          <a:ext cx="7204150" cy="5237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1"/>
          <p:cNvSpPr txBox="1">
            <a:spLocks noChangeArrowheads="1"/>
          </p:cNvSpPr>
          <p:nvPr/>
        </p:nvSpPr>
        <p:spPr bwMode="auto">
          <a:xfrm>
            <a:off x="179785" y="341834"/>
            <a:ext cx="11701065" cy="1368152"/>
          </a:xfrm>
          <a:prstGeom prst="rect">
            <a:avLst/>
          </a:prstGeom>
          <a:noFill/>
          <a:ln w="9525">
            <a:noFill/>
            <a:round/>
            <a:headEnd/>
            <a:tailEnd/>
          </a:ln>
          <a:effectLst/>
        </p:spPr>
        <p:txBody>
          <a:bodyPr lIns="108814" tIns="54407" rIns="108814" bIns="54407" anchor="ctr"/>
          <a:lstStyle/>
          <a:p>
            <a:pPr algn="ctr">
              <a:tabLst>
                <a:tab pos="0" algn="l"/>
                <a:tab pos="1088142" algn="l"/>
                <a:tab pos="2176285" algn="l"/>
                <a:tab pos="3264428" algn="l"/>
                <a:tab pos="4352571" algn="l"/>
                <a:tab pos="5440712" algn="l"/>
                <a:tab pos="6528855" algn="l"/>
                <a:tab pos="7616998" algn="l"/>
                <a:tab pos="8705141" algn="l"/>
                <a:tab pos="9793283" algn="l"/>
                <a:tab pos="10881426" algn="l"/>
                <a:tab pos="11969569" algn="l"/>
              </a:tabLst>
            </a:pPr>
            <a:r>
              <a:rPr lang="ru-RU" sz="3600" b="1" dirty="0" smtClean="0"/>
              <a:t>Финансовая грамотность</a:t>
            </a:r>
            <a:r>
              <a:rPr lang="ru-RU" sz="3600" dirty="0" smtClean="0"/>
              <a:t>  </a:t>
            </a:r>
          </a:p>
          <a:p>
            <a:pPr algn="ctr">
              <a:tabLst>
                <a:tab pos="0" algn="l"/>
                <a:tab pos="1088142" algn="l"/>
                <a:tab pos="2176285" algn="l"/>
                <a:tab pos="3264428" algn="l"/>
                <a:tab pos="4352571" algn="l"/>
                <a:tab pos="5440712" algn="l"/>
                <a:tab pos="6528855" algn="l"/>
                <a:tab pos="7616998" algn="l"/>
                <a:tab pos="8705141" algn="l"/>
                <a:tab pos="9793283" algn="l"/>
                <a:tab pos="10881426" algn="l"/>
                <a:tab pos="11969569" algn="l"/>
              </a:tabLst>
            </a:pPr>
            <a:r>
              <a:rPr lang="ru-RU" sz="3200" b="1" dirty="0" smtClean="0">
                <a:solidFill>
                  <a:srgbClr val="0070C0"/>
                </a:solidFill>
                <a:ea typeface="Droid Sans Fallback" charset="0"/>
                <a:cs typeface="Droid Sans Fallback" charset="0"/>
              </a:rPr>
              <a:t>Акцент на конкретные повседневные ситуации решения личных и семейных финансовых вопросов</a:t>
            </a:r>
          </a:p>
          <a:p>
            <a:pPr algn="ctr">
              <a:tabLst>
                <a:tab pos="0" algn="l"/>
                <a:tab pos="1088142" algn="l"/>
                <a:tab pos="2176285" algn="l"/>
                <a:tab pos="3264428" algn="l"/>
                <a:tab pos="4352571" algn="l"/>
                <a:tab pos="5440712" algn="l"/>
                <a:tab pos="6528855" algn="l"/>
                <a:tab pos="7616998" algn="l"/>
                <a:tab pos="8705141" algn="l"/>
                <a:tab pos="9793283" algn="l"/>
                <a:tab pos="10881426" algn="l"/>
                <a:tab pos="11969569" algn="l"/>
              </a:tabLst>
            </a:pPr>
            <a:r>
              <a:rPr lang="ru-RU" sz="3200" b="1" dirty="0" smtClean="0">
                <a:solidFill>
                  <a:srgbClr val="002060"/>
                </a:solidFill>
                <a:ea typeface="Droid Sans Fallback" charset="0"/>
                <a:cs typeface="Droid Sans Fallback" charset="0"/>
              </a:rPr>
              <a:t> </a:t>
            </a:r>
            <a:endParaRPr lang="ru-RU" sz="3200" b="1" dirty="0">
              <a:solidFill>
                <a:srgbClr val="002060"/>
              </a:solidFill>
              <a:ea typeface="Droid Sans Fallback" charset="0"/>
              <a:cs typeface="Droid Sans Fallback" charset="0"/>
            </a:endParaRPr>
          </a:p>
        </p:txBody>
      </p:sp>
      <p:graphicFrame>
        <p:nvGraphicFramePr>
          <p:cNvPr id="5" name="Таблица 4"/>
          <p:cNvGraphicFramePr>
            <a:graphicFrameLocks noGrp="1"/>
          </p:cNvGraphicFramePr>
          <p:nvPr/>
        </p:nvGraphicFramePr>
        <p:xfrm>
          <a:off x="8460705" y="1709986"/>
          <a:ext cx="3312368" cy="5328592"/>
        </p:xfrm>
        <a:graphic>
          <a:graphicData uri="http://schemas.openxmlformats.org/drawingml/2006/table">
            <a:tbl>
              <a:tblPr firstRow="1" bandRow="1">
                <a:tableStyleId>{5C22544A-7EE6-4342-B048-85BDC9FD1C3A}</a:tableStyleId>
              </a:tblPr>
              <a:tblGrid>
                <a:gridCol w="3312368">
                  <a:extLst>
                    <a:ext uri="{9D8B030D-6E8A-4147-A177-3AD203B41FA5}">
                      <a16:colId xmlns:a16="http://schemas.microsoft.com/office/drawing/2014/main" val="20000"/>
                    </a:ext>
                  </a:extLst>
                </a:gridCol>
              </a:tblGrid>
              <a:tr h="5328592">
                <a:tc>
                  <a:txBody>
                    <a:bodyPr/>
                    <a:lstStyle/>
                    <a:p>
                      <a:endParaRPr lang="ru-RU" sz="1800" dirty="0"/>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7" name="Text Box 2"/>
          <p:cNvSpPr txBox="1">
            <a:spLocks noChangeArrowheads="1"/>
          </p:cNvSpPr>
          <p:nvPr/>
        </p:nvSpPr>
        <p:spPr bwMode="auto">
          <a:xfrm>
            <a:off x="8388698" y="1565970"/>
            <a:ext cx="2808313" cy="3096344"/>
          </a:xfrm>
          <a:prstGeom prst="rect">
            <a:avLst/>
          </a:prstGeom>
          <a:noFill/>
          <a:ln w="9525">
            <a:noFill/>
            <a:round/>
            <a:headEnd/>
            <a:tailEnd/>
          </a:ln>
          <a:effectLst/>
        </p:spPr>
        <p:txBody>
          <a:bodyPr lIns="108814" tIns="54407" rIns="108814" bIns="54407"/>
          <a:lstStyle/>
          <a:p>
            <a:pPr marL="341935">
              <a:spcBef>
                <a:spcPts val="952"/>
              </a:spcBef>
              <a:tabLst>
                <a:tab pos="1086254" algn="l"/>
                <a:tab pos="2174396" algn="l"/>
                <a:tab pos="3262540" algn="l"/>
                <a:tab pos="4350682" algn="l"/>
                <a:tab pos="5438825" algn="l"/>
                <a:tab pos="6526967" algn="l"/>
                <a:tab pos="7615110" algn="l"/>
                <a:tab pos="8703252" algn="l"/>
                <a:tab pos="9791394" algn="l"/>
                <a:tab pos="10879537" algn="l"/>
                <a:tab pos="11967680" algn="l"/>
              </a:tabLst>
            </a:pPr>
            <a:r>
              <a:rPr lang="ru-RU" sz="2400" b="1" dirty="0" smtClean="0">
                <a:solidFill>
                  <a:srgbClr val="002060"/>
                </a:solidFill>
                <a:ea typeface="Droid Sans Fallback" charset="0"/>
                <a:cs typeface="Droid Sans Fallback" charset="0"/>
              </a:rPr>
              <a:t>В фокусе внимания </a:t>
            </a:r>
            <a:r>
              <a:rPr lang="ru-RU" sz="2400" b="1" dirty="0" smtClean="0">
                <a:solidFill>
                  <a:srgbClr val="FF0000"/>
                </a:solidFill>
                <a:ea typeface="Droid Sans Fallback" charset="0"/>
                <a:cs typeface="Droid Sans Fallback" charset="0"/>
              </a:rPr>
              <a:t>модели поведения личности в сфере финансов</a:t>
            </a:r>
            <a:endParaRPr lang="ru-RU" sz="2400" b="1" dirty="0" smtClean="0">
              <a:solidFill>
                <a:srgbClr val="002060"/>
              </a:solidFill>
              <a:ea typeface="Droid Sans Fallback" charset="0"/>
              <a:cs typeface="Droid Sans Fallback" charset="0"/>
            </a:endParaRPr>
          </a:p>
          <a:p>
            <a:pPr marL="341935" indent="-340045">
              <a:spcBef>
                <a:spcPts val="952"/>
              </a:spcBef>
              <a:buFont typeface="Wingdings" pitchFamily="2" charset="2"/>
              <a:buChar char=""/>
              <a:tabLst>
                <a:tab pos="1086254" algn="l"/>
                <a:tab pos="2174396" algn="l"/>
                <a:tab pos="3262540" algn="l"/>
                <a:tab pos="4350682" algn="l"/>
                <a:tab pos="5438825" algn="l"/>
                <a:tab pos="6526967" algn="l"/>
                <a:tab pos="7615110" algn="l"/>
                <a:tab pos="8703252" algn="l"/>
                <a:tab pos="9791394" algn="l"/>
                <a:tab pos="10879537" algn="l"/>
                <a:tab pos="11967680" algn="l"/>
              </a:tabLst>
            </a:pPr>
            <a:r>
              <a:rPr lang="ru-RU" sz="2400" dirty="0" smtClean="0">
                <a:solidFill>
                  <a:srgbClr val="000000"/>
                </a:solidFill>
                <a:ea typeface="Droid Sans Fallback" charset="0"/>
                <a:cs typeface="Droid Sans Fallback" charset="0"/>
              </a:rPr>
              <a:t>покупка </a:t>
            </a:r>
            <a:r>
              <a:rPr lang="ru-RU" sz="2400" dirty="0">
                <a:solidFill>
                  <a:srgbClr val="000000"/>
                </a:solidFill>
                <a:ea typeface="Droid Sans Fallback" charset="0"/>
                <a:cs typeface="Droid Sans Fallback" charset="0"/>
              </a:rPr>
              <a:t>товаров и услуг</a:t>
            </a:r>
          </a:p>
          <a:p>
            <a:pPr marL="341935" indent="-340045">
              <a:spcBef>
                <a:spcPts val="952"/>
              </a:spcBef>
              <a:buFont typeface="Wingdings" pitchFamily="2" charset="2"/>
              <a:buChar char=""/>
              <a:tabLst>
                <a:tab pos="1086254" algn="l"/>
                <a:tab pos="2174396" algn="l"/>
                <a:tab pos="3262540" algn="l"/>
                <a:tab pos="4350682" algn="l"/>
                <a:tab pos="5438825" algn="l"/>
                <a:tab pos="6526967" algn="l"/>
                <a:tab pos="7615110" algn="l"/>
                <a:tab pos="8703252" algn="l"/>
                <a:tab pos="9791394" algn="l"/>
                <a:tab pos="10879537" algn="l"/>
                <a:tab pos="11967680" algn="l"/>
              </a:tabLst>
            </a:pPr>
            <a:r>
              <a:rPr lang="ru-RU" sz="2400" dirty="0" smtClean="0">
                <a:solidFill>
                  <a:srgbClr val="000000"/>
                </a:solidFill>
                <a:ea typeface="Droid Sans Fallback" charset="0"/>
                <a:cs typeface="Droid Sans Fallback" charset="0"/>
              </a:rPr>
              <a:t>управление </a:t>
            </a:r>
            <a:r>
              <a:rPr lang="ru-RU" sz="2400" dirty="0">
                <a:solidFill>
                  <a:srgbClr val="000000"/>
                </a:solidFill>
                <a:ea typeface="Droid Sans Fallback" charset="0"/>
                <a:cs typeface="Droid Sans Fallback" charset="0"/>
              </a:rPr>
              <a:t>семейным бюджетом</a:t>
            </a:r>
          </a:p>
          <a:p>
            <a:pPr marL="341935" indent="-340045">
              <a:spcBef>
                <a:spcPts val="952"/>
              </a:spcBef>
              <a:buFont typeface="Wingdings" pitchFamily="2" charset="2"/>
              <a:buChar char=""/>
              <a:tabLst>
                <a:tab pos="1086254" algn="l"/>
                <a:tab pos="2174396" algn="l"/>
                <a:tab pos="3262540" algn="l"/>
                <a:tab pos="4350682" algn="l"/>
                <a:tab pos="5438825" algn="l"/>
                <a:tab pos="6526967" algn="l"/>
                <a:tab pos="7615110" algn="l"/>
                <a:tab pos="8703252" algn="l"/>
                <a:tab pos="9791394" algn="l"/>
                <a:tab pos="10879537" algn="l"/>
                <a:tab pos="11967680" algn="l"/>
              </a:tabLst>
            </a:pPr>
            <a:r>
              <a:rPr lang="ru-RU" sz="2400" dirty="0" smtClean="0">
                <a:solidFill>
                  <a:srgbClr val="000000"/>
                </a:solidFill>
                <a:ea typeface="Droid Sans Fallback" charset="0"/>
                <a:cs typeface="Droid Sans Fallback" charset="0"/>
              </a:rPr>
              <a:t>планирование </a:t>
            </a:r>
            <a:r>
              <a:rPr lang="ru-RU" sz="2400" dirty="0">
                <a:solidFill>
                  <a:srgbClr val="000000"/>
                </a:solidFill>
                <a:ea typeface="Droid Sans Fallback" charset="0"/>
                <a:cs typeface="Droid Sans Fallback" charset="0"/>
              </a:rPr>
              <a:t>финансовых дел </a:t>
            </a:r>
            <a:r>
              <a:rPr lang="ru-RU" sz="2400" dirty="0" smtClean="0">
                <a:solidFill>
                  <a:srgbClr val="000000"/>
                </a:solidFill>
                <a:ea typeface="Droid Sans Fallback" charset="0"/>
                <a:cs typeface="Droid Sans Fallback" charset="0"/>
              </a:rPr>
              <a:t>     и </a:t>
            </a:r>
            <a:r>
              <a:rPr lang="ru-RU" sz="2400" dirty="0">
                <a:solidFill>
                  <a:srgbClr val="000000"/>
                </a:solidFill>
                <a:ea typeface="Droid Sans Fallback" charset="0"/>
                <a:cs typeface="Droid Sans Fallback" charset="0"/>
              </a:rPr>
              <a:t>др.</a:t>
            </a:r>
          </a:p>
          <a:p>
            <a:pPr marL="341935" indent="-340045">
              <a:spcBef>
                <a:spcPts val="952"/>
              </a:spcBef>
              <a:tabLst>
                <a:tab pos="1086254" algn="l"/>
                <a:tab pos="2174396" algn="l"/>
                <a:tab pos="3262540" algn="l"/>
                <a:tab pos="4350682" algn="l"/>
                <a:tab pos="5438825" algn="l"/>
                <a:tab pos="6526967" algn="l"/>
                <a:tab pos="7615110" algn="l"/>
                <a:tab pos="8703252" algn="l"/>
                <a:tab pos="9791394" algn="l"/>
                <a:tab pos="10879537" algn="l"/>
                <a:tab pos="11967680" algn="l"/>
              </a:tabLst>
            </a:pPr>
            <a:endParaRPr lang="ru-RU" sz="3800" b="1" i="1" dirty="0">
              <a:solidFill>
                <a:srgbClr val="000000"/>
              </a:solidFill>
              <a:ea typeface="Droid Sans Fallback" charset="0"/>
              <a:cs typeface="Droid Sans Fallback" charset="0"/>
            </a:endParaRPr>
          </a:p>
          <a:p>
            <a:pPr marL="341935" indent="-340045">
              <a:spcBef>
                <a:spcPts val="952"/>
              </a:spcBef>
              <a:tabLst>
                <a:tab pos="1086254" algn="l"/>
                <a:tab pos="2174396" algn="l"/>
                <a:tab pos="3262540" algn="l"/>
                <a:tab pos="4350682" algn="l"/>
                <a:tab pos="5438825" algn="l"/>
                <a:tab pos="6526967" algn="l"/>
                <a:tab pos="7615110" algn="l"/>
                <a:tab pos="8703252" algn="l"/>
                <a:tab pos="9791394" algn="l"/>
                <a:tab pos="10879537" algn="l"/>
                <a:tab pos="11967680" algn="l"/>
              </a:tabLst>
            </a:pPr>
            <a:endParaRPr lang="ru-RU" sz="3800" b="1" i="1" dirty="0">
              <a:solidFill>
                <a:srgbClr val="000000"/>
              </a:solidFill>
              <a:ea typeface="Droid Sans Fallback" charset="0"/>
              <a:cs typeface="Droid Sans Fallback"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1724" y="723643"/>
            <a:ext cx="10899126" cy="775005"/>
          </a:xfrm>
        </p:spPr>
        <p:txBody>
          <a:bodyPr>
            <a:noAutofit/>
          </a:bodyPr>
          <a:lstStyle/>
          <a:p>
            <a:r>
              <a:rPr lang="ru-RU" sz="3600" dirty="0" smtClean="0"/>
              <a:t>Финансовая грамотность   </a:t>
            </a:r>
            <a:r>
              <a:rPr lang="ru-RU" sz="3200" dirty="0" smtClean="0"/>
              <a:t/>
            </a:r>
            <a:br>
              <a:rPr lang="ru-RU" sz="3200" dirty="0" smtClean="0"/>
            </a:br>
            <a:r>
              <a:rPr lang="ru-RU" sz="3200" dirty="0" smtClean="0">
                <a:solidFill>
                  <a:srgbClr val="376092"/>
                </a:solidFill>
              </a:rPr>
              <a:t>Разработка </a:t>
            </a:r>
            <a:r>
              <a:rPr lang="ru-RU" sz="3200" dirty="0">
                <a:solidFill>
                  <a:srgbClr val="376092"/>
                </a:solidFill>
              </a:rPr>
              <a:t>формирующих измерительных материалов для мониторинга функциональной грамотности</a:t>
            </a:r>
            <a:r>
              <a:rPr lang="ru-RU" sz="3200" dirty="0" smtClean="0">
                <a:solidFill>
                  <a:srgbClr val="376092"/>
                </a:solidFill>
              </a:rPr>
              <a:t>: тематика </a:t>
            </a:r>
            <a:r>
              <a:rPr lang="ru-RU" sz="3200" dirty="0">
                <a:solidFill>
                  <a:srgbClr val="376092"/>
                </a:solidFill>
              </a:rPr>
              <a:t>сюжетов (ситуаций) и </a:t>
            </a:r>
            <a:r>
              <a:rPr lang="ru-RU" sz="3200" dirty="0">
                <a:solidFill>
                  <a:srgbClr val="FF0000"/>
                </a:solidFill>
              </a:rPr>
              <a:t>познавательные умения</a:t>
            </a:r>
          </a:p>
        </p:txBody>
      </p:sp>
      <p:sp>
        <p:nvSpPr>
          <p:cNvPr id="3" name="Содержимое 2"/>
          <p:cNvSpPr>
            <a:spLocks noGrp="1"/>
          </p:cNvSpPr>
          <p:nvPr>
            <p:ph idx="4294967295"/>
          </p:nvPr>
        </p:nvSpPr>
        <p:spPr>
          <a:xfrm>
            <a:off x="539825" y="2142035"/>
            <a:ext cx="10692765" cy="4728165"/>
          </a:xfrm>
          <a:prstGeom prst="rect">
            <a:avLst/>
          </a:prstGeom>
        </p:spPr>
        <p:txBody>
          <a:bodyPr lIns="91433" tIns="45717" rIns="91433" bIns="45717">
            <a:normAutofit/>
          </a:bodyPr>
          <a:lstStyle/>
          <a:p>
            <a:pPr>
              <a:buNone/>
            </a:pPr>
            <a:endParaRPr lang="ru-RU" dirty="0" smtClean="0"/>
          </a:p>
          <a:p>
            <a:endParaRPr lang="ru-RU" dirty="0" smtClean="0"/>
          </a:p>
          <a:p>
            <a:endParaRPr lang="ru-RU" dirty="0" smtClean="0"/>
          </a:p>
          <a:p>
            <a:endParaRPr lang="ru-RU" dirty="0" smtClean="0"/>
          </a:p>
          <a:p>
            <a:endParaRPr lang="ru-RU" dirty="0" smtClean="0"/>
          </a:p>
          <a:p>
            <a:endParaRPr lang="ru-RU" dirty="0"/>
          </a:p>
        </p:txBody>
      </p:sp>
      <p:graphicFrame>
        <p:nvGraphicFramePr>
          <p:cNvPr id="4" name="Таблица 3"/>
          <p:cNvGraphicFramePr>
            <a:graphicFrameLocks noGrp="1"/>
          </p:cNvGraphicFramePr>
          <p:nvPr/>
        </p:nvGraphicFramePr>
        <p:xfrm>
          <a:off x="827857" y="2142034"/>
          <a:ext cx="8084950" cy="3148246"/>
        </p:xfrm>
        <a:graphic>
          <a:graphicData uri="http://schemas.openxmlformats.org/drawingml/2006/table">
            <a:tbl>
              <a:tblPr firstRow="1" bandRow="1">
                <a:tableStyleId>{5C22544A-7EE6-4342-B048-85BDC9FD1C3A}</a:tableStyleId>
              </a:tblPr>
              <a:tblGrid>
                <a:gridCol w="3958839">
                  <a:extLst>
                    <a:ext uri="{9D8B030D-6E8A-4147-A177-3AD203B41FA5}">
                      <a16:colId xmlns:a16="http://schemas.microsoft.com/office/drawing/2014/main" val="20000"/>
                    </a:ext>
                  </a:extLst>
                </a:gridCol>
                <a:gridCol w="4126111">
                  <a:extLst>
                    <a:ext uri="{9D8B030D-6E8A-4147-A177-3AD203B41FA5}">
                      <a16:colId xmlns:a16="http://schemas.microsoft.com/office/drawing/2014/main" val="20001"/>
                    </a:ext>
                  </a:extLst>
                </a:gridCol>
              </a:tblGrid>
              <a:tr h="3148246">
                <a:tc>
                  <a:txBody>
                    <a:bodyPr/>
                    <a:lstStyle/>
                    <a:p>
                      <a:pPr algn="ctr"/>
                      <a:r>
                        <a:rPr lang="ru-RU" sz="1700" dirty="0" smtClean="0">
                          <a:solidFill>
                            <a:srgbClr val="002060"/>
                          </a:solidFill>
                        </a:rPr>
                        <a:t>5 класс</a:t>
                      </a:r>
                    </a:p>
                    <a:p>
                      <a:pPr algn="ctr"/>
                      <a:r>
                        <a:rPr lang="ru-RU" sz="1700" dirty="0" smtClean="0">
                          <a:solidFill>
                            <a:srgbClr val="0070C0"/>
                          </a:solidFill>
                        </a:rPr>
                        <a:t>Наличные и безналичные деньги</a:t>
                      </a:r>
                    </a:p>
                    <a:p>
                      <a:pPr algn="ctr"/>
                      <a:r>
                        <a:rPr lang="ru-RU" sz="1700" dirty="0" smtClean="0">
                          <a:solidFill>
                            <a:srgbClr val="0070C0"/>
                          </a:solidFill>
                        </a:rPr>
                        <a:t>Как составляли семейный бюджет</a:t>
                      </a:r>
                    </a:p>
                    <a:p>
                      <a:pPr algn="ctr"/>
                      <a:r>
                        <a:rPr lang="ru-RU" sz="1700" dirty="0" smtClean="0">
                          <a:solidFill>
                            <a:srgbClr val="0070C0"/>
                          </a:solidFill>
                        </a:rPr>
                        <a:t>Доходы семьи</a:t>
                      </a:r>
                    </a:p>
                    <a:p>
                      <a:pPr algn="ctr"/>
                      <a:r>
                        <a:rPr lang="ru-RU" sz="1700" dirty="0" smtClean="0">
                          <a:solidFill>
                            <a:srgbClr val="0070C0"/>
                          </a:solidFill>
                        </a:rPr>
                        <a:t>Новые джинсы </a:t>
                      </a:r>
                    </a:p>
                    <a:p>
                      <a:pPr algn="ctr"/>
                      <a:r>
                        <a:rPr lang="ru-RU" sz="1700" dirty="0" smtClean="0">
                          <a:solidFill>
                            <a:srgbClr val="0070C0"/>
                          </a:solidFill>
                        </a:rPr>
                        <a:t>Покупки с рук</a:t>
                      </a:r>
                    </a:p>
                    <a:p>
                      <a:pPr algn="ctr"/>
                      <a:r>
                        <a:rPr lang="ru-RU" sz="1700" dirty="0" smtClean="0">
                          <a:solidFill>
                            <a:srgbClr val="0070C0"/>
                          </a:solidFill>
                        </a:rPr>
                        <a:t>Акция в магазине</a:t>
                      </a:r>
                    </a:p>
                    <a:p>
                      <a:pPr algn="ctr"/>
                      <a:r>
                        <a:rPr lang="ru-RU" sz="1700" dirty="0" smtClean="0">
                          <a:solidFill>
                            <a:srgbClr val="0070C0"/>
                          </a:solidFill>
                        </a:rPr>
                        <a:t>Продавцы в интернете</a:t>
                      </a:r>
                    </a:p>
                    <a:p>
                      <a:pPr algn="ctr"/>
                      <a:r>
                        <a:rPr lang="ru-RU" sz="1700" dirty="0" smtClean="0">
                          <a:solidFill>
                            <a:srgbClr val="0070C0"/>
                          </a:solidFill>
                        </a:rPr>
                        <a:t>Фальшивые деньги </a:t>
                      </a:r>
                    </a:p>
                    <a:p>
                      <a:pPr algn="ctr"/>
                      <a:r>
                        <a:rPr lang="ru-RU" sz="1700" dirty="0" smtClean="0">
                          <a:solidFill>
                            <a:srgbClr val="0070C0"/>
                          </a:solidFill>
                        </a:rPr>
                        <a:t> Телефонный разговор</a:t>
                      </a:r>
                    </a:p>
                  </a:txBody>
                  <a:tcPr>
                    <a:solidFill>
                      <a:schemeClr val="bg2"/>
                    </a:solidFill>
                  </a:tcPr>
                </a:tc>
                <a:tc>
                  <a:txBody>
                    <a:bodyPr/>
                    <a:lstStyle/>
                    <a:p>
                      <a:pPr marL="0" marR="0" indent="0" algn="ctr" defTabSz="1042569" rtl="0" eaLnBrk="1" fontAlgn="auto" latinLnBrk="0" hangingPunct="1">
                        <a:lnSpc>
                          <a:spcPct val="100000"/>
                        </a:lnSpc>
                        <a:spcBef>
                          <a:spcPts val="0"/>
                        </a:spcBef>
                        <a:spcAft>
                          <a:spcPts val="0"/>
                        </a:spcAft>
                        <a:buClrTx/>
                        <a:buSzTx/>
                        <a:buFontTx/>
                        <a:buNone/>
                        <a:tabLst/>
                        <a:defRPr/>
                      </a:pPr>
                      <a:r>
                        <a:rPr lang="ru-RU" sz="1700" dirty="0" smtClean="0">
                          <a:solidFill>
                            <a:srgbClr val="0070C0"/>
                          </a:solidFill>
                        </a:rPr>
                        <a:t>7 класс</a:t>
                      </a:r>
                    </a:p>
                    <a:p>
                      <a:pPr algn="ctr"/>
                      <a:r>
                        <a:rPr lang="ru-RU" sz="1700" dirty="0" smtClean="0">
                          <a:solidFill>
                            <a:srgbClr val="0070C0"/>
                          </a:solidFill>
                        </a:rPr>
                        <a:t>Зарплата Алёны и ее траты</a:t>
                      </a:r>
                    </a:p>
                    <a:p>
                      <a:pPr algn="ctr"/>
                      <a:r>
                        <a:rPr lang="ru-RU" sz="1700" dirty="0" smtClean="0">
                          <a:solidFill>
                            <a:srgbClr val="0070C0"/>
                          </a:solidFill>
                        </a:rPr>
                        <a:t>Банковская карта Артёма</a:t>
                      </a:r>
                    </a:p>
                    <a:p>
                      <a:pPr algn="ctr"/>
                      <a:r>
                        <a:rPr lang="ru-RU" sz="1700" dirty="0" smtClean="0">
                          <a:solidFill>
                            <a:srgbClr val="0070C0"/>
                          </a:solidFill>
                        </a:rPr>
                        <a:t>У банкоматов в торговом центре</a:t>
                      </a:r>
                    </a:p>
                    <a:p>
                      <a:pPr algn="ctr"/>
                      <a:r>
                        <a:rPr lang="ru-RU" sz="1700" dirty="0" smtClean="0">
                          <a:solidFill>
                            <a:srgbClr val="0070C0"/>
                          </a:solidFill>
                        </a:rPr>
                        <a:t>Разговор у кассы</a:t>
                      </a:r>
                    </a:p>
                    <a:p>
                      <a:pPr algn="ctr"/>
                      <a:r>
                        <a:rPr lang="ru-RU" sz="1700" dirty="0" smtClean="0">
                          <a:solidFill>
                            <a:srgbClr val="0070C0"/>
                          </a:solidFill>
                        </a:rPr>
                        <a:t>ПИН-код</a:t>
                      </a:r>
                    </a:p>
                    <a:p>
                      <a:pPr algn="ctr"/>
                      <a:r>
                        <a:rPr lang="ru-RU" sz="1700" dirty="0" smtClean="0">
                          <a:solidFill>
                            <a:srgbClr val="0070C0"/>
                          </a:solidFill>
                        </a:rPr>
                        <a:t>Безопасное использование карты </a:t>
                      </a:r>
                    </a:p>
                    <a:p>
                      <a:pPr algn="ctr"/>
                      <a:r>
                        <a:rPr lang="ru-RU" sz="1700" dirty="0" smtClean="0">
                          <a:solidFill>
                            <a:srgbClr val="0070C0"/>
                          </a:solidFill>
                        </a:rPr>
                        <a:t>Взять в долг или накопить?</a:t>
                      </a:r>
                    </a:p>
                    <a:p>
                      <a:pPr algn="ctr"/>
                      <a:r>
                        <a:rPr lang="ru-RU" sz="1700" dirty="0" smtClean="0">
                          <a:solidFill>
                            <a:srgbClr val="0070C0"/>
                          </a:solidFill>
                        </a:rPr>
                        <a:t>Накопить на компьютер</a:t>
                      </a:r>
                    </a:p>
                    <a:p>
                      <a:pPr algn="ctr"/>
                      <a:r>
                        <a:rPr lang="ru-RU" sz="1700" dirty="0" smtClean="0">
                          <a:solidFill>
                            <a:srgbClr val="0070C0"/>
                          </a:solidFill>
                        </a:rPr>
                        <a:t>Обмен валюты</a:t>
                      </a:r>
                      <a:endParaRPr lang="ru-RU" sz="1700" dirty="0">
                        <a:solidFill>
                          <a:srgbClr val="0070C0"/>
                        </a:solidFill>
                      </a:endParaRPr>
                    </a:p>
                  </a:txBody>
                  <a:tcPr>
                    <a:solidFill>
                      <a:schemeClr val="tx2">
                        <a:lumMod val="20000"/>
                        <a:lumOff val="80000"/>
                      </a:schemeClr>
                    </a:solidFill>
                  </a:tcPr>
                </a:tc>
                <a:extLst>
                  <a:ext uri="{0D108BD9-81ED-4DB2-BD59-A6C34878D82A}">
                    <a16:rowId xmlns:a16="http://schemas.microsoft.com/office/drawing/2014/main" val="10000"/>
                  </a:ext>
                </a:extLst>
              </a:tr>
            </a:tbl>
          </a:graphicData>
        </a:graphic>
      </p:graphicFrame>
      <p:sp>
        <p:nvSpPr>
          <p:cNvPr id="5" name="Text Box 5"/>
          <p:cNvSpPr txBox="1">
            <a:spLocks noChangeArrowheads="1"/>
          </p:cNvSpPr>
          <p:nvPr/>
        </p:nvSpPr>
        <p:spPr bwMode="auto">
          <a:xfrm>
            <a:off x="539825" y="5166370"/>
            <a:ext cx="10618445" cy="180829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107076" tIns="55679" rIns="107076" bIns="55679">
            <a:spAutoFit/>
          </a:bodyPr>
          <a:lstStyle>
            <a:defPPr>
              <a:defRPr lang="ru-RU"/>
            </a:defPPr>
            <a:lvl1pPr marL="0" algn="l" defTabSz="1042447" rtl="0" eaLnBrk="1" latinLnBrk="0" hangingPunct="1">
              <a:defRPr sz="2100" kern="1200">
                <a:solidFill>
                  <a:schemeClr val="tx1"/>
                </a:solidFill>
                <a:latin typeface="+mn-lt"/>
                <a:ea typeface="+mn-ea"/>
                <a:cs typeface="+mn-cs"/>
              </a:defRPr>
            </a:lvl1pPr>
            <a:lvl2pPr marL="521223" algn="l" defTabSz="1042447" rtl="0" eaLnBrk="1" latinLnBrk="0" hangingPunct="1">
              <a:defRPr sz="2100" kern="1200">
                <a:solidFill>
                  <a:schemeClr val="tx1"/>
                </a:solidFill>
                <a:latin typeface="+mn-lt"/>
                <a:ea typeface="+mn-ea"/>
                <a:cs typeface="+mn-cs"/>
              </a:defRPr>
            </a:lvl2pPr>
            <a:lvl3pPr marL="1042447" algn="l" defTabSz="1042447" rtl="0" eaLnBrk="1" latinLnBrk="0" hangingPunct="1">
              <a:defRPr sz="2100" kern="1200">
                <a:solidFill>
                  <a:schemeClr val="tx1"/>
                </a:solidFill>
                <a:latin typeface="+mn-lt"/>
                <a:ea typeface="+mn-ea"/>
                <a:cs typeface="+mn-cs"/>
              </a:defRPr>
            </a:lvl3pPr>
            <a:lvl4pPr marL="1563670" algn="l" defTabSz="1042447" rtl="0" eaLnBrk="1" latinLnBrk="0" hangingPunct="1">
              <a:defRPr sz="2100" kern="1200">
                <a:solidFill>
                  <a:schemeClr val="tx1"/>
                </a:solidFill>
                <a:latin typeface="+mn-lt"/>
                <a:ea typeface="+mn-ea"/>
                <a:cs typeface="+mn-cs"/>
              </a:defRPr>
            </a:lvl4pPr>
            <a:lvl5pPr marL="2084893" algn="l" defTabSz="1042447" rtl="0" eaLnBrk="1" latinLnBrk="0" hangingPunct="1">
              <a:defRPr sz="2100" kern="1200">
                <a:solidFill>
                  <a:schemeClr val="tx1"/>
                </a:solidFill>
                <a:latin typeface="+mn-lt"/>
                <a:ea typeface="+mn-ea"/>
                <a:cs typeface="+mn-cs"/>
              </a:defRPr>
            </a:lvl5pPr>
            <a:lvl6pPr marL="2606118" algn="l" defTabSz="1042447" rtl="0" eaLnBrk="1" latinLnBrk="0" hangingPunct="1">
              <a:defRPr sz="2100" kern="1200">
                <a:solidFill>
                  <a:schemeClr val="tx1"/>
                </a:solidFill>
                <a:latin typeface="+mn-lt"/>
                <a:ea typeface="+mn-ea"/>
                <a:cs typeface="+mn-cs"/>
              </a:defRPr>
            </a:lvl6pPr>
            <a:lvl7pPr marL="3127341" algn="l" defTabSz="1042447" rtl="0" eaLnBrk="1" latinLnBrk="0" hangingPunct="1">
              <a:defRPr sz="2100" kern="1200">
                <a:solidFill>
                  <a:schemeClr val="tx1"/>
                </a:solidFill>
                <a:latin typeface="+mn-lt"/>
                <a:ea typeface="+mn-ea"/>
                <a:cs typeface="+mn-cs"/>
              </a:defRPr>
            </a:lvl7pPr>
            <a:lvl8pPr marL="3648564" algn="l" defTabSz="1042447" rtl="0" eaLnBrk="1" latinLnBrk="0" hangingPunct="1">
              <a:defRPr sz="2100" kern="1200">
                <a:solidFill>
                  <a:schemeClr val="tx1"/>
                </a:solidFill>
                <a:latin typeface="+mn-lt"/>
                <a:ea typeface="+mn-ea"/>
                <a:cs typeface="+mn-cs"/>
              </a:defRPr>
            </a:lvl8pPr>
            <a:lvl9pPr marL="4169788" algn="l" defTabSz="1042447" rtl="0" eaLnBrk="1" latinLnBrk="0" hangingPunct="1">
              <a:defRPr sz="2100" kern="1200">
                <a:solidFill>
                  <a:schemeClr val="tx1"/>
                </a:solidFill>
                <a:latin typeface="+mn-lt"/>
                <a:ea typeface="+mn-ea"/>
                <a:cs typeface="+mn-cs"/>
              </a:defRPr>
            </a:lvl9pPr>
          </a:lstStyle>
          <a:p>
            <a:pPr>
              <a:lnSpc>
                <a:spcPct val="80000"/>
              </a:lnSpc>
              <a:tabLst>
                <a:tab pos="0" algn="l"/>
                <a:tab pos="1087888" algn="l"/>
                <a:tab pos="2175778" algn="l"/>
                <a:tab pos="3263666" algn="l"/>
                <a:tab pos="4351554" algn="l"/>
                <a:tab pos="5439444" algn="l"/>
                <a:tab pos="6527332" algn="l"/>
                <a:tab pos="7615220" algn="l"/>
                <a:tab pos="8703111" algn="l"/>
                <a:tab pos="9790998" algn="l"/>
                <a:tab pos="10878886" algn="l"/>
                <a:tab pos="11966776" algn="l"/>
              </a:tabLst>
            </a:pPr>
            <a:r>
              <a:rPr lang="ru-RU" sz="2900" b="1" dirty="0" smtClean="0"/>
              <a:t>Познавательные </a:t>
            </a:r>
            <a:r>
              <a:rPr lang="ru-RU" sz="2900" b="1" dirty="0"/>
              <a:t>умения, действия и стратегии</a:t>
            </a:r>
            <a:r>
              <a:rPr lang="ru-RU" sz="2400" b="1" dirty="0"/>
              <a:t> </a:t>
            </a:r>
          </a:p>
          <a:p>
            <a:pPr>
              <a:buFont typeface="Arial" pitchFamily="34" charset="0"/>
              <a:buChar char="•"/>
              <a:tabLst>
                <a:tab pos="0" algn="l"/>
                <a:tab pos="1087888" algn="l"/>
                <a:tab pos="2175778" algn="l"/>
                <a:tab pos="3263666" algn="l"/>
                <a:tab pos="4351554" algn="l"/>
                <a:tab pos="5439444" algn="l"/>
                <a:tab pos="6527332" algn="l"/>
                <a:tab pos="7615220" algn="l"/>
                <a:tab pos="8703111" algn="l"/>
                <a:tab pos="9790998" algn="l"/>
                <a:tab pos="10878886" algn="l"/>
                <a:tab pos="11966776" algn="l"/>
              </a:tabLst>
            </a:pPr>
            <a:r>
              <a:rPr lang="ru-RU" sz="2400" dirty="0">
                <a:solidFill>
                  <a:srgbClr val="000000"/>
                </a:solidFill>
              </a:rPr>
              <a:t> </a:t>
            </a:r>
            <a:r>
              <a:rPr lang="ru-RU" sz="2400" dirty="0" smtClean="0">
                <a:solidFill>
                  <a:srgbClr val="000000"/>
                </a:solidFill>
              </a:rPr>
              <a:t>       </a:t>
            </a:r>
            <a:r>
              <a:rPr lang="ru-RU" b="1" dirty="0" smtClean="0">
                <a:solidFill>
                  <a:srgbClr val="000000"/>
                </a:solidFill>
              </a:rPr>
              <a:t>Выявление </a:t>
            </a:r>
            <a:r>
              <a:rPr lang="ru-RU" b="1" dirty="0">
                <a:solidFill>
                  <a:srgbClr val="000000"/>
                </a:solidFill>
              </a:rPr>
              <a:t>финансовой </a:t>
            </a:r>
            <a:r>
              <a:rPr lang="ru-RU" b="1" dirty="0" smtClean="0">
                <a:solidFill>
                  <a:srgbClr val="000000"/>
                </a:solidFill>
              </a:rPr>
              <a:t>информации</a:t>
            </a:r>
            <a:endParaRPr lang="ru-RU" sz="1900" b="1" dirty="0">
              <a:solidFill>
                <a:srgbClr val="000000"/>
              </a:solidFill>
            </a:endParaRPr>
          </a:p>
          <a:p>
            <a:pPr>
              <a:buFont typeface="Arial" pitchFamily="34" charset="0"/>
              <a:buChar char="•"/>
              <a:tabLst>
                <a:tab pos="0" algn="l"/>
                <a:tab pos="1087888" algn="l"/>
                <a:tab pos="2175778" algn="l"/>
                <a:tab pos="3263666" algn="l"/>
                <a:tab pos="4351554" algn="l"/>
                <a:tab pos="5439444" algn="l"/>
                <a:tab pos="6527332" algn="l"/>
                <a:tab pos="7615220" algn="l"/>
                <a:tab pos="8703111" algn="l"/>
                <a:tab pos="9790998" algn="l"/>
                <a:tab pos="10878886" algn="l"/>
                <a:tab pos="11966776" algn="l"/>
              </a:tabLst>
            </a:pPr>
            <a:r>
              <a:rPr lang="ru-RU" b="1" dirty="0" smtClean="0">
                <a:solidFill>
                  <a:srgbClr val="000000"/>
                </a:solidFill>
              </a:rPr>
              <a:t>         Анализ </a:t>
            </a:r>
            <a:r>
              <a:rPr lang="ru-RU" b="1" dirty="0">
                <a:solidFill>
                  <a:srgbClr val="000000"/>
                </a:solidFill>
              </a:rPr>
              <a:t>информации в финансовом </a:t>
            </a:r>
            <a:r>
              <a:rPr lang="ru-RU" b="1" dirty="0" smtClean="0">
                <a:solidFill>
                  <a:srgbClr val="000000"/>
                </a:solidFill>
              </a:rPr>
              <a:t>контексте</a:t>
            </a:r>
            <a:endParaRPr lang="ru-RU" sz="1900" b="1" dirty="0">
              <a:solidFill>
                <a:srgbClr val="000000"/>
              </a:solidFill>
            </a:endParaRPr>
          </a:p>
          <a:p>
            <a:pPr>
              <a:buFont typeface="Arial" pitchFamily="34" charset="0"/>
              <a:buChar char="•"/>
              <a:tabLst>
                <a:tab pos="0" algn="l"/>
                <a:tab pos="1087888" algn="l"/>
                <a:tab pos="2175778" algn="l"/>
                <a:tab pos="3263666" algn="l"/>
                <a:tab pos="4351554" algn="l"/>
                <a:tab pos="5439444" algn="l"/>
                <a:tab pos="6527332" algn="l"/>
                <a:tab pos="7615220" algn="l"/>
                <a:tab pos="8703111" algn="l"/>
                <a:tab pos="9790998" algn="l"/>
                <a:tab pos="10878886" algn="l"/>
                <a:tab pos="11966776" algn="l"/>
              </a:tabLst>
            </a:pPr>
            <a:r>
              <a:rPr lang="ru-RU" b="1" dirty="0" smtClean="0">
                <a:solidFill>
                  <a:srgbClr val="000000"/>
                </a:solidFill>
              </a:rPr>
              <a:t>         Оценка </a:t>
            </a:r>
            <a:r>
              <a:rPr lang="ru-RU" b="1" dirty="0">
                <a:solidFill>
                  <a:srgbClr val="000000"/>
                </a:solidFill>
              </a:rPr>
              <a:t>финансовых </a:t>
            </a:r>
            <a:r>
              <a:rPr lang="ru-RU" b="1" dirty="0" smtClean="0">
                <a:solidFill>
                  <a:srgbClr val="000000"/>
                </a:solidFill>
              </a:rPr>
              <a:t>проблем</a:t>
            </a:r>
            <a:endParaRPr lang="ru-RU" sz="1900" b="1" dirty="0">
              <a:solidFill>
                <a:srgbClr val="000000"/>
              </a:solidFill>
            </a:endParaRPr>
          </a:p>
          <a:p>
            <a:pPr>
              <a:buFont typeface="Arial" pitchFamily="34" charset="0"/>
              <a:buChar char="•"/>
              <a:tabLst>
                <a:tab pos="0" algn="l"/>
                <a:tab pos="1087888" algn="l"/>
                <a:tab pos="2175778" algn="l"/>
                <a:tab pos="3263666" algn="l"/>
                <a:tab pos="4351554" algn="l"/>
                <a:tab pos="5439444" algn="l"/>
                <a:tab pos="6527332" algn="l"/>
                <a:tab pos="7615220" algn="l"/>
                <a:tab pos="8703111" algn="l"/>
                <a:tab pos="9790998" algn="l"/>
                <a:tab pos="10878886" algn="l"/>
                <a:tab pos="11966776" algn="l"/>
              </a:tabLst>
            </a:pPr>
            <a:r>
              <a:rPr lang="ru-RU" b="1" dirty="0" smtClean="0">
                <a:solidFill>
                  <a:srgbClr val="000000"/>
                </a:solidFill>
              </a:rPr>
              <a:t>         Применение </a:t>
            </a:r>
            <a:r>
              <a:rPr lang="ru-RU" b="1" dirty="0">
                <a:solidFill>
                  <a:srgbClr val="000000"/>
                </a:solidFill>
              </a:rPr>
              <a:t>финансовых знаний и </a:t>
            </a:r>
            <a:r>
              <a:rPr lang="ru-RU" b="1" dirty="0" smtClean="0">
                <a:solidFill>
                  <a:srgbClr val="000000"/>
                </a:solidFill>
              </a:rPr>
              <a:t>понимание</a:t>
            </a:r>
            <a:endParaRPr lang="en-GB" b="1" dirty="0">
              <a:solidFill>
                <a:srgbClr val="00B050"/>
              </a:solidFill>
            </a:endParaRPr>
          </a:p>
        </p:txBody>
      </p:sp>
      <p:sp>
        <p:nvSpPr>
          <p:cNvPr id="6" name="Text Box 5"/>
          <p:cNvSpPr txBox="1">
            <a:spLocks noChangeArrowheads="1"/>
          </p:cNvSpPr>
          <p:nvPr/>
        </p:nvSpPr>
        <p:spPr bwMode="auto">
          <a:xfrm>
            <a:off x="9252793" y="3654202"/>
            <a:ext cx="2484041" cy="336256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107076" tIns="55679" rIns="107076" bIns="55679">
            <a:spAutoFit/>
          </a:bodyPr>
          <a:lstStyle>
            <a:defPPr>
              <a:defRPr lang="ru-RU"/>
            </a:defPPr>
            <a:lvl1pPr marL="0" algn="l" defTabSz="1042447" rtl="0" eaLnBrk="1" latinLnBrk="0" hangingPunct="1">
              <a:defRPr sz="2100" kern="1200">
                <a:solidFill>
                  <a:schemeClr val="tx1"/>
                </a:solidFill>
                <a:latin typeface="+mn-lt"/>
                <a:ea typeface="+mn-ea"/>
                <a:cs typeface="+mn-cs"/>
              </a:defRPr>
            </a:lvl1pPr>
            <a:lvl2pPr marL="521223" algn="l" defTabSz="1042447" rtl="0" eaLnBrk="1" latinLnBrk="0" hangingPunct="1">
              <a:defRPr sz="2100" kern="1200">
                <a:solidFill>
                  <a:schemeClr val="tx1"/>
                </a:solidFill>
                <a:latin typeface="+mn-lt"/>
                <a:ea typeface="+mn-ea"/>
                <a:cs typeface="+mn-cs"/>
              </a:defRPr>
            </a:lvl2pPr>
            <a:lvl3pPr marL="1042447" algn="l" defTabSz="1042447" rtl="0" eaLnBrk="1" latinLnBrk="0" hangingPunct="1">
              <a:defRPr sz="2100" kern="1200">
                <a:solidFill>
                  <a:schemeClr val="tx1"/>
                </a:solidFill>
                <a:latin typeface="+mn-lt"/>
                <a:ea typeface="+mn-ea"/>
                <a:cs typeface="+mn-cs"/>
              </a:defRPr>
            </a:lvl3pPr>
            <a:lvl4pPr marL="1563670" algn="l" defTabSz="1042447" rtl="0" eaLnBrk="1" latinLnBrk="0" hangingPunct="1">
              <a:defRPr sz="2100" kern="1200">
                <a:solidFill>
                  <a:schemeClr val="tx1"/>
                </a:solidFill>
                <a:latin typeface="+mn-lt"/>
                <a:ea typeface="+mn-ea"/>
                <a:cs typeface="+mn-cs"/>
              </a:defRPr>
            </a:lvl4pPr>
            <a:lvl5pPr marL="2084893" algn="l" defTabSz="1042447" rtl="0" eaLnBrk="1" latinLnBrk="0" hangingPunct="1">
              <a:defRPr sz="2100" kern="1200">
                <a:solidFill>
                  <a:schemeClr val="tx1"/>
                </a:solidFill>
                <a:latin typeface="+mn-lt"/>
                <a:ea typeface="+mn-ea"/>
                <a:cs typeface="+mn-cs"/>
              </a:defRPr>
            </a:lvl5pPr>
            <a:lvl6pPr marL="2606118" algn="l" defTabSz="1042447" rtl="0" eaLnBrk="1" latinLnBrk="0" hangingPunct="1">
              <a:defRPr sz="2100" kern="1200">
                <a:solidFill>
                  <a:schemeClr val="tx1"/>
                </a:solidFill>
                <a:latin typeface="+mn-lt"/>
                <a:ea typeface="+mn-ea"/>
                <a:cs typeface="+mn-cs"/>
              </a:defRPr>
            </a:lvl6pPr>
            <a:lvl7pPr marL="3127341" algn="l" defTabSz="1042447" rtl="0" eaLnBrk="1" latinLnBrk="0" hangingPunct="1">
              <a:defRPr sz="2100" kern="1200">
                <a:solidFill>
                  <a:schemeClr val="tx1"/>
                </a:solidFill>
                <a:latin typeface="+mn-lt"/>
                <a:ea typeface="+mn-ea"/>
                <a:cs typeface="+mn-cs"/>
              </a:defRPr>
            </a:lvl7pPr>
            <a:lvl8pPr marL="3648564" algn="l" defTabSz="1042447" rtl="0" eaLnBrk="1" latinLnBrk="0" hangingPunct="1">
              <a:defRPr sz="2100" kern="1200">
                <a:solidFill>
                  <a:schemeClr val="tx1"/>
                </a:solidFill>
                <a:latin typeface="+mn-lt"/>
                <a:ea typeface="+mn-ea"/>
                <a:cs typeface="+mn-cs"/>
              </a:defRPr>
            </a:lvl8pPr>
            <a:lvl9pPr marL="4169788" algn="l" defTabSz="1042447" rtl="0" eaLnBrk="1" latinLnBrk="0" hangingPunct="1">
              <a:defRPr sz="2100" kern="1200">
                <a:solidFill>
                  <a:schemeClr val="tx1"/>
                </a:solidFill>
                <a:latin typeface="+mn-lt"/>
                <a:ea typeface="+mn-ea"/>
                <a:cs typeface="+mn-cs"/>
              </a:defRPr>
            </a:lvl9pPr>
          </a:lstStyle>
          <a:p>
            <a:pPr>
              <a:lnSpc>
                <a:spcPct val="80000"/>
              </a:lnSpc>
              <a:tabLst>
                <a:tab pos="0" algn="l"/>
                <a:tab pos="1087888" algn="l"/>
                <a:tab pos="2175778" algn="l"/>
                <a:tab pos="3263666" algn="l"/>
                <a:tab pos="4351554" algn="l"/>
                <a:tab pos="5439444" algn="l"/>
                <a:tab pos="6527332" algn="l"/>
                <a:tab pos="7615220" algn="l"/>
                <a:tab pos="8703111" algn="l"/>
                <a:tab pos="9790998" algn="l"/>
                <a:tab pos="10878886" algn="l"/>
                <a:tab pos="11966776" algn="l"/>
              </a:tabLst>
            </a:pPr>
            <a:r>
              <a:rPr lang="ru-RU" sz="2400" b="1" dirty="0" smtClean="0"/>
              <a:t>По каждому сюжету (ситуации) предлагается четыре задания, соответствующие этим четырём  познавательным умениям, действиям, стратегиям</a:t>
            </a:r>
            <a:endParaRPr lang="ru-RU" sz="2400" b="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395809" y="0"/>
            <a:ext cx="10692765" cy="1008112"/>
          </a:xfrm>
          <a:prstGeom prst="rect">
            <a:avLst/>
          </a:prstGeom>
          <a:noFill/>
          <a:ln w="9525">
            <a:noFill/>
            <a:round/>
            <a:headEnd/>
            <a:tailEnd/>
          </a:ln>
        </p:spPr>
        <p:txBody>
          <a:bodyPr lIns="108741" tIns="54367" rIns="108741" bIns="54367" anchor="ctr"/>
          <a:lstStyle/>
          <a:p>
            <a:pPr algn="ctr">
              <a:tabLst>
                <a:tab pos="0" algn="l"/>
                <a:tab pos="1087382" algn="l"/>
                <a:tab pos="2174761" algn="l"/>
                <a:tab pos="3262145" algn="l"/>
                <a:tab pos="4349524" algn="l"/>
                <a:tab pos="5436906" algn="l"/>
                <a:tab pos="6524288" algn="l"/>
                <a:tab pos="7611665" algn="l"/>
                <a:tab pos="8699049" algn="l"/>
                <a:tab pos="9786428" algn="l"/>
                <a:tab pos="10873809" algn="l"/>
                <a:tab pos="11961190" algn="l"/>
              </a:tabLst>
            </a:pPr>
            <a:endParaRPr lang="ru-RU" sz="2700" b="1" cap="all" dirty="0" smtClean="0">
              <a:solidFill>
                <a:srgbClr val="002060"/>
              </a:solidFill>
              <a:latin typeface="Verdana" pitchFamily="34" charset="0"/>
              <a:ea typeface="Verdana" charset="0"/>
              <a:cs typeface="Verdana" charset="0"/>
            </a:endParaRPr>
          </a:p>
          <a:p>
            <a:pPr algn="ctr">
              <a:tabLst>
                <a:tab pos="0" algn="l"/>
                <a:tab pos="1087382" algn="l"/>
                <a:tab pos="2174761" algn="l"/>
                <a:tab pos="3262145" algn="l"/>
                <a:tab pos="4349524" algn="l"/>
                <a:tab pos="5436906" algn="l"/>
                <a:tab pos="6524288" algn="l"/>
                <a:tab pos="7611665" algn="l"/>
                <a:tab pos="8699049" algn="l"/>
                <a:tab pos="9786428" algn="l"/>
                <a:tab pos="10873809" algn="l"/>
                <a:tab pos="11961190" algn="l"/>
              </a:tabLst>
            </a:pPr>
            <a:endParaRPr lang="ru-RU" sz="2700" b="1" cap="all" dirty="0" smtClean="0">
              <a:solidFill>
                <a:srgbClr val="002060"/>
              </a:solidFill>
              <a:latin typeface="Verdana" pitchFamily="34" charset="0"/>
              <a:ea typeface="Verdana" charset="0"/>
              <a:cs typeface="Verdana" charset="0"/>
            </a:endParaRPr>
          </a:p>
          <a:p>
            <a:pPr algn="ctr">
              <a:tabLst>
                <a:tab pos="0" algn="l"/>
                <a:tab pos="1087382" algn="l"/>
                <a:tab pos="2174761" algn="l"/>
                <a:tab pos="3262145" algn="l"/>
                <a:tab pos="4349524" algn="l"/>
                <a:tab pos="5436906" algn="l"/>
                <a:tab pos="6524288" algn="l"/>
                <a:tab pos="7611665" algn="l"/>
                <a:tab pos="8699049" algn="l"/>
                <a:tab pos="9786428" algn="l"/>
                <a:tab pos="10873809" algn="l"/>
                <a:tab pos="11961190" algn="l"/>
              </a:tabLst>
            </a:pPr>
            <a:r>
              <a:rPr lang="ru-RU" sz="3000" b="1" dirty="0" smtClean="0"/>
              <a:t>Финансовая грамотность</a:t>
            </a:r>
          </a:p>
          <a:p>
            <a:pPr algn="ctr">
              <a:tabLst>
                <a:tab pos="0" algn="l"/>
                <a:tab pos="1087382" algn="l"/>
                <a:tab pos="2174761" algn="l"/>
                <a:tab pos="3262145" algn="l"/>
                <a:tab pos="4349524" algn="l"/>
                <a:tab pos="5436906" algn="l"/>
                <a:tab pos="6524288" algn="l"/>
                <a:tab pos="7611665" algn="l"/>
                <a:tab pos="8699049" algn="l"/>
                <a:tab pos="9786428" algn="l"/>
                <a:tab pos="10873809" algn="l"/>
                <a:tab pos="11961190" algn="l"/>
              </a:tabLst>
            </a:pPr>
            <a:r>
              <a:rPr lang="ru-RU" sz="2800" dirty="0" smtClean="0">
                <a:solidFill>
                  <a:srgbClr val="376092"/>
                </a:solidFill>
              </a:rPr>
              <a:t> </a:t>
            </a:r>
          </a:p>
          <a:p>
            <a:pPr algn="ctr">
              <a:tabLst>
                <a:tab pos="0" algn="l"/>
                <a:tab pos="1087382" algn="l"/>
                <a:tab pos="2174761" algn="l"/>
                <a:tab pos="3262145" algn="l"/>
                <a:tab pos="4349524" algn="l"/>
                <a:tab pos="5436906" algn="l"/>
                <a:tab pos="6524288" algn="l"/>
                <a:tab pos="7611665" algn="l"/>
                <a:tab pos="8699049" algn="l"/>
                <a:tab pos="9786428" algn="l"/>
                <a:tab pos="10873809" algn="l"/>
                <a:tab pos="11961190" algn="l"/>
              </a:tabLst>
            </a:pPr>
            <a:r>
              <a:rPr lang="ru-RU" sz="2800" b="1" cap="all" dirty="0" smtClean="0">
                <a:solidFill>
                  <a:srgbClr val="376092"/>
                </a:solidFill>
                <a:latin typeface="Verdana" pitchFamily="34" charset="0"/>
                <a:ea typeface="Verdana" charset="0"/>
                <a:cs typeface="Verdana" charset="0"/>
              </a:rPr>
              <a:t>   </a:t>
            </a:r>
            <a:r>
              <a:rPr lang="ru-RU" sz="2700" b="1" cap="all" dirty="0" smtClean="0">
                <a:solidFill>
                  <a:srgbClr val="002060"/>
                </a:solidFill>
                <a:latin typeface="Verdana" pitchFamily="34" charset="0"/>
                <a:ea typeface="Verdana" charset="0"/>
                <a:cs typeface="Verdana" charset="0"/>
              </a:rPr>
              <a:t>особенности заданий </a:t>
            </a:r>
            <a:endParaRPr lang="ru-RU" sz="2700" b="1" dirty="0">
              <a:solidFill>
                <a:srgbClr val="002060"/>
              </a:solidFill>
              <a:latin typeface="Verdana" pitchFamily="34" charset="0"/>
            </a:endParaRPr>
          </a:p>
        </p:txBody>
      </p:sp>
      <p:sp>
        <p:nvSpPr>
          <p:cNvPr id="10" name="Text Box 2"/>
          <p:cNvSpPr txBox="1">
            <a:spLocks noChangeArrowheads="1"/>
          </p:cNvSpPr>
          <p:nvPr/>
        </p:nvSpPr>
        <p:spPr bwMode="auto">
          <a:xfrm>
            <a:off x="251793" y="2214042"/>
            <a:ext cx="11179807" cy="2136847"/>
          </a:xfrm>
          <a:prstGeom prst="rect">
            <a:avLst/>
          </a:prstGeom>
          <a:noFill/>
          <a:ln w="9525">
            <a:noFill/>
            <a:round/>
            <a:headEnd/>
            <a:tailEnd/>
          </a:ln>
        </p:spPr>
        <p:txBody>
          <a:bodyPr lIns="108741" tIns="54367" rIns="108741" bIns="54367"/>
          <a:lstStyle/>
          <a:p>
            <a:pPr marL="403989" indent="-403989">
              <a:spcBef>
                <a:spcPts val="952"/>
              </a:spcBef>
              <a:buFont typeface="Arial" pitchFamily="34" charset="0"/>
              <a:buChar char="•"/>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r>
              <a:rPr lang="ru-RU" dirty="0" smtClean="0"/>
              <a:t>Все задания предъявляются на основе определённой жизненной ситуации, </a:t>
            </a:r>
            <a:r>
              <a:rPr lang="ru-RU" dirty="0" smtClean="0">
                <a:solidFill>
                  <a:srgbClr val="000000"/>
                </a:solidFill>
              </a:rPr>
              <a:t>понятной учащимся и похожей </a:t>
            </a:r>
            <a:r>
              <a:rPr lang="ru-RU" dirty="0" smtClean="0"/>
              <a:t>на возникающие в повседневной жизни.</a:t>
            </a:r>
          </a:p>
          <a:p>
            <a:pPr marL="403989" indent="-403989">
              <a:spcBef>
                <a:spcPts val="952"/>
              </a:spcBef>
              <a:buFont typeface="Arial" pitchFamily="34" charset="0"/>
              <a:buChar char="•"/>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r>
              <a:rPr lang="ru-RU" dirty="0" smtClean="0"/>
              <a:t>В каждой ситуации действуют конкретные люди, среди которых ровесники учащихся, выполняющих тест, члены их семей, одноклассники, друзья и соседи.</a:t>
            </a:r>
          </a:p>
          <a:p>
            <a:pPr marL="403989" indent="-403989">
              <a:spcBef>
                <a:spcPts val="952"/>
              </a:spcBef>
              <a:buFont typeface="Arial" pitchFamily="34" charset="0"/>
              <a:buChar char="•"/>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r>
              <a:rPr lang="ru-RU" dirty="0" smtClean="0"/>
              <a:t>Обстоятельства, в которые попадают герои описываемых ситуаций, отличаются повседневностью, и варианты предлагаемых героям действий близки и понятны школьникам. </a:t>
            </a:r>
          </a:p>
          <a:p>
            <a:pPr marL="403989" indent="-403989">
              <a:spcBef>
                <a:spcPts val="952"/>
              </a:spcBef>
              <a:buFont typeface="Arial" pitchFamily="34" charset="0"/>
              <a:buChar char="•"/>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r>
              <a:rPr lang="ru-RU" dirty="0" smtClean="0">
                <a:solidFill>
                  <a:srgbClr val="000000"/>
                </a:solidFill>
              </a:rPr>
              <a:t>Ситуация и задачи изложены простым, понятным языком, как правило, немногословно.</a:t>
            </a:r>
          </a:p>
          <a:p>
            <a:pPr marL="403989" indent="-403989">
              <a:spcBef>
                <a:spcPts val="952"/>
              </a:spcBef>
              <a:buFont typeface="Arial" pitchFamily="34" charset="0"/>
              <a:buChar char="•"/>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r>
              <a:rPr lang="ru-RU" dirty="0" smtClean="0"/>
              <a:t>По каждой ситуации предлагается серия заданий-задач, требующих определённых интеллектуальных действий разной степени сложности.</a:t>
            </a:r>
          </a:p>
          <a:p>
            <a:pPr marL="403989" indent="-403989">
              <a:spcBef>
                <a:spcPts val="714"/>
              </a:spcBef>
              <a:buFont typeface="Arial" pitchFamily="34" charset="0"/>
              <a:buChar char="•"/>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r>
              <a:rPr lang="ru-RU" dirty="0" smtClean="0">
                <a:solidFill>
                  <a:srgbClr val="000000"/>
                </a:solidFill>
              </a:rPr>
              <a:t>Ситуации акцентируют вопрос «Как поступить?» и предполагают  определение наиболее целесообразной модели поведения с учётом возможных альтернатив.</a:t>
            </a:r>
          </a:p>
          <a:p>
            <a:pPr marL="403989" indent="-403989">
              <a:spcBef>
                <a:spcPts val="714"/>
              </a:spcBef>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endParaRPr lang="ru-RU" dirty="0" smtClean="0">
              <a:solidFill>
                <a:srgbClr val="000000"/>
              </a:solidFill>
            </a:endParaRPr>
          </a:p>
          <a:p>
            <a:pPr marL="403989" indent="-403989">
              <a:spcBef>
                <a:spcPts val="714"/>
              </a:spcBef>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endParaRPr lang="ru-RU" sz="2700" dirty="0">
              <a:solidFill>
                <a:srgbClr val="000000"/>
              </a:solidFill>
            </a:endParaRPr>
          </a:p>
        </p:txBody>
      </p:sp>
      <p:pic>
        <p:nvPicPr>
          <p:cNvPr id="8" name="Рисунок 7" descr="Ангелина.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0116" y="197068"/>
            <a:ext cx="1800200" cy="1403665"/>
          </a:xfrm>
          <a:prstGeom prst="rect">
            <a:avLst/>
          </a:prstGeom>
        </p:spPr>
      </p:pic>
      <p:pic>
        <p:nvPicPr>
          <p:cNvPr id="11" name="Рисунок 10" descr="Антон.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5044" y="6177134"/>
            <a:ext cx="905806" cy="987254"/>
          </a:xfrm>
          <a:prstGeom prst="rect">
            <a:avLst/>
          </a:prstGeom>
        </p:spPr>
      </p:pic>
      <p:pic>
        <p:nvPicPr>
          <p:cNvPr id="13" name="Рисунок 12" descr="Костя.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0889" y="648418"/>
            <a:ext cx="1156103" cy="1468562"/>
          </a:xfrm>
          <a:prstGeom prst="rect">
            <a:avLst/>
          </a:prstGeom>
        </p:spPr>
      </p:pic>
      <p:pic>
        <p:nvPicPr>
          <p:cNvPr id="14" name="Рисунок 13" descr="Лиза.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97068"/>
            <a:ext cx="1944216" cy="1515958"/>
          </a:xfrm>
          <a:prstGeom prst="rect">
            <a:avLst/>
          </a:prstGeom>
        </p:spPr>
      </p:pic>
      <p:pic>
        <p:nvPicPr>
          <p:cNvPr id="15" name="Рисунок 14" descr="Максим.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31324" y="798869"/>
            <a:ext cx="1167031" cy="1333749"/>
          </a:xfrm>
          <a:prstGeom prst="rect">
            <a:avLst/>
          </a:prstGeom>
        </p:spPr>
      </p:pic>
    </p:spTree>
    <p:extLst>
      <p:ext uri="{BB962C8B-B14F-4D97-AF65-F5344CB8AC3E}">
        <p14:creationId xmlns:p14="http://schemas.microsoft.com/office/powerpoint/2010/main" val="1328395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Заголовок 1"/>
          <p:cNvSpPr txBox="1">
            <a:spLocks noGrp="1"/>
          </p:cNvSpPr>
          <p:nvPr>
            <p:ph type="title"/>
          </p:nvPr>
        </p:nvSpPr>
        <p:spPr>
          <a:xfrm>
            <a:off x="467818" y="341835"/>
            <a:ext cx="11366914" cy="1224136"/>
          </a:xfrm>
          <a:prstGeom prst="rect">
            <a:avLst/>
          </a:prstGeom>
        </p:spPr>
        <p:txBody>
          <a:bodyPr>
            <a:normAutofit/>
          </a:bodyPr>
          <a:lstStyle>
            <a:lvl1pPr defTabSz="1053388">
              <a:defRPr sz="5022"/>
            </a:lvl1pPr>
          </a:lstStyle>
          <a:p>
            <a:r>
              <a:rPr sz="3600" dirty="0" err="1"/>
              <a:t>Функциональная</a:t>
            </a:r>
            <a:r>
              <a:rPr sz="3600" dirty="0"/>
              <a:t> </a:t>
            </a:r>
            <a:r>
              <a:rPr sz="3600" dirty="0" err="1" smtClean="0"/>
              <a:t>грамотность</a:t>
            </a:r>
            <a:r>
              <a:rPr lang="ru-RU" sz="3600" dirty="0" smtClean="0"/>
              <a:t>  </a:t>
            </a:r>
            <a:r>
              <a:rPr lang="ru-RU" sz="3600" b="0" i="1" dirty="0" smtClean="0"/>
              <a:t>(определение 2)</a:t>
            </a:r>
            <a:endParaRPr sz="3600" b="0" i="1" dirty="0"/>
          </a:p>
        </p:txBody>
      </p:sp>
      <p:sp>
        <p:nvSpPr>
          <p:cNvPr id="248" name="Объект 2"/>
          <p:cNvSpPr txBox="1">
            <a:spLocks noGrp="1"/>
          </p:cNvSpPr>
          <p:nvPr>
            <p:ph type="body" idx="1"/>
          </p:nvPr>
        </p:nvSpPr>
        <p:spPr>
          <a:xfrm>
            <a:off x="594042" y="1781994"/>
            <a:ext cx="10692767" cy="5040559"/>
          </a:xfrm>
          <a:prstGeom prst="rect">
            <a:avLst/>
          </a:prstGeom>
        </p:spPr>
        <p:txBody>
          <a:bodyPr>
            <a:normAutofit fontScale="62500" lnSpcReduction="20000"/>
          </a:bodyPr>
          <a:lstStyle/>
          <a:p>
            <a:pPr marL="390525" lvl="0" indent="-28575" algn="just">
              <a:buNone/>
            </a:pPr>
            <a:r>
              <a:rPr lang="ru-RU" sz="4500" b="1" dirty="0" smtClean="0"/>
              <a:t>Новый</a:t>
            </a:r>
            <a:r>
              <a:rPr lang="ru-RU" sz="4500" b="1" i="1" dirty="0" smtClean="0"/>
              <a:t> </a:t>
            </a:r>
            <a:r>
              <a:rPr lang="ru-RU" sz="4500" b="1" dirty="0" smtClean="0"/>
              <a:t>словарь</a:t>
            </a:r>
            <a:r>
              <a:rPr lang="ru-RU" sz="4500" b="1" i="1" dirty="0" smtClean="0"/>
              <a:t> </a:t>
            </a:r>
            <a:r>
              <a:rPr lang="ru-RU" sz="4500" b="1" dirty="0" smtClean="0"/>
              <a:t>методических</a:t>
            </a:r>
            <a:r>
              <a:rPr lang="ru-RU" sz="4500" b="1" i="1" dirty="0" smtClean="0"/>
              <a:t> </a:t>
            </a:r>
            <a:r>
              <a:rPr lang="ru-RU" sz="4500" b="1" dirty="0" smtClean="0"/>
              <a:t>терминов</a:t>
            </a:r>
            <a:r>
              <a:rPr lang="ru-RU" sz="4500" b="1" i="1" dirty="0" smtClean="0"/>
              <a:t> </a:t>
            </a:r>
            <a:r>
              <a:rPr lang="ru-RU" sz="4500" b="1" dirty="0" smtClean="0"/>
              <a:t>и</a:t>
            </a:r>
            <a:r>
              <a:rPr lang="ru-RU" sz="4500" b="1" i="1" dirty="0" smtClean="0"/>
              <a:t> </a:t>
            </a:r>
            <a:r>
              <a:rPr lang="ru-RU" sz="4500" b="1" dirty="0" smtClean="0"/>
              <a:t>понятий:</a:t>
            </a:r>
            <a:r>
              <a:rPr lang="ru-RU" sz="4500" dirty="0" smtClean="0"/>
              <a:t> «ФУНКЦИОНАЛЬНАЯ ГРАМОТНОСТЬ. Способность человека вступать в отношения с внешней средой и максимально быстро адаптироваться и функционировать в ней. В отличие от элементарной грамотности как способности личности читать, понимать, составлять короткие тексты и осуществлять простейшие арифметические действия, Ф.г. есть уровень знаний, умений и навыков, обеспечивающий нормальное функционирование личности в системе социальных отношений, который считается минимально необходимым для осуществления жизнедеятельности личности в конкретной культурной среде»</a:t>
            </a:r>
          </a:p>
          <a:p>
            <a:pPr marL="390525" indent="-28575" algn="just">
              <a:buNone/>
            </a:pPr>
            <a:r>
              <a:rPr lang="ru-RU" dirty="0" smtClean="0"/>
              <a:t>[</a:t>
            </a:r>
            <a:r>
              <a:rPr lang="ru-RU" i="1" dirty="0" smtClean="0"/>
              <a:t>Азимов Э. Г., Щукин А. Н.</a:t>
            </a:r>
            <a:r>
              <a:rPr lang="ru-RU" dirty="0" smtClean="0"/>
              <a:t> Новый словарь методических терминов и понятий (теория и практика обучения языкам). М.: Икар, 2009. 448 с., С. 342].</a:t>
            </a:r>
            <a:endParaRPr lang="ru-RU" dirty="0"/>
          </a:p>
        </p:txBody>
      </p:sp>
      <p:sp>
        <p:nvSpPr>
          <p:cNvPr id="249" name="Номер слайда 3"/>
          <p:cNvSpPr txBox="1">
            <a:spLocks noGrp="1"/>
          </p:cNvSpPr>
          <p:nvPr>
            <p:ph type="sldNum" sz="quarter" idx="4294967295"/>
          </p:nvPr>
        </p:nvSpPr>
        <p:spPr>
          <a:xfrm>
            <a:off x="11072091" y="5880403"/>
            <a:ext cx="214717" cy="2768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517" tIns="38258" rIns="76517" bIns="38258"/>
          <a:lstStyle/>
          <a:p>
            <a:fld id="{86CB4B4D-7CA3-9044-876B-883B54F8677D}" type="slidenum">
              <a:rPr smtClean="0"/>
              <a:pPr/>
              <a:t>7</a:t>
            </a:fld>
            <a:endParaRPr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7" name="Содержимое 6"/>
          <p:cNvSpPr>
            <a:spLocks noGrp="1"/>
          </p:cNvSpPr>
          <p:nvPr>
            <p:ph idx="1"/>
          </p:nvPr>
        </p:nvSpPr>
        <p:spPr/>
        <p:txBody>
          <a:bodyPr/>
          <a:lstStyle/>
          <a:p>
            <a:endParaRPr lang="ru-RU" dirty="0" smtClean="0"/>
          </a:p>
          <a:p>
            <a:pPr algn="ctr">
              <a:buNone/>
            </a:pPr>
            <a:endParaRPr lang="ru-RU" sz="4600" b="1" dirty="0" smtClean="0">
              <a:latin typeface="+mj-lt"/>
              <a:ea typeface="+mj-ea"/>
              <a:cs typeface="+mj-cs"/>
            </a:endParaRPr>
          </a:p>
          <a:p>
            <a:pPr algn="ctr">
              <a:buNone/>
            </a:pPr>
            <a:r>
              <a:rPr lang="ru-RU" sz="4000" b="1" dirty="0" smtClean="0">
                <a:latin typeface="+mj-lt"/>
                <a:ea typeface="+mj-ea"/>
                <a:cs typeface="+mj-cs"/>
              </a:rPr>
              <a:t>ГЛОБАЛЬНЫЕ КОМПЕТЕНЦИИ</a:t>
            </a:r>
          </a:p>
        </p:txBody>
      </p:sp>
      <p:pic>
        <p:nvPicPr>
          <p:cNvPr id="5" name="Рисунок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5929" y="341834"/>
            <a:ext cx="8607428" cy="196689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286910"/>
            <a:ext cx="10692765" cy="775005"/>
          </a:xfrm>
        </p:spPr>
        <p:txBody>
          <a:bodyPr>
            <a:noAutofit/>
          </a:bodyPr>
          <a:lstStyle/>
          <a:p>
            <a:r>
              <a:rPr lang="ru-RU" dirty="0"/>
              <a:t>Глобальные </a:t>
            </a:r>
            <a:r>
              <a:rPr lang="ru-RU" dirty="0" smtClean="0"/>
              <a:t>компетенции</a:t>
            </a:r>
            <a:endParaRPr lang="ru-RU" dirty="0"/>
          </a:p>
        </p:txBody>
      </p:sp>
      <p:pic>
        <p:nvPicPr>
          <p:cNvPr id="15" name="Объект 14">
            <a:extLst>
              <a:ext uri="{FF2B5EF4-FFF2-40B4-BE49-F238E27FC236}">
                <a16:creationId xmlns:a16="http://schemas.microsoft.com/office/drawing/2014/main" id="{859A2483-0AE2-49C1-831D-44D1A01DE6FA}"/>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41800" y="4309089"/>
            <a:ext cx="2608856" cy="855732"/>
          </a:xfrm>
          <a:prstGeom prst="rect">
            <a:avLst/>
          </a:prstGeom>
        </p:spPr>
      </p:pic>
      <p:pic>
        <p:nvPicPr>
          <p:cNvPr id="4" name="Рисунок 3">
            <a:extLst>
              <a:ext uri="{FF2B5EF4-FFF2-40B4-BE49-F238E27FC236}">
                <a16:creationId xmlns:a16="http://schemas.microsoft.com/office/drawing/2014/main" id="{3F9D0F2E-8A07-46C2-A2E5-2E6DCD1EAB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4584" y="2613211"/>
            <a:ext cx="2682262" cy="687759"/>
          </a:xfrm>
          <a:prstGeom prst="rect">
            <a:avLst/>
          </a:prstGeom>
        </p:spPr>
      </p:pic>
      <p:pic>
        <p:nvPicPr>
          <p:cNvPr id="6" name="Рисунок 5">
            <a:extLst>
              <a:ext uri="{FF2B5EF4-FFF2-40B4-BE49-F238E27FC236}">
                <a16:creationId xmlns:a16="http://schemas.microsoft.com/office/drawing/2014/main" id="{2ABBD80D-2E27-47EF-8B34-399782E2553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43461" y="2583239"/>
            <a:ext cx="2682264" cy="662287"/>
          </a:xfrm>
          <a:prstGeom prst="rect">
            <a:avLst/>
          </a:prstGeom>
        </p:spPr>
      </p:pic>
      <p:pic>
        <p:nvPicPr>
          <p:cNvPr id="7" name="Рисунок 6">
            <a:extLst>
              <a:ext uri="{FF2B5EF4-FFF2-40B4-BE49-F238E27FC236}">
                <a16:creationId xmlns:a16="http://schemas.microsoft.com/office/drawing/2014/main" id="{1266E7A8-FD62-477A-8EFF-3053C43F074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225882" y="4325644"/>
            <a:ext cx="2599841" cy="799301"/>
          </a:xfrm>
          <a:prstGeom prst="rect">
            <a:avLst/>
          </a:prstGeom>
        </p:spPr>
      </p:pic>
      <p:pic>
        <p:nvPicPr>
          <p:cNvPr id="8" name="Рисунок 7">
            <a:extLst>
              <a:ext uri="{FF2B5EF4-FFF2-40B4-BE49-F238E27FC236}">
                <a16:creationId xmlns:a16="http://schemas.microsoft.com/office/drawing/2014/main" id="{BFFFEC60-C431-435F-A4AA-9B0397EEE3E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91187" y="2142033"/>
            <a:ext cx="5897365" cy="3710701"/>
          </a:xfrm>
          <a:prstGeom prst="rect">
            <a:avLst/>
          </a:prstGeom>
        </p:spPr>
      </p:pic>
      <p:graphicFrame>
        <p:nvGraphicFramePr>
          <p:cNvPr id="9" name="Объект 8">
            <a:extLst>
              <a:ext uri="{FF2B5EF4-FFF2-40B4-BE49-F238E27FC236}">
                <a16:creationId xmlns:a16="http://schemas.microsoft.com/office/drawing/2014/main" id="{098840ED-D354-4746-89B8-72121CDEBF0D}"/>
              </a:ext>
            </a:extLst>
          </p:cNvPr>
          <p:cNvGraphicFramePr>
            <a:graphicFrameLocks/>
          </p:cNvGraphicFramePr>
          <p:nvPr>
            <p:extLst>
              <p:ext uri="{D42A27DB-BD31-4B8C-83A1-F6EECF244321}">
                <p14:modId xmlns:p14="http://schemas.microsoft.com/office/powerpoint/2010/main" val="3035606113"/>
              </p:ext>
            </p:extLst>
          </p:nvPr>
        </p:nvGraphicFramePr>
        <p:xfrm>
          <a:off x="324584" y="1715986"/>
          <a:ext cx="2682263" cy="481198"/>
        </p:xfrm>
        <a:graphic>
          <a:graphicData uri="http://schemas.openxmlformats.org/drawingml/2006/table">
            <a:tbl>
              <a:tblPr firstRow="1" bandRow="1">
                <a:tableStyleId>{5C22544A-7EE6-4342-B048-85BDC9FD1C3A}</a:tableStyleId>
              </a:tblPr>
              <a:tblGrid>
                <a:gridCol w="2682263">
                  <a:extLst>
                    <a:ext uri="{9D8B030D-6E8A-4147-A177-3AD203B41FA5}">
                      <a16:colId xmlns:a16="http://schemas.microsoft.com/office/drawing/2014/main" val="3813844802"/>
                    </a:ext>
                  </a:extLst>
                </a:gridCol>
              </a:tblGrid>
              <a:tr h="481198">
                <a:tc>
                  <a:txBody>
                    <a:bodyPr/>
                    <a:lstStyle/>
                    <a:p>
                      <a:r>
                        <a:rPr lang="ru-RU" dirty="0">
                          <a:solidFill>
                            <a:srgbClr val="002060"/>
                          </a:solidFill>
                        </a:rPr>
                        <a:t>Доступ к чистой воде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0" name="Объект 8">
            <a:extLst>
              <a:ext uri="{FF2B5EF4-FFF2-40B4-BE49-F238E27FC236}">
                <a16:creationId xmlns:a16="http://schemas.microsoft.com/office/drawing/2014/main" id="{70052871-0196-4654-A035-2C96832E34B1}"/>
              </a:ext>
            </a:extLst>
          </p:cNvPr>
          <p:cNvGraphicFramePr>
            <a:graphicFrameLocks/>
          </p:cNvGraphicFramePr>
          <p:nvPr>
            <p:extLst>
              <p:ext uri="{D42A27DB-BD31-4B8C-83A1-F6EECF244321}">
                <p14:modId xmlns:p14="http://schemas.microsoft.com/office/powerpoint/2010/main" val="890169744"/>
              </p:ext>
            </p:extLst>
          </p:nvPr>
        </p:nvGraphicFramePr>
        <p:xfrm>
          <a:off x="316349" y="3581945"/>
          <a:ext cx="2497311" cy="411480"/>
        </p:xfrm>
        <a:graphic>
          <a:graphicData uri="http://schemas.openxmlformats.org/drawingml/2006/table">
            <a:tbl>
              <a:tblPr firstRow="1" bandRow="1">
                <a:tableStyleId>{5C22544A-7EE6-4342-B048-85BDC9FD1C3A}</a:tableStyleId>
              </a:tblPr>
              <a:tblGrid>
                <a:gridCol w="2497311">
                  <a:extLst>
                    <a:ext uri="{9D8B030D-6E8A-4147-A177-3AD203B41FA5}">
                      <a16:colId xmlns:a16="http://schemas.microsoft.com/office/drawing/2014/main" val="3813844802"/>
                    </a:ext>
                  </a:extLst>
                </a:gridCol>
              </a:tblGrid>
              <a:tr h="381423">
                <a:tc>
                  <a:txBody>
                    <a:bodyPr/>
                    <a:lstStyle/>
                    <a:p>
                      <a:r>
                        <a:rPr lang="ru-RU" dirty="0">
                          <a:solidFill>
                            <a:srgbClr val="002060"/>
                          </a:solidFill>
                        </a:rPr>
                        <a:t>Забота о животных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1" name="Объект 8">
            <a:extLst>
              <a:ext uri="{FF2B5EF4-FFF2-40B4-BE49-F238E27FC236}">
                <a16:creationId xmlns:a16="http://schemas.microsoft.com/office/drawing/2014/main" id="{2FBCF820-87F1-4049-8375-0854BE8C5D88}"/>
              </a:ext>
            </a:extLst>
          </p:cNvPr>
          <p:cNvGraphicFramePr>
            <a:graphicFrameLocks/>
          </p:cNvGraphicFramePr>
          <p:nvPr>
            <p:extLst>
              <p:ext uri="{D42A27DB-BD31-4B8C-83A1-F6EECF244321}">
                <p14:modId xmlns:p14="http://schemas.microsoft.com/office/powerpoint/2010/main" val="167000723"/>
              </p:ext>
            </p:extLst>
          </p:nvPr>
        </p:nvGraphicFramePr>
        <p:xfrm>
          <a:off x="341800" y="5231633"/>
          <a:ext cx="1421975" cy="411480"/>
        </p:xfrm>
        <a:graphic>
          <a:graphicData uri="http://schemas.openxmlformats.org/drawingml/2006/table">
            <a:tbl>
              <a:tblPr firstRow="1" bandRow="1">
                <a:tableStyleId>{5C22544A-7EE6-4342-B048-85BDC9FD1C3A}</a:tableStyleId>
              </a:tblPr>
              <a:tblGrid>
                <a:gridCol w="1421975">
                  <a:extLst>
                    <a:ext uri="{9D8B030D-6E8A-4147-A177-3AD203B41FA5}">
                      <a16:colId xmlns:a16="http://schemas.microsoft.com/office/drawing/2014/main" val="3813844802"/>
                    </a:ext>
                  </a:extLst>
                </a:gridCol>
              </a:tblGrid>
              <a:tr h="370840">
                <a:tc>
                  <a:txBody>
                    <a:bodyPr/>
                    <a:lstStyle/>
                    <a:p>
                      <a:r>
                        <a:rPr lang="ru-RU" dirty="0">
                          <a:solidFill>
                            <a:srgbClr val="002060"/>
                          </a:solidFill>
                        </a:rPr>
                        <a:t>Здоровье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2" name="Объект 8">
            <a:extLst>
              <a:ext uri="{FF2B5EF4-FFF2-40B4-BE49-F238E27FC236}">
                <a16:creationId xmlns:a16="http://schemas.microsoft.com/office/drawing/2014/main" id="{E8AD8A4F-655A-4381-80F9-388380CB47CF}"/>
              </a:ext>
            </a:extLst>
          </p:cNvPr>
          <p:cNvGraphicFramePr>
            <a:graphicFrameLocks/>
          </p:cNvGraphicFramePr>
          <p:nvPr>
            <p:extLst>
              <p:ext uri="{D42A27DB-BD31-4B8C-83A1-F6EECF244321}">
                <p14:modId xmlns:p14="http://schemas.microsoft.com/office/powerpoint/2010/main" val="482926391"/>
              </p:ext>
            </p:extLst>
          </p:nvPr>
        </p:nvGraphicFramePr>
        <p:xfrm>
          <a:off x="9143460" y="1715986"/>
          <a:ext cx="2682263" cy="731520"/>
        </p:xfrm>
        <a:graphic>
          <a:graphicData uri="http://schemas.openxmlformats.org/drawingml/2006/table">
            <a:tbl>
              <a:tblPr firstRow="1" bandRow="1">
                <a:tableStyleId>{5C22544A-7EE6-4342-B048-85BDC9FD1C3A}</a:tableStyleId>
              </a:tblPr>
              <a:tblGrid>
                <a:gridCol w="2682263">
                  <a:extLst>
                    <a:ext uri="{9D8B030D-6E8A-4147-A177-3AD203B41FA5}">
                      <a16:colId xmlns:a16="http://schemas.microsoft.com/office/drawing/2014/main" val="3813844802"/>
                    </a:ext>
                  </a:extLst>
                </a:gridCol>
              </a:tblGrid>
              <a:tr h="370840">
                <a:tc>
                  <a:txBody>
                    <a:bodyPr/>
                    <a:lstStyle/>
                    <a:p>
                      <a:r>
                        <a:rPr lang="ru-RU" dirty="0">
                          <a:solidFill>
                            <a:srgbClr val="002060"/>
                          </a:solidFill>
                        </a:rPr>
                        <a:t>Между горами и морем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3" name="Объект 8">
            <a:extLst>
              <a:ext uri="{FF2B5EF4-FFF2-40B4-BE49-F238E27FC236}">
                <a16:creationId xmlns:a16="http://schemas.microsoft.com/office/drawing/2014/main" id="{60DF2EC8-9524-466B-BCC5-FEEE951CEAF7}"/>
              </a:ext>
            </a:extLst>
          </p:cNvPr>
          <p:cNvGraphicFramePr>
            <a:graphicFrameLocks/>
          </p:cNvGraphicFramePr>
          <p:nvPr>
            <p:extLst>
              <p:ext uri="{D42A27DB-BD31-4B8C-83A1-F6EECF244321}">
                <p14:modId xmlns:p14="http://schemas.microsoft.com/office/powerpoint/2010/main" val="2587406473"/>
              </p:ext>
            </p:extLst>
          </p:nvPr>
        </p:nvGraphicFramePr>
        <p:xfrm>
          <a:off x="9129084" y="3370378"/>
          <a:ext cx="2682263" cy="731520"/>
        </p:xfrm>
        <a:graphic>
          <a:graphicData uri="http://schemas.openxmlformats.org/drawingml/2006/table">
            <a:tbl>
              <a:tblPr firstRow="1" bandRow="1">
                <a:tableStyleId>{5C22544A-7EE6-4342-B048-85BDC9FD1C3A}</a:tableStyleId>
              </a:tblPr>
              <a:tblGrid>
                <a:gridCol w="2682263">
                  <a:extLst>
                    <a:ext uri="{9D8B030D-6E8A-4147-A177-3AD203B41FA5}">
                      <a16:colId xmlns:a16="http://schemas.microsoft.com/office/drawing/2014/main" val="3813844802"/>
                    </a:ext>
                  </a:extLst>
                </a:gridCol>
              </a:tblGrid>
              <a:tr h="370840">
                <a:tc>
                  <a:txBody>
                    <a:bodyPr/>
                    <a:lstStyle/>
                    <a:p>
                      <a:r>
                        <a:rPr lang="ru-RU" dirty="0">
                          <a:solidFill>
                            <a:srgbClr val="002060"/>
                          </a:solidFill>
                        </a:rPr>
                        <a:t>Государство «Мусорные острова»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4" name="Объект 8">
            <a:extLst>
              <a:ext uri="{FF2B5EF4-FFF2-40B4-BE49-F238E27FC236}">
                <a16:creationId xmlns:a16="http://schemas.microsoft.com/office/drawing/2014/main" id="{AFE1EB05-7D8E-47D0-BA98-473E212FC2F1}"/>
              </a:ext>
            </a:extLst>
          </p:cNvPr>
          <p:cNvGraphicFramePr>
            <a:graphicFrameLocks/>
          </p:cNvGraphicFramePr>
          <p:nvPr>
            <p:extLst>
              <p:ext uri="{D42A27DB-BD31-4B8C-83A1-F6EECF244321}">
                <p14:modId xmlns:p14="http://schemas.microsoft.com/office/powerpoint/2010/main" val="2499882010"/>
              </p:ext>
            </p:extLst>
          </p:nvPr>
        </p:nvGraphicFramePr>
        <p:xfrm>
          <a:off x="8960403" y="5227351"/>
          <a:ext cx="2802987" cy="731520"/>
        </p:xfrm>
        <a:graphic>
          <a:graphicData uri="http://schemas.openxmlformats.org/drawingml/2006/table">
            <a:tbl>
              <a:tblPr firstRow="1" bandRow="1">
                <a:tableStyleId>{5C22544A-7EE6-4342-B048-85BDC9FD1C3A}</a:tableStyleId>
              </a:tblPr>
              <a:tblGrid>
                <a:gridCol w="2802987">
                  <a:extLst>
                    <a:ext uri="{9D8B030D-6E8A-4147-A177-3AD203B41FA5}">
                      <a16:colId xmlns:a16="http://schemas.microsoft.com/office/drawing/2014/main" val="3813844802"/>
                    </a:ext>
                  </a:extLst>
                </a:gridCol>
              </a:tblGrid>
              <a:tr h="367481">
                <a:tc>
                  <a:txBody>
                    <a:bodyPr/>
                    <a:lstStyle/>
                    <a:p>
                      <a:r>
                        <a:rPr lang="ru-RU" sz="2100" b="1" kern="1200" dirty="0">
                          <a:solidFill>
                            <a:srgbClr val="002060"/>
                          </a:solidFill>
                          <a:effectLst/>
                          <a:latin typeface="+mn-lt"/>
                          <a:ea typeface="+mn-ea"/>
                          <a:cs typeface="+mn-cs"/>
                        </a:rPr>
                        <a:t>Образование в мире: право и бизнес</a:t>
                      </a: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pic>
        <p:nvPicPr>
          <p:cNvPr id="16" name="Рисунок 15">
            <a:extLst>
              <a:ext uri="{FF2B5EF4-FFF2-40B4-BE49-F238E27FC236}">
                <a16:creationId xmlns:a16="http://schemas.microsoft.com/office/drawing/2014/main" id="{337CF40B-559D-4758-AB2A-04A28B23A39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24584" y="6205062"/>
            <a:ext cx="2519496" cy="519247"/>
          </a:xfrm>
          <a:prstGeom prst="rect">
            <a:avLst/>
          </a:prstGeom>
        </p:spPr>
      </p:pic>
      <p:pic>
        <p:nvPicPr>
          <p:cNvPr id="17" name="Рисунок 16">
            <a:extLst>
              <a:ext uri="{FF2B5EF4-FFF2-40B4-BE49-F238E27FC236}">
                <a16:creationId xmlns:a16="http://schemas.microsoft.com/office/drawing/2014/main" id="{935EC63A-86F8-42BD-94A0-C734F4FD168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971661" y="6205062"/>
            <a:ext cx="2839686" cy="454251"/>
          </a:xfrm>
          <a:prstGeom prst="rect">
            <a:avLst/>
          </a:prstGeom>
        </p:spPr>
      </p:pic>
      <p:graphicFrame>
        <p:nvGraphicFramePr>
          <p:cNvPr id="18" name="Объект 8">
            <a:extLst>
              <a:ext uri="{FF2B5EF4-FFF2-40B4-BE49-F238E27FC236}">
                <a16:creationId xmlns:a16="http://schemas.microsoft.com/office/drawing/2014/main" id="{6C058115-EDD8-4C85-8CB5-7BF2E5D4DE7B}"/>
              </a:ext>
            </a:extLst>
          </p:cNvPr>
          <p:cNvGraphicFramePr>
            <a:graphicFrameLocks/>
          </p:cNvGraphicFramePr>
          <p:nvPr>
            <p:extLst>
              <p:ext uri="{D42A27DB-BD31-4B8C-83A1-F6EECF244321}">
                <p14:modId xmlns:p14="http://schemas.microsoft.com/office/powerpoint/2010/main" val="304413289"/>
              </p:ext>
            </p:extLst>
          </p:nvPr>
        </p:nvGraphicFramePr>
        <p:xfrm>
          <a:off x="341800" y="1043294"/>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val="3813844802"/>
                    </a:ext>
                  </a:extLst>
                </a:gridCol>
              </a:tblGrid>
              <a:tr h="370840">
                <a:tc>
                  <a:txBody>
                    <a:bodyPr/>
                    <a:lstStyle/>
                    <a:p>
                      <a:r>
                        <a:rPr lang="ru-RU" dirty="0">
                          <a:solidFill>
                            <a:schemeClr val="tx1">
                              <a:lumMod val="95000"/>
                              <a:lumOff val="5000"/>
                            </a:schemeClr>
                          </a:solidFill>
                        </a:rPr>
                        <a:t>Мониторинг 5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9" name="Объект 8">
            <a:extLst>
              <a:ext uri="{FF2B5EF4-FFF2-40B4-BE49-F238E27FC236}">
                <a16:creationId xmlns:a16="http://schemas.microsoft.com/office/drawing/2014/main" id="{625BDCE1-095E-45E0-AB77-0908A84CA080}"/>
              </a:ext>
            </a:extLst>
          </p:cNvPr>
          <p:cNvGraphicFramePr>
            <a:graphicFrameLocks/>
          </p:cNvGraphicFramePr>
          <p:nvPr>
            <p:extLst>
              <p:ext uri="{D42A27DB-BD31-4B8C-83A1-F6EECF244321}">
                <p14:modId xmlns:p14="http://schemas.microsoft.com/office/powerpoint/2010/main" val="1151151843"/>
              </p:ext>
            </p:extLst>
          </p:nvPr>
        </p:nvGraphicFramePr>
        <p:xfrm>
          <a:off x="9272959" y="1017528"/>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val="3813844802"/>
                    </a:ext>
                  </a:extLst>
                </a:gridCol>
              </a:tblGrid>
              <a:tr h="370840">
                <a:tc>
                  <a:txBody>
                    <a:bodyPr/>
                    <a:lstStyle/>
                    <a:p>
                      <a:r>
                        <a:rPr lang="ru-RU" dirty="0">
                          <a:solidFill>
                            <a:schemeClr val="tx1">
                              <a:lumMod val="95000"/>
                              <a:lumOff val="5000"/>
                            </a:schemeClr>
                          </a:solidFill>
                        </a:rPr>
                        <a:t>Мониторинг 7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sp>
        <p:nvSpPr>
          <p:cNvPr id="20" name="Прямоугольник 19"/>
          <p:cNvSpPr/>
          <p:nvPr/>
        </p:nvSpPr>
        <p:spPr>
          <a:xfrm>
            <a:off x="3636169" y="1493962"/>
            <a:ext cx="4392488" cy="461665"/>
          </a:xfrm>
          <a:prstGeom prst="rect">
            <a:avLst/>
          </a:prstGeom>
        </p:spPr>
        <p:txBody>
          <a:bodyPr wrap="square">
            <a:spAutoFit/>
          </a:bodyPr>
          <a:lstStyle/>
          <a:p>
            <a:pPr algn="ctr"/>
            <a:r>
              <a:rPr lang="ru-RU" sz="2400" b="1" dirty="0" smtClean="0"/>
              <a:t>Исследование </a:t>
            </a:r>
            <a:r>
              <a:rPr lang="en-US" sz="2400" b="1" dirty="0" smtClean="0"/>
              <a:t>PISA</a:t>
            </a:r>
            <a:r>
              <a:rPr lang="ru-RU" sz="2400" b="1" dirty="0" smtClean="0"/>
              <a:t> </a:t>
            </a:r>
            <a:endParaRPr lang="ru-RU"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a:t>Определение глобальной компетентности</a:t>
            </a:r>
          </a:p>
        </p:txBody>
      </p:sp>
      <p:sp>
        <p:nvSpPr>
          <p:cNvPr id="3" name="Объект 2"/>
          <p:cNvSpPr>
            <a:spLocks noGrp="1"/>
          </p:cNvSpPr>
          <p:nvPr>
            <p:ph sz="half" idx="2"/>
          </p:nvPr>
        </p:nvSpPr>
        <p:spPr>
          <a:xfrm>
            <a:off x="5940425" y="1907187"/>
            <a:ext cx="5112568" cy="3696824"/>
          </a:xfrm>
        </p:spPr>
        <p:txBody>
          <a:bodyPr>
            <a:noAutofit/>
          </a:bodyPr>
          <a:lstStyle/>
          <a:p>
            <a:pPr marL="114300" indent="0" algn="just">
              <a:buNone/>
            </a:pPr>
            <a:r>
              <a:rPr lang="ru-RU" sz="2000" b="1" dirty="0" smtClean="0"/>
              <a:t>Глобальная компетентность </a:t>
            </a:r>
            <a:r>
              <a:rPr lang="ru-RU" sz="2000" dirty="0" smtClean="0"/>
              <a:t>(глобальные компетенции)  - это специфический обособленный ценностно-интегративный компонент функциональной грамотности, имеющий собственное предметное содержание, ценностную основу и нацеленный на формирование универсальных навыков.</a:t>
            </a:r>
          </a:p>
          <a:p>
            <a:pPr marL="114300" indent="0" algn="just">
              <a:buNone/>
            </a:pPr>
            <a:endParaRPr lang="ru-RU" sz="2000" dirty="0" smtClean="0"/>
          </a:p>
          <a:p>
            <a:pPr marL="114300" indent="0" algn="just">
              <a:buNone/>
            </a:pPr>
            <a:endParaRPr lang="ru-RU" sz="1800" dirty="0" smtClean="0"/>
          </a:p>
          <a:p>
            <a:pPr marL="114300" indent="0" algn="just">
              <a:buNone/>
            </a:pPr>
            <a:r>
              <a:rPr lang="ru-RU" sz="1800" dirty="0" smtClean="0"/>
              <a:t>(Коваль Т.В., </a:t>
            </a:r>
            <a:r>
              <a:rPr lang="ru-RU" sz="1800" dirty="0" err="1" smtClean="0"/>
              <a:t>Дюкова</a:t>
            </a:r>
            <a:r>
              <a:rPr lang="ru-RU" sz="1800" dirty="0" smtClean="0"/>
              <a:t> С.Е. ГЛОБАЛЬНЫЕ КОМПЕТЕНЦИИ - НОВЫЙ КОМПОНЕНТ ФУНКЦИОНАЛЬНОЙ ГРАМОТНОСТИ // Отечественная и зарубежная педагогика. 2019. Т. 1. № 4 (61). С. 112-123.) </a:t>
            </a:r>
          </a:p>
          <a:p>
            <a:pPr marL="114300" indent="0" algn="just">
              <a:buNone/>
            </a:pPr>
            <a:endParaRPr lang="ru-RU" sz="2000" dirty="0"/>
          </a:p>
        </p:txBody>
      </p:sp>
      <p:sp>
        <p:nvSpPr>
          <p:cNvPr id="61" name="Google Shape;61;p14"/>
          <p:cNvSpPr txBox="1">
            <a:spLocks noGrp="1"/>
          </p:cNvSpPr>
          <p:nvPr>
            <p:ph type="sldNum" sz="quarter" idx="12"/>
          </p:nvPr>
        </p:nvSpPr>
        <p:spPr>
          <a:prstGeom prst="rect">
            <a:avLst/>
          </a:prstGeom>
        </p:spPr>
        <p:txBody>
          <a:bodyPr spcFirstLastPara="1" vert="horz" wrap="square" lIns="91425" tIns="91425" rIns="91425" bIns="91425" rtlCol="0" anchor="ctr" anchorCtr="0">
            <a:noAutofit/>
          </a:bodyPr>
          <a:lstStyle/>
          <a:p>
            <a:pPr algn="r"/>
            <a:fld id="{00000000-1234-1234-1234-123412341234}" type="slidenum">
              <a:rPr lang="ru">
                <a:latin typeface="Trebuchet MS"/>
                <a:ea typeface="Trebuchet MS"/>
                <a:cs typeface="Trebuchet MS"/>
                <a:sym typeface="Trebuchet MS"/>
              </a:rPr>
              <a:pPr algn="r"/>
              <a:t>72</a:t>
            </a:fld>
            <a:endParaRPr>
              <a:latin typeface="Trebuchet MS"/>
              <a:ea typeface="Trebuchet MS"/>
              <a:cs typeface="Trebuchet MS"/>
              <a:sym typeface="Trebuchet MS"/>
            </a:endParaRPr>
          </a:p>
        </p:txBody>
      </p:sp>
      <p:sp>
        <p:nvSpPr>
          <p:cNvPr id="4" name="Объект 3"/>
          <p:cNvSpPr>
            <a:spLocks noGrp="1"/>
          </p:cNvSpPr>
          <p:nvPr>
            <p:ph sz="half" idx="1"/>
          </p:nvPr>
        </p:nvSpPr>
        <p:spPr>
          <a:xfrm>
            <a:off x="594047" y="1565971"/>
            <a:ext cx="5247375" cy="4833888"/>
          </a:xfrm>
        </p:spPr>
        <p:txBody>
          <a:bodyPr>
            <a:noAutofit/>
          </a:bodyPr>
          <a:lstStyle/>
          <a:p>
            <a:pPr marL="0" indent="0">
              <a:spcBef>
                <a:spcPts val="0"/>
              </a:spcBef>
              <a:buNone/>
            </a:pPr>
            <a:endParaRPr lang="ru-RU" sz="2000" dirty="0" smtClean="0"/>
          </a:p>
          <a:p>
            <a:pPr marL="0" indent="0">
              <a:spcBef>
                <a:spcPts val="0"/>
              </a:spcBef>
              <a:buNone/>
            </a:pPr>
            <a:r>
              <a:rPr lang="ru-RU" sz="2000" b="1" dirty="0" smtClean="0"/>
              <a:t>Глобальная компетентность</a:t>
            </a:r>
            <a:r>
              <a:rPr lang="ru-RU" sz="2000" dirty="0" smtClean="0"/>
              <a:t> — это многогранная цель обучения на протяжении всей жизни. Глобально компетентная личность способна изучать местные, глобальные проблемы и вопросы межкультурного взаимодействия, понимать и оценивать различные точки зрения и мировоззрения, успешно и уважительно взаимодействовать с другими, а также действовать ответственно для обеспечения устойчивого развития и коллективного благополучия</a:t>
            </a:r>
          </a:p>
          <a:p>
            <a:pPr marL="0" indent="0">
              <a:spcBef>
                <a:spcPts val="0"/>
              </a:spcBef>
              <a:buNone/>
            </a:pPr>
            <a:endParaRPr lang="ru-RU" sz="2000" dirty="0" smtClean="0"/>
          </a:p>
          <a:p>
            <a:pPr marL="0" indent="0">
              <a:spcBef>
                <a:spcPts val="0"/>
              </a:spcBef>
              <a:buNone/>
            </a:pPr>
            <a:r>
              <a:rPr lang="ru-RU" sz="2000" dirty="0" smtClean="0"/>
              <a:t> </a:t>
            </a:r>
            <a:r>
              <a:rPr lang="ru-RU" sz="2000" dirty="0"/>
              <a:t>(</a:t>
            </a:r>
            <a:r>
              <a:rPr lang="en-US" sz="2000" dirty="0"/>
              <a:t>PISA 2018 Assessment and Analytical Framework</a:t>
            </a:r>
            <a:r>
              <a:rPr lang="ru-RU" sz="2000" dirty="0"/>
              <a:t>)</a:t>
            </a:r>
            <a:r>
              <a:rPr lang="en-US" sz="2000" dirty="0"/>
              <a:t> </a:t>
            </a:r>
            <a:endParaRPr lang="ru-RU" sz="2000" dirty="0"/>
          </a:p>
        </p:txBody>
      </p:sp>
    </p:spTree>
    <p:extLst>
      <p:ext uri="{BB962C8B-B14F-4D97-AF65-F5344CB8AC3E}">
        <p14:creationId xmlns:p14="http://schemas.microsoft.com/office/powerpoint/2010/main" val="37774692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Заголовок 1"/>
          <p:cNvSpPr>
            <a:spLocks noGrp="1"/>
          </p:cNvSpPr>
          <p:nvPr>
            <p:ph type="title"/>
          </p:nvPr>
        </p:nvSpPr>
        <p:spPr>
          <a:xfrm>
            <a:off x="594044" y="629866"/>
            <a:ext cx="10692765" cy="792088"/>
          </a:xfrm>
        </p:spPr>
        <p:txBody>
          <a:bodyPr>
            <a:normAutofit/>
          </a:bodyPr>
          <a:lstStyle/>
          <a:p>
            <a:r>
              <a:rPr lang="ru-RU" b="1" dirty="0"/>
              <a:t>Структура глобальной компетентности</a:t>
            </a:r>
          </a:p>
        </p:txBody>
      </p:sp>
      <p:sp>
        <p:nvSpPr>
          <p:cNvPr id="61" name="Google Shape;61;p14"/>
          <p:cNvSpPr txBox="1">
            <a:spLocks noGrp="1"/>
          </p:cNvSpPr>
          <p:nvPr>
            <p:ph type="sldNum" sz="quarter" idx="12"/>
          </p:nvPr>
        </p:nvSpPr>
        <p:spPr>
          <a:prstGeom prst="rect">
            <a:avLst/>
          </a:prstGeom>
        </p:spPr>
        <p:txBody>
          <a:bodyPr spcFirstLastPara="1" vert="horz" wrap="square" lIns="91425" tIns="91425" rIns="91425" bIns="91425" rtlCol="0" anchor="ctr" anchorCtr="0">
            <a:noAutofit/>
          </a:bodyPr>
          <a:lstStyle/>
          <a:p>
            <a:pPr algn="r"/>
            <a:fld id="{00000000-1234-1234-1234-123412341234}" type="slidenum">
              <a:rPr lang="ru">
                <a:latin typeface="Trebuchet MS"/>
                <a:ea typeface="Trebuchet MS"/>
                <a:cs typeface="Trebuchet MS"/>
                <a:sym typeface="Trebuchet MS"/>
              </a:rPr>
              <a:pPr algn="r"/>
              <a:t>73</a:t>
            </a:fld>
            <a:endParaRPr>
              <a:latin typeface="Trebuchet MS"/>
              <a:ea typeface="Trebuchet MS"/>
              <a:cs typeface="Trebuchet MS"/>
              <a:sym typeface="Trebuchet MS"/>
            </a:endParaRPr>
          </a:p>
        </p:txBody>
      </p:sp>
      <p:graphicFrame>
        <p:nvGraphicFramePr>
          <p:cNvPr id="4" name="Объект 3"/>
          <p:cNvGraphicFramePr>
            <a:graphicFrameLocks noGrp="1"/>
          </p:cNvGraphicFramePr>
          <p:nvPr>
            <p:ph idx="1"/>
            <p:extLst/>
          </p:nvPr>
        </p:nvGraphicFramePr>
        <p:xfrm>
          <a:off x="1930638" y="2149316"/>
          <a:ext cx="8019574" cy="3821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a:extLst>
              <a:ext uri="{FF2B5EF4-FFF2-40B4-BE49-F238E27FC236}">
                <a16:creationId xmlns:a16="http://schemas.microsoft.com/office/drawing/2014/main" id="{A871EDFC-11F6-4D2F-9B24-696E5EF77E1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00098" y="165517"/>
            <a:ext cx="1800887" cy="523094"/>
          </a:xfrm>
          <a:prstGeom prst="rect">
            <a:avLst/>
          </a:prstGeom>
        </p:spPr>
      </p:pic>
    </p:spTree>
    <p:extLst>
      <p:ext uri="{BB962C8B-B14F-4D97-AF65-F5344CB8AC3E}">
        <p14:creationId xmlns:p14="http://schemas.microsoft.com/office/powerpoint/2010/main" val="115254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Заголовок 1"/>
          <p:cNvSpPr>
            <a:spLocks noGrp="1"/>
          </p:cNvSpPr>
          <p:nvPr>
            <p:ph type="title"/>
          </p:nvPr>
        </p:nvSpPr>
        <p:spPr>
          <a:xfrm>
            <a:off x="323802" y="197818"/>
            <a:ext cx="11161240" cy="967759"/>
          </a:xfrm>
        </p:spPr>
        <p:txBody>
          <a:bodyPr>
            <a:noAutofit/>
          </a:bodyPr>
          <a:lstStyle/>
          <a:p>
            <a:r>
              <a:rPr lang="ru-RU" sz="4000" b="1" dirty="0"/>
              <a:t>Овладение глобальной компетентностью </a:t>
            </a:r>
            <a:r>
              <a:rPr lang="ru-RU" sz="4000" dirty="0"/>
              <a:t>выражается в способности</a:t>
            </a:r>
            <a:endParaRPr lang="ru-RU" sz="4000" b="1" dirty="0"/>
          </a:p>
        </p:txBody>
      </p:sp>
      <p:sp>
        <p:nvSpPr>
          <p:cNvPr id="4" name="Текст 3"/>
          <p:cNvSpPr>
            <a:spLocks noGrp="1"/>
          </p:cNvSpPr>
          <p:nvPr>
            <p:ph type="body" idx="1"/>
          </p:nvPr>
        </p:nvSpPr>
        <p:spPr>
          <a:xfrm>
            <a:off x="1705541" y="1998018"/>
            <a:ext cx="8303147" cy="3528392"/>
          </a:xfrm>
        </p:spPr>
        <p:txBody>
          <a:bodyPr/>
          <a:lstStyle/>
          <a:p>
            <a:pPr lvl="0"/>
            <a:r>
              <a:rPr lang="ru-RU" sz="2400" dirty="0"/>
              <a:t>критически рассматривать с различных точек зрения вопросы и ситуации глобального характера и межкультурного взаимодействия и эффективно действовать в этих ситуациях; </a:t>
            </a:r>
          </a:p>
          <a:p>
            <a:pPr lvl="0"/>
            <a:r>
              <a:rPr lang="ru-RU" sz="2400" dirty="0"/>
              <a:t>осознавать, каким образом культурные, религиозные, политические, расовые и иные различия могут оказывать влияние на восприятие, суждения и взгляды; </a:t>
            </a:r>
          </a:p>
          <a:p>
            <a:r>
              <a:rPr lang="ru-RU" sz="2400" dirty="0"/>
              <a:t>вступать в открытое, уважительное и эффективное взаимодействие с другими людьми на основе разделяемого всеми уважения к человеческому достоинству</a:t>
            </a:r>
          </a:p>
          <a:p>
            <a:pPr marL="114300" indent="0">
              <a:buNone/>
            </a:pPr>
            <a:endParaRPr lang="ru-RU" sz="2000" dirty="0"/>
          </a:p>
          <a:p>
            <a:pPr marL="114300" indent="0">
              <a:buNone/>
            </a:pPr>
            <a:r>
              <a:rPr lang="ru-RU" sz="2000" dirty="0"/>
              <a:t> </a:t>
            </a:r>
          </a:p>
        </p:txBody>
      </p:sp>
      <p:sp>
        <p:nvSpPr>
          <p:cNvPr id="61" name="Google Shape;61;p14"/>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pPr algn="r"/>
            <a:fld id="{00000000-1234-1234-1234-123412341234}" type="slidenum">
              <a:rPr lang="ru">
                <a:latin typeface="Trebuchet MS"/>
                <a:ea typeface="Trebuchet MS"/>
                <a:cs typeface="Trebuchet MS"/>
                <a:sym typeface="Trebuchet MS"/>
              </a:rPr>
              <a:pPr algn="r"/>
              <a:t>74</a:t>
            </a:fld>
            <a:endParaRPr>
              <a:latin typeface="Trebuchet MS"/>
              <a:ea typeface="Trebuchet MS"/>
              <a:cs typeface="Trebuchet MS"/>
              <a:sym typeface="Trebuchet MS"/>
            </a:endParaRPr>
          </a:p>
        </p:txBody>
      </p:sp>
    </p:spTree>
    <p:extLst>
      <p:ext uri="{BB962C8B-B14F-4D97-AF65-F5344CB8AC3E}">
        <p14:creationId xmlns:p14="http://schemas.microsoft.com/office/powerpoint/2010/main" val="2631863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Заголовок 1"/>
          <p:cNvSpPr>
            <a:spLocks noGrp="1"/>
          </p:cNvSpPr>
          <p:nvPr>
            <p:ph type="title"/>
          </p:nvPr>
        </p:nvSpPr>
        <p:spPr>
          <a:xfrm>
            <a:off x="539825" y="573193"/>
            <a:ext cx="10729191" cy="656736"/>
          </a:xfrm>
        </p:spPr>
        <p:txBody>
          <a:bodyPr>
            <a:noAutofit/>
          </a:bodyPr>
          <a:lstStyle/>
          <a:p>
            <a:r>
              <a:rPr lang="ru-RU" sz="3200" b="1" dirty="0"/>
              <a:t>Глобальные компетенции как особый компонент в системе функциональной грамотности</a:t>
            </a:r>
          </a:p>
        </p:txBody>
      </p:sp>
      <p:sp>
        <p:nvSpPr>
          <p:cNvPr id="61" name="Google Shape;61;p14"/>
          <p:cNvSpPr txBox="1">
            <a:spLocks noGrp="1"/>
          </p:cNvSpPr>
          <p:nvPr>
            <p:ph type="sldNum" sz="quarter" idx="12"/>
          </p:nvPr>
        </p:nvSpPr>
        <p:spPr>
          <a:prstGeom prst="rect">
            <a:avLst/>
          </a:prstGeom>
        </p:spPr>
        <p:txBody>
          <a:bodyPr spcFirstLastPara="1" vert="horz" wrap="square" lIns="91425" tIns="91425" rIns="91425" bIns="91425" rtlCol="0" anchor="ctr" anchorCtr="0">
            <a:noAutofit/>
          </a:bodyPr>
          <a:lstStyle/>
          <a:p>
            <a:pPr algn="r"/>
            <a:fld id="{00000000-1234-1234-1234-123412341234}" type="slidenum">
              <a:rPr lang="ru">
                <a:latin typeface="Trebuchet MS"/>
                <a:ea typeface="Trebuchet MS"/>
                <a:cs typeface="Trebuchet MS"/>
                <a:sym typeface="Trebuchet MS"/>
              </a:rPr>
              <a:pPr algn="r"/>
              <a:t>75</a:t>
            </a:fld>
            <a:endParaRPr>
              <a:latin typeface="Trebuchet MS"/>
              <a:ea typeface="Trebuchet MS"/>
              <a:cs typeface="Trebuchet MS"/>
              <a:sym typeface="Trebuchet MS"/>
            </a:endParaRPr>
          </a:p>
        </p:txBody>
      </p:sp>
      <p:sp>
        <p:nvSpPr>
          <p:cNvPr id="3" name="Объект 2"/>
          <p:cNvSpPr>
            <a:spLocks noGrp="1"/>
          </p:cNvSpPr>
          <p:nvPr>
            <p:ph idx="1"/>
          </p:nvPr>
        </p:nvSpPr>
        <p:spPr>
          <a:xfrm>
            <a:off x="594044" y="1671693"/>
            <a:ext cx="11035013" cy="4728165"/>
          </a:xfrm>
        </p:spPr>
        <p:txBody>
          <a:bodyPr>
            <a:normAutofit/>
          </a:bodyPr>
          <a:lstStyle/>
          <a:p>
            <a:r>
              <a:rPr lang="ru-RU" sz="3200" dirty="0"/>
              <a:t>отсутствие предмета "глобальные компетенции", меж- и </a:t>
            </a:r>
            <a:r>
              <a:rPr lang="ru-RU" sz="3200" dirty="0" err="1"/>
              <a:t>метапредметное</a:t>
            </a:r>
            <a:r>
              <a:rPr lang="ru-RU" sz="3200" dirty="0"/>
              <a:t> содержание (география, обществознание, история, биология, иностранный язык ...) </a:t>
            </a:r>
          </a:p>
          <a:p>
            <a:r>
              <a:rPr lang="ru-RU" sz="3200" dirty="0" err="1"/>
              <a:t>интегративность</a:t>
            </a:r>
            <a:r>
              <a:rPr lang="ru-RU" sz="3200" dirty="0"/>
              <a:t> не только через содержание школьных предметов, но и через ценности, </a:t>
            </a:r>
            <a:r>
              <a:rPr lang="ru-RU" sz="3200" dirty="0" err="1"/>
              <a:t>интериоризированные</a:t>
            </a:r>
            <a:r>
              <a:rPr lang="ru-RU" sz="3200" dirty="0"/>
              <a:t> личностью </a:t>
            </a:r>
          </a:p>
          <a:p>
            <a:r>
              <a:rPr lang="ru-RU" sz="3200" dirty="0"/>
              <a:t>непосредственная ориентация на «мягкие навыки» ("4 к")</a:t>
            </a:r>
          </a:p>
          <a:p>
            <a:pPr marL="0" indent="0">
              <a:buNone/>
            </a:pPr>
            <a:endParaRPr lang="ru-RU" dirty="0"/>
          </a:p>
          <a:p>
            <a:endParaRPr lang="ru-RU" dirty="0"/>
          </a:p>
        </p:txBody>
      </p:sp>
    </p:spTree>
    <p:extLst>
      <p:ext uri="{BB962C8B-B14F-4D97-AF65-F5344CB8AC3E}">
        <p14:creationId xmlns:p14="http://schemas.microsoft.com/office/powerpoint/2010/main" val="9899928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881" y="197818"/>
            <a:ext cx="10369152" cy="1332663"/>
          </a:xfrm>
        </p:spPr>
        <p:txBody>
          <a:bodyPr>
            <a:noAutofit/>
          </a:bodyPr>
          <a:lstStyle/>
          <a:p>
            <a:r>
              <a:rPr lang="ru-RU" sz="2800" b="1" dirty="0"/>
              <a:t>Иллюстрация модели глобальных компетенций как совокупности взаимосвязанных компонентов (пример 2018 г.)</a:t>
            </a:r>
          </a:p>
        </p:txBody>
      </p:sp>
      <p:sp>
        <p:nvSpPr>
          <p:cNvPr id="3" name="Объект 2"/>
          <p:cNvSpPr>
            <a:spLocks noGrp="1"/>
          </p:cNvSpPr>
          <p:nvPr>
            <p:ph sz="half" idx="1"/>
          </p:nvPr>
        </p:nvSpPr>
        <p:spPr>
          <a:xfrm>
            <a:off x="594047" y="1781994"/>
            <a:ext cx="5247375" cy="4617864"/>
          </a:xfrm>
        </p:spPr>
        <p:txBody>
          <a:bodyPr>
            <a:normAutofit fontScale="70000" lnSpcReduction="20000"/>
          </a:bodyPr>
          <a:lstStyle/>
          <a:p>
            <a:pPr marL="0" indent="0">
              <a:buNone/>
            </a:pPr>
            <a:r>
              <a:rPr lang="en-US" dirty="0"/>
              <a:t>For example, students from two different cultural backgrounds who work together for a school project demonstrate global competence as they: get to know each other better (examine their cultural differences); try to understand how each perceives his or her role in the project and the other's perspective (understand perspectives); negotiate misunderstandings and clearly communicate expectations and feelings (interact openly, appropriately and effectively); and take stock of what they learn from each other to improve social relationships in their classroom and school (act for collective well-being).</a:t>
            </a:r>
            <a:endParaRPr lang="ru-RU" dirty="0"/>
          </a:p>
          <a:p>
            <a:endParaRPr lang="ru-RU" dirty="0"/>
          </a:p>
        </p:txBody>
      </p:sp>
      <p:sp>
        <p:nvSpPr>
          <p:cNvPr id="4" name="Объект 3"/>
          <p:cNvSpPr>
            <a:spLocks noGrp="1"/>
          </p:cNvSpPr>
          <p:nvPr>
            <p:ph sz="half" idx="2"/>
          </p:nvPr>
        </p:nvSpPr>
        <p:spPr>
          <a:xfrm>
            <a:off x="6039435" y="1671693"/>
            <a:ext cx="5589622" cy="4728165"/>
          </a:xfrm>
        </p:spPr>
        <p:txBody>
          <a:bodyPr>
            <a:normAutofit fontScale="70000" lnSpcReduction="20000"/>
          </a:bodyPr>
          <a:lstStyle/>
          <a:p>
            <a:pPr marL="0" indent="0">
              <a:buNone/>
            </a:pPr>
            <a:r>
              <a:rPr lang="ru-RU" dirty="0"/>
              <a:t>Учащиеся, </a:t>
            </a:r>
            <a:r>
              <a:rPr lang="ru-RU" dirty="0" smtClean="0"/>
              <a:t>представители разных культур, </a:t>
            </a:r>
            <a:r>
              <a:rPr lang="ru-RU" dirty="0"/>
              <a:t>вместе работают над школьным проектом. </a:t>
            </a:r>
            <a:endParaRPr lang="ru-RU" dirty="0" smtClean="0"/>
          </a:p>
          <a:p>
            <a:pPr marL="0" indent="0">
              <a:buNone/>
            </a:pPr>
            <a:r>
              <a:rPr lang="ru-RU" dirty="0" smtClean="0"/>
              <a:t>Они </a:t>
            </a:r>
            <a:r>
              <a:rPr lang="ru-RU" dirty="0"/>
              <a:t>демонстрируют глобальную компетентность, поскольку лучше узнают друг друга (1);</a:t>
            </a:r>
          </a:p>
          <a:p>
            <a:pPr marL="0" indent="0">
              <a:buNone/>
            </a:pPr>
            <a:r>
              <a:rPr lang="ru-RU" dirty="0" smtClean="0"/>
              <a:t>пытаются </a:t>
            </a:r>
            <a:r>
              <a:rPr lang="ru-RU" dirty="0"/>
              <a:t>понять, как каждый воспринимает свою роль в проекте и какова точка зрения другого (2); </a:t>
            </a:r>
          </a:p>
          <a:p>
            <a:pPr marL="0" indent="0">
              <a:buNone/>
            </a:pPr>
            <a:r>
              <a:rPr lang="ru-RU" dirty="0"/>
              <a:t>обсуждают недопонимание и обмениваются ожиданиями и чувствами (3); </a:t>
            </a:r>
          </a:p>
          <a:p>
            <a:pPr marL="0" indent="0">
              <a:buNone/>
            </a:pPr>
            <a:r>
              <a:rPr lang="ru-RU" dirty="0"/>
              <a:t>используют то, что они узнают друг от друга, чтобы улучшить социальные отношения в их классе и школе (4).</a:t>
            </a:r>
          </a:p>
        </p:txBody>
      </p:sp>
      <p:sp>
        <p:nvSpPr>
          <p:cNvPr id="5" name="Номер слайда 4"/>
          <p:cNvSpPr>
            <a:spLocks noGrp="1"/>
          </p:cNvSpPr>
          <p:nvPr>
            <p:ph type="sldNum" sz="quarter" idx="12"/>
          </p:nvPr>
        </p:nvSpPr>
        <p:spPr/>
        <p:txBody>
          <a:bodyPr/>
          <a:lstStyle/>
          <a:p>
            <a:fld id="{D1A7CD5B-6C06-474F-AE96-E99D07609597}" type="slidenum">
              <a:rPr lang="ru-RU" smtClean="0"/>
              <a:pPr/>
              <a:t>76</a:t>
            </a:fld>
            <a:endParaRPr lang="ru-RU"/>
          </a:p>
        </p:txBody>
      </p:sp>
    </p:spTree>
    <p:extLst>
      <p:ext uri="{BB962C8B-B14F-4D97-AF65-F5344CB8AC3E}">
        <p14:creationId xmlns:p14="http://schemas.microsoft.com/office/powerpoint/2010/main" val="21412807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Заголовок 1"/>
          <p:cNvSpPr>
            <a:spLocks noGrp="1"/>
          </p:cNvSpPr>
          <p:nvPr>
            <p:ph type="title"/>
          </p:nvPr>
        </p:nvSpPr>
        <p:spPr>
          <a:xfrm>
            <a:off x="395809" y="0"/>
            <a:ext cx="9759273" cy="773882"/>
          </a:xfrm>
        </p:spPr>
        <p:txBody>
          <a:bodyPr>
            <a:noAutofit/>
          </a:bodyPr>
          <a:lstStyle/>
          <a:p>
            <a:pPr algn="l"/>
            <a:r>
              <a:rPr lang="ru-RU" sz="3200" b="1" dirty="0"/>
              <a:t>Что разрабатывалось? </a:t>
            </a:r>
            <a:br>
              <a:rPr lang="ru-RU" sz="3200" b="1" dirty="0"/>
            </a:br>
            <a:endParaRPr lang="ru-RU" sz="3200" b="1" dirty="0"/>
          </a:p>
        </p:txBody>
      </p:sp>
      <p:sp>
        <p:nvSpPr>
          <p:cNvPr id="4" name="Текст 3"/>
          <p:cNvSpPr>
            <a:spLocks noGrp="1"/>
          </p:cNvSpPr>
          <p:nvPr>
            <p:ph type="body" idx="1"/>
          </p:nvPr>
        </p:nvSpPr>
        <p:spPr>
          <a:xfrm>
            <a:off x="395809" y="701875"/>
            <a:ext cx="10873208" cy="2016223"/>
          </a:xfrm>
        </p:spPr>
        <p:txBody>
          <a:bodyPr/>
          <a:lstStyle/>
          <a:p>
            <a:r>
              <a:rPr lang="ru-RU" sz="2800" dirty="0">
                <a:solidFill>
                  <a:schemeClr val="tx1"/>
                </a:solidFill>
              </a:rPr>
              <a:t>Содержательный аспект в целом </a:t>
            </a:r>
          </a:p>
          <a:p>
            <a:r>
              <a:rPr lang="ru-RU" sz="2800" dirty="0">
                <a:solidFill>
                  <a:schemeClr val="tx1"/>
                </a:solidFill>
              </a:rPr>
              <a:t>Рамка («</a:t>
            </a:r>
            <a:r>
              <a:rPr lang="en-US" sz="2800" dirty="0">
                <a:solidFill>
                  <a:schemeClr val="tx1"/>
                </a:solidFill>
              </a:rPr>
              <a:t>framework</a:t>
            </a:r>
            <a:r>
              <a:rPr lang="ru-RU" sz="2800" dirty="0">
                <a:solidFill>
                  <a:schemeClr val="tx1"/>
                </a:solidFill>
              </a:rPr>
              <a:t>») оценивания глобальной компетентности — это определитель проверяемых содержания и умений, на основе которых разрабатываются ситуации и задания</a:t>
            </a:r>
          </a:p>
          <a:p>
            <a:r>
              <a:rPr lang="ru-RU" sz="2800" dirty="0">
                <a:solidFill>
                  <a:schemeClr val="tx1"/>
                </a:solidFill>
              </a:rPr>
              <a:t>Система заданий (комплексное задание: ситуация и вопросы к ней)</a:t>
            </a:r>
          </a:p>
        </p:txBody>
      </p:sp>
      <p:sp>
        <p:nvSpPr>
          <p:cNvPr id="61" name="Google Shape;61;p14"/>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pPr algn="r"/>
            <a:fld id="{00000000-1234-1234-1234-123412341234}" type="slidenum">
              <a:rPr lang="ru">
                <a:latin typeface="Trebuchet MS"/>
                <a:ea typeface="Trebuchet MS"/>
                <a:cs typeface="Trebuchet MS"/>
                <a:sym typeface="Trebuchet MS"/>
              </a:rPr>
              <a:pPr algn="r"/>
              <a:t>77</a:t>
            </a:fld>
            <a:endParaRPr>
              <a:latin typeface="Trebuchet MS"/>
              <a:ea typeface="Trebuchet MS"/>
              <a:cs typeface="Trebuchet MS"/>
              <a:sym typeface="Trebuchet MS"/>
            </a:endParaRPr>
          </a:p>
        </p:txBody>
      </p:sp>
      <p:sp>
        <p:nvSpPr>
          <p:cNvPr id="5" name="Прямоугольник 4"/>
          <p:cNvSpPr/>
          <p:nvPr/>
        </p:nvSpPr>
        <p:spPr>
          <a:xfrm>
            <a:off x="539825" y="3366170"/>
            <a:ext cx="10801200" cy="2923877"/>
          </a:xfrm>
          <a:prstGeom prst="rect">
            <a:avLst/>
          </a:prstGeom>
        </p:spPr>
        <p:txBody>
          <a:bodyPr wrap="square">
            <a:spAutoFit/>
          </a:bodyPr>
          <a:lstStyle/>
          <a:p>
            <a:r>
              <a:rPr lang="ru-RU" sz="3200" b="1" dirty="0" smtClean="0"/>
              <a:t>Что учитывалось при отборе содержания?</a:t>
            </a:r>
            <a:r>
              <a:rPr lang="ru-RU" sz="3200" dirty="0" smtClean="0"/>
              <a:t> </a:t>
            </a:r>
          </a:p>
          <a:p>
            <a:pPr marL="442913" indent="-442913">
              <a:buFont typeface="Arial" pitchFamily="34" charset="0"/>
              <a:buChar char="•"/>
            </a:pPr>
            <a:r>
              <a:rPr lang="ru-RU" sz="2800" dirty="0" smtClean="0"/>
              <a:t>Документы ООН, действующий ФГОС ООО и Проект ФГОС ООО, ПООП ООО</a:t>
            </a:r>
          </a:p>
          <a:p>
            <a:pPr marL="358775" indent="-358775">
              <a:buFont typeface="Arial" pitchFamily="34" charset="0"/>
              <a:buChar char="•"/>
            </a:pPr>
            <a:r>
              <a:rPr lang="ru-RU" sz="2800" dirty="0" smtClean="0"/>
              <a:t> Элементы курсов: география, обществознание, история, биология, окружающий мир</a:t>
            </a:r>
          </a:p>
          <a:p>
            <a:endParaRPr lang="ru-RU" sz="2000" dirty="0" smtClean="0"/>
          </a:p>
          <a:p>
            <a:r>
              <a:rPr lang="ru-RU" sz="2000" b="1" dirty="0" smtClean="0"/>
              <a:t> </a:t>
            </a:r>
            <a:endParaRPr lang="ru-RU" dirty="0"/>
          </a:p>
        </p:txBody>
      </p:sp>
    </p:spTree>
    <p:extLst>
      <p:ext uri="{BB962C8B-B14F-4D97-AF65-F5344CB8AC3E}">
        <p14:creationId xmlns:p14="http://schemas.microsoft.com/office/powerpoint/2010/main" val="31659000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Заголовок 1"/>
          <p:cNvSpPr>
            <a:spLocks noGrp="1"/>
          </p:cNvSpPr>
          <p:nvPr>
            <p:ph type="title"/>
          </p:nvPr>
        </p:nvSpPr>
        <p:spPr>
          <a:xfrm>
            <a:off x="594044" y="413842"/>
            <a:ext cx="10692765" cy="792088"/>
          </a:xfrm>
        </p:spPr>
        <p:txBody>
          <a:bodyPr>
            <a:noAutofit/>
          </a:bodyPr>
          <a:lstStyle/>
          <a:p>
            <a:pPr marL="442913" indent="-442913"/>
            <a:r>
              <a:rPr lang="ru-RU" sz="3200" b="1" dirty="0" smtClean="0"/>
              <a:t/>
            </a:r>
            <a:br>
              <a:rPr lang="ru-RU" sz="3200" b="1" dirty="0" smtClean="0"/>
            </a:br>
            <a:r>
              <a:rPr lang="ru-RU" sz="3200" b="1" dirty="0" smtClean="0"/>
              <a:t/>
            </a:r>
            <a:br>
              <a:rPr lang="ru-RU" sz="3200" b="1" dirty="0" smtClean="0"/>
            </a:br>
            <a:r>
              <a:rPr lang="ru-RU" sz="3200" b="1" dirty="0" smtClean="0"/>
              <a:t>Содержательные области  </a:t>
            </a:r>
            <a:br>
              <a:rPr lang="ru-RU" sz="3200" b="1" dirty="0" smtClean="0"/>
            </a:br>
            <a:r>
              <a:rPr lang="ru-RU" sz="3200" b="1" dirty="0"/>
              <a:t/>
            </a:r>
            <a:br>
              <a:rPr lang="ru-RU" sz="3200" b="1" dirty="0"/>
            </a:br>
            <a:endParaRPr lang="ru-RU" sz="3200" b="1" dirty="0"/>
          </a:p>
        </p:txBody>
      </p:sp>
      <p:sp>
        <p:nvSpPr>
          <p:cNvPr id="5" name="Объект 4"/>
          <p:cNvSpPr>
            <a:spLocks noGrp="1"/>
          </p:cNvSpPr>
          <p:nvPr>
            <p:ph sz="half" idx="1"/>
          </p:nvPr>
        </p:nvSpPr>
        <p:spPr/>
        <p:txBody>
          <a:bodyPr>
            <a:normAutofit/>
          </a:bodyPr>
          <a:lstStyle/>
          <a:p>
            <a:pPr marL="0" indent="0">
              <a:lnSpc>
                <a:spcPct val="120000"/>
              </a:lnSpc>
              <a:spcBef>
                <a:spcPts val="0"/>
              </a:spcBef>
              <a:buNone/>
            </a:pPr>
            <a:r>
              <a:rPr lang="ru-RU" sz="2000" b="1" kern="900" dirty="0"/>
              <a:t>"Глобальные проблемы"</a:t>
            </a:r>
            <a:r>
              <a:rPr lang="ru-RU" sz="2000" kern="900" dirty="0"/>
              <a:t>  </a:t>
            </a:r>
          </a:p>
          <a:p>
            <a:pPr marL="0" indent="0">
              <a:lnSpc>
                <a:spcPct val="120000"/>
              </a:lnSpc>
              <a:spcBef>
                <a:spcPts val="0"/>
              </a:spcBef>
              <a:buNone/>
            </a:pPr>
            <a:r>
              <a:rPr lang="ru-RU" sz="2000" kern="900" dirty="0"/>
              <a:t>война и мир, «Север – Юг»,  </a:t>
            </a:r>
          </a:p>
          <a:p>
            <a:pPr marL="0" indent="0">
              <a:lnSpc>
                <a:spcPct val="120000"/>
              </a:lnSpc>
              <a:spcBef>
                <a:spcPts val="0"/>
              </a:spcBef>
              <a:buNone/>
            </a:pPr>
            <a:r>
              <a:rPr lang="ru-RU" sz="2000" kern="900" dirty="0"/>
              <a:t>изменение климата, </a:t>
            </a:r>
          </a:p>
          <a:p>
            <a:pPr marL="0" indent="0">
              <a:lnSpc>
                <a:spcPct val="120000"/>
              </a:lnSpc>
              <a:spcBef>
                <a:spcPts val="0"/>
              </a:spcBef>
              <a:buNone/>
            </a:pPr>
            <a:r>
              <a:rPr lang="ru-RU" sz="2000" kern="900" dirty="0"/>
              <a:t>мировой океан, вода (дефицит воды, доступ к чистой воде),</a:t>
            </a:r>
          </a:p>
          <a:p>
            <a:pPr marL="0" indent="0">
              <a:lnSpc>
                <a:spcPct val="120000"/>
              </a:lnSpc>
              <a:spcBef>
                <a:spcPts val="0"/>
              </a:spcBef>
              <a:buNone/>
            </a:pPr>
            <a:r>
              <a:rPr lang="ru-RU" sz="2000" kern="900" dirty="0"/>
              <a:t>демографическая проблема (старение, дети), </a:t>
            </a:r>
          </a:p>
          <a:p>
            <a:pPr marL="0" indent="0">
              <a:lnSpc>
                <a:spcPct val="120000"/>
              </a:lnSpc>
              <a:spcBef>
                <a:spcPts val="0"/>
              </a:spcBef>
              <a:buNone/>
            </a:pPr>
            <a:r>
              <a:rPr lang="ru-RU" sz="2000" kern="900" dirty="0"/>
              <a:t>продовольственная проблема, </a:t>
            </a:r>
          </a:p>
          <a:p>
            <a:pPr marL="0" indent="0">
              <a:lnSpc>
                <a:spcPct val="120000"/>
              </a:lnSpc>
              <a:spcBef>
                <a:spcPts val="0"/>
              </a:spcBef>
              <a:buNone/>
            </a:pPr>
            <a:r>
              <a:rPr lang="ru-RU" sz="2000" kern="900" dirty="0"/>
              <a:t>энергетическая и сырьевая проблемы, </a:t>
            </a:r>
          </a:p>
          <a:p>
            <a:pPr marL="0" indent="0">
              <a:lnSpc>
                <a:spcPct val="120000"/>
              </a:lnSpc>
              <a:spcBef>
                <a:spcPts val="0"/>
              </a:spcBef>
              <a:buNone/>
            </a:pPr>
            <a:r>
              <a:rPr lang="ru-RU" sz="2000" kern="900" dirty="0"/>
              <a:t>гендерное равенство,</a:t>
            </a:r>
          </a:p>
          <a:p>
            <a:pPr marL="0" indent="0">
              <a:lnSpc>
                <a:spcPct val="120000"/>
              </a:lnSpc>
              <a:spcBef>
                <a:spcPts val="0"/>
              </a:spcBef>
              <a:buNone/>
            </a:pPr>
            <a:r>
              <a:rPr lang="ru-RU" sz="2000" kern="900" dirty="0"/>
              <a:t> здравоохранение, питание,  </a:t>
            </a:r>
          </a:p>
          <a:p>
            <a:pPr marL="0" indent="0">
              <a:lnSpc>
                <a:spcPct val="120000"/>
              </a:lnSpc>
              <a:spcBef>
                <a:spcPts val="0"/>
              </a:spcBef>
              <a:buNone/>
            </a:pPr>
            <a:r>
              <a:rPr lang="ru-RU" sz="2000" kern="900" dirty="0"/>
              <a:t>права человека</a:t>
            </a:r>
            <a:endParaRPr lang="ru-RU" sz="2000" dirty="0"/>
          </a:p>
        </p:txBody>
      </p:sp>
      <p:sp>
        <p:nvSpPr>
          <p:cNvPr id="6" name="Объект 5"/>
          <p:cNvSpPr>
            <a:spLocks noGrp="1"/>
          </p:cNvSpPr>
          <p:nvPr>
            <p:ph sz="half" idx="2"/>
          </p:nvPr>
        </p:nvSpPr>
        <p:spPr/>
        <p:txBody>
          <a:bodyPr>
            <a:normAutofit/>
          </a:bodyPr>
          <a:lstStyle/>
          <a:p>
            <a:pPr marL="0" indent="0">
              <a:lnSpc>
                <a:spcPct val="110000"/>
              </a:lnSpc>
              <a:spcBef>
                <a:spcPts val="0"/>
              </a:spcBef>
              <a:buNone/>
            </a:pPr>
            <a:r>
              <a:rPr lang="ru-RU" sz="2000" b="1" dirty="0"/>
              <a:t>"Осознание и понимание межкультурных различий</a:t>
            </a:r>
          </a:p>
          <a:p>
            <a:pPr marL="0" indent="0">
              <a:lnSpc>
                <a:spcPct val="110000"/>
              </a:lnSpc>
              <a:spcBef>
                <a:spcPts val="0"/>
              </a:spcBef>
              <a:buNone/>
            </a:pPr>
            <a:r>
              <a:rPr lang="ru-RU" sz="2000" b="1" dirty="0"/>
              <a:t> и взаимопонимание"</a:t>
            </a:r>
          </a:p>
          <a:p>
            <a:pPr marL="0" indent="0">
              <a:lnSpc>
                <a:spcPct val="110000"/>
              </a:lnSpc>
              <a:spcBef>
                <a:spcPts val="0"/>
              </a:spcBef>
              <a:buNone/>
            </a:pPr>
            <a:r>
              <a:rPr lang="ru-RU" sz="2000" dirty="0"/>
              <a:t>семья, </a:t>
            </a:r>
          </a:p>
          <a:p>
            <a:pPr marL="0" indent="0">
              <a:lnSpc>
                <a:spcPct val="110000"/>
              </a:lnSpc>
              <a:spcBef>
                <a:spcPts val="0"/>
              </a:spcBef>
              <a:buNone/>
            </a:pPr>
            <a:r>
              <a:rPr lang="ru-RU" sz="2000" dirty="0"/>
              <a:t>природа, </a:t>
            </a:r>
          </a:p>
          <a:p>
            <a:pPr marL="0" indent="0">
              <a:lnSpc>
                <a:spcPct val="110000"/>
              </a:lnSpc>
              <a:spcBef>
                <a:spcPts val="0"/>
              </a:spcBef>
              <a:buNone/>
            </a:pPr>
            <a:r>
              <a:rPr lang="ru-RU" sz="2000" dirty="0"/>
              <a:t>образование, </a:t>
            </a:r>
          </a:p>
          <a:p>
            <a:pPr marL="0" indent="0">
              <a:lnSpc>
                <a:spcPct val="110000"/>
              </a:lnSpc>
              <a:spcBef>
                <a:spcPts val="0"/>
              </a:spcBef>
              <a:buNone/>
            </a:pPr>
            <a:r>
              <a:rPr lang="ru-RU" sz="2000" dirty="0"/>
              <a:t>здоровье (здравоохранение, питание), </a:t>
            </a:r>
          </a:p>
          <a:p>
            <a:pPr marL="0" indent="0">
              <a:lnSpc>
                <a:spcPct val="110000"/>
              </a:lnSpc>
              <a:spcBef>
                <a:spcPts val="0"/>
              </a:spcBef>
              <a:buNone/>
            </a:pPr>
            <a:r>
              <a:rPr lang="ru-RU" sz="2000" dirty="0"/>
              <a:t>традиции и обычаи, </a:t>
            </a:r>
          </a:p>
          <a:p>
            <a:pPr marL="0" indent="0">
              <a:lnSpc>
                <a:spcPct val="110000"/>
              </a:lnSpc>
              <a:spcBef>
                <a:spcPts val="0"/>
              </a:spcBef>
              <a:buNone/>
            </a:pPr>
            <a:r>
              <a:rPr lang="ru-RU" sz="2000" dirty="0"/>
              <a:t>человек и государство (права человека)</a:t>
            </a:r>
          </a:p>
          <a:p>
            <a:endParaRPr lang="ru-RU" dirty="0"/>
          </a:p>
        </p:txBody>
      </p:sp>
      <p:sp>
        <p:nvSpPr>
          <p:cNvPr id="61" name="Google Shape;61;p14"/>
          <p:cNvSpPr txBox="1">
            <a:spLocks noGrp="1"/>
          </p:cNvSpPr>
          <p:nvPr>
            <p:ph type="sldNum" sz="quarter" idx="12"/>
          </p:nvPr>
        </p:nvSpPr>
        <p:spPr>
          <a:prstGeom prst="rect">
            <a:avLst/>
          </a:prstGeom>
        </p:spPr>
        <p:txBody>
          <a:bodyPr spcFirstLastPara="1" vert="horz" wrap="square" lIns="91425" tIns="91425" rIns="91425" bIns="91425" rtlCol="0" anchor="ctr" anchorCtr="0">
            <a:noAutofit/>
          </a:bodyPr>
          <a:lstStyle/>
          <a:p>
            <a:pPr algn="r"/>
            <a:fld id="{00000000-1234-1234-1234-123412341234}" type="slidenum">
              <a:rPr lang="ru">
                <a:latin typeface="Trebuchet MS"/>
                <a:ea typeface="Trebuchet MS"/>
                <a:cs typeface="Trebuchet MS"/>
                <a:sym typeface="Trebuchet MS"/>
              </a:rPr>
              <a:pPr algn="r"/>
              <a:t>78</a:t>
            </a:fld>
            <a:endParaRPr>
              <a:latin typeface="Trebuchet MS"/>
              <a:ea typeface="Trebuchet MS"/>
              <a:cs typeface="Trebuchet MS"/>
              <a:sym typeface="Trebuchet MS"/>
            </a:endParaRPr>
          </a:p>
        </p:txBody>
      </p:sp>
    </p:spTree>
    <p:extLst>
      <p:ext uri="{BB962C8B-B14F-4D97-AF65-F5344CB8AC3E}">
        <p14:creationId xmlns:p14="http://schemas.microsoft.com/office/powerpoint/2010/main" val="3487034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Заголовок 1"/>
          <p:cNvSpPr>
            <a:spLocks noGrp="1"/>
          </p:cNvSpPr>
          <p:nvPr>
            <p:ph type="title"/>
          </p:nvPr>
        </p:nvSpPr>
        <p:spPr>
          <a:xfrm>
            <a:off x="539825" y="480015"/>
            <a:ext cx="10729192" cy="776142"/>
          </a:xfrm>
        </p:spPr>
        <p:txBody>
          <a:bodyPr>
            <a:noAutofit/>
          </a:bodyPr>
          <a:lstStyle/>
          <a:p>
            <a:r>
              <a:rPr lang="ru-RU" sz="3200" b="1" dirty="0"/>
              <a:t>Условия целенаправленного формирования </a:t>
            </a:r>
            <a:r>
              <a:rPr lang="ru-RU" sz="3200" b="1" dirty="0" smtClean="0"/>
              <a:t/>
            </a:r>
            <a:br>
              <a:rPr lang="ru-RU" sz="3200" b="1" dirty="0" smtClean="0"/>
            </a:br>
            <a:r>
              <a:rPr lang="ru-RU" sz="3200" b="1" dirty="0" smtClean="0"/>
              <a:t>глобальной </a:t>
            </a:r>
            <a:r>
              <a:rPr lang="ru-RU" sz="3200" b="1" dirty="0"/>
              <a:t>компетентности</a:t>
            </a:r>
          </a:p>
        </p:txBody>
      </p:sp>
      <p:graphicFrame>
        <p:nvGraphicFramePr>
          <p:cNvPr id="3" name="Объект 2"/>
          <p:cNvGraphicFramePr>
            <a:graphicFrameLocks noGrp="1"/>
          </p:cNvGraphicFramePr>
          <p:nvPr>
            <p:ph idx="1"/>
            <p:extLst/>
          </p:nvPr>
        </p:nvGraphicFramePr>
        <p:xfrm>
          <a:off x="1870548" y="1475893"/>
          <a:ext cx="8525196" cy="5566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 name="Google Shape;61;p14"/>
          <p:cNvSpPr txBox="1">
            <a:spLocks noGrp="1"/>
          </p:cNvSpPr>
          <p:nvPr>
            <p:ph type="sldNum" sz="quarter" idx="12"/>
          </p:nvPr>
        </p:nvSpPr>
        <p:spPr>
          <a:prstGeom prst="rect">
            <a:avLst/>
          </a:prstGeom>
        </p:spPr>
        <p:txBody>
          <a:bodyPr spcFirstLastPara="1" vert="horz" wrap="square" lIns="91425" tIns="91425" rIns="91425" bIns="91425" rtlCol="0" anchor="ctr" anchorCtr="0">
            <a:noAutofit/>
          </a:bodyPr>
          <a:lstStyle/>
          <a:p>
            <a:pPr algn="r"/>
            <a:fld id="{00000000-1234-1234-1234-123412341234}" type="slidenum">
              <a:rPr lang="ru">
                <a:latin typeface="Trebuchet MS"/>
                <a:ea typeface="Trebuchet MS"/>
                <a:cs typeface="Trebuchet MS"/>
                <a:sym typeface="Trebuchet MS"/>
              </a:rPr>
              <a:pPr algn="r"/>
              <a:t>79</a:t>
            </a:fld>
            <a:endParaRPr>
              <a:latin typeface="Trebuchet MS"/>
              <a:ea typeface="Trebuchet MS"/>
              <a:cs typeface="Trebuchet MS"/>
              <a:sym typeface="Trebuchet MS"/>
            </a:endParaRPr>
          </a:p>
        </p:txBody>
      </p:sp>
    </p:spTree>
    <p:extLst>
      <p:ext uri="{BB962C8B-B14F-4D97-AF65-F5344CB8AC3E}">
        <p14:creationId xmlns:p14="http://schemas.microsoft.com/office/powerpoint/2010/main" val="164501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Заголовок 1"/>
          <p:cNvSpPr txBox="1">
            <a:spLocks noGrp="1"/>
          </p:cNvSpPr>
          <p:nvPr>
            <p:ph type="title"/>
          </p:nvPr>
        </p:nvSpPr>
        <p:spPr>
          <a:xfrm>
            <a:off x="467818" y="341835"/>
            <a:ext cx="11366914" cy="1224136"/>
          </a:xfrm>
          <a:prstGeom prst="rect">
            <a:avLst/>
          </a:prstGeom>
        </p:spPr>
        <p:txBody>
          <a:bodyPr>
            <a:normAutofit/>
          </a:bodyPr>
          <a:lstStyle>
            <a:lvl1pPr defTabSz="1053388">
              <a:defRPr sz="5022"/>
            </a:lvl1pPr>
          </a:lstStyle>
          <a:p>
            <a:r>
              <a:rPr sz="3600" dirty="0" err="1"/>
              <a:t>Функциональная</a:t>
            </a:r>
            <a:r>
              <a:rPr sz="3600" dirty="0"/>
              <a:t> </a:t>
            </a:r>
            <a:r>
              <a:rPr sz="3600" dirty="0" err="1" smtClean="0"/>
              <a:t>грамотность</a:t>
            </a:r>
            <a:r>
              <a:rPr lang="ru-RU" sz="3600" dirty="0" smtClean="0"/>
              <a:t> </a:t>
            </a:r>
            <a:r>
              <a:rPr lang="ru-RU" sz="3600" b="0" i="1" dirty="0" smtClean="0"/>
              <a:t>(определение 3)</a:t>
            </a:r>
            <a:endParaRPr sz="3600" b="0" i="1" dirty="0"/>
          </a:p>
        </p:txBody>
      </p:sp>
      <p:sp>
        <p:nvSpPr>
          <p:cNvPr id="248" name="Объект 2"/>
          <p:cNvSpPr txBox="1">
            <a:spLocks noGrp="1"/>
          </p:cNvSpPr>
          <p:nvPr>
            <p:ph type="body" idx="1"/>
          </p:nvPr>
        </p:nvSpPr>
        <p:spPr>
          <a:xfrm>
            <a:off x="594042" y="1781994"/>
            <a:ext cx="10692767" cy="5040559"/>
          </a:xfrm>
          <a:prstGeom prst="rect">
            <a:avLst/>
          </a:prstGeom>
        </p:spPr>
        <p:txBody>
          <a:bodyPr>
            <a:normAutofit fontScale="77500" lnSpcReduction="20000"/>
          </a:bodyPr>
          <a:lstStyle/>
          <a:p>
            <a:pPr>
              <a:buNone/>
            </a:pPr>
            <a:r>
              <a:rPr lang="ru-RU" b="1" dirty="0" smtClean="0"/>
              <a:t>Виноградова Н.Ф.</a:t>
            </a:r>
            <a:r>
              <a:rPr lang="ru-RU" dirty="0" smtClean="0"/>
              <a:t>:</a:t>
            </a:r>
            <a:r>
              <a:rPr lang="ru-RU" b="1" dirty="0" smtClean="0"/>
              <a:t> «</a:t>
            </a:r>
            <a:r>
              <a:rPr lang="ru-RU" dirty="0" smtClean="0"/>
              <a:t>Функциональная грамотность сегодня — это</a:t>
            </a:r>
            <a:r>
              <a:rPr lang="ru-RU" b="1" dirty="0" smtClean="0"/>
              <a:t> </a:t>
            </a:r>
            <a:r>
              <a:rPr lang="ru-RU" dirty="0" smtClean="0"/>
              <a:t>базовое образовани</a:t>
            </a:r>
            <a:r>
              <a:rPr lang="ru-RU" b="1" dirty="0" smtClean="0"/>
              <a:t>е </a:t>
            </a:r>
            <a:r>
              <a:rPr lang="ru-RU" dirty="0" smtClean="0"/>
              <a:t>личности  &lt;…&gt; Ребенок </a:t>
            </a:r>
            <a:r>
              <a:rPr lang="en-US" dirty="0" smtClean="0"/>
              <a:t>&lt;</a:t>
            </a:r>
            <a:r>
              <a:rPr lang="ru-RU" dirty="0" smtClean="0"/>
              <a:t>…</a:t>
            </a:r>
            <a:r>
              <a:rPr lang="en-US" dirty="0" smtClean="0"/>
              <a:t>&gt; </a:t>
            </a:r>
            <a:r>
              <a:rPr lang="ru-RU" dirty="0" smtClean="0"/>
              <a:t>должен обладать:</a:t>
            </a:r>
          </a:p>
          <a:p>
            <a:pPr lvl="0">
              <a:buNone/>
            </a:pPr>
            <a:r>
              <a:rPr lang="ru-RU" dirty="0" smtClean="0"/>
              <a:t>- готовностью успешно взаимодействовать с изменяющимся окружающим миром …;</a:t>
            </a:r>
          </a:p>
          <a:p>
            <a:pPr lvl="0">
              <a:buNone/>
            </a:pPr>
            <a:r>
              <a:rPr lang="ru-RU" dirty="0" smtClean="0"/>
              <a:t>- возможностью решать различные (в том числе нестандартные) учебные и жизненные задачи…;</a:t>
            </a:r>
          </a:p>
          <a:p>
            <a:pPr lvl="0">
              <a:buNone/>
            </a:pPr>
            <a:r>
              <a:rPr lang="ru-RU" dirty="0" smtClean="0"/>
              <a:t>- способностью строить социальные отношения…;</a:t>
            </a:r>
          </a:p>
          <a:p>
            <a:pPr>
              <a:buNone/>
            </a:pPr>
            <a:r>
              <a:rPr lang="ru-RU" dirty="0" smtClean="0"/>
              <a:t>- совокупностью рефлексивных умений, обеспечивающих оценку своей грамотности, стремление к дальнейшему образованию…» </a:t>
            </a:r>
          </a:p>
          <a:p>
            <a:pPr marL="0" indent="0" algn="just">
              <a:buNone/>
            </a:pPr>
            <a:r>
              <a:rPr lang="ru-RU" sz="2900" dirty="0" smtClean="0"/>
              <a:t>[</a:t>
            </a:r>
            <a:r>
              <a:rPr lang="ru-RU" sz="2900" i="1" dirty="0" smtClean="0"/>
              <a:t>Виноградова Н. Ф., </a:t>
            </a:r>
            <a:r>
              <a:rPr lang="ru-RU" sz="2900" i="1" dirty="0" err="1" smtClean="0"/>
              <a:t>Кочурова</a:t>
            </a:r>
            <a:r>
              <a:rPr lang="ru-RU" sz="2900" i="1" dirty="0" smtClean="0"/>
              <a:t> Е. Э., Кузнецова М. И.</a:t>
            </a:r>
            <a:r>
              <a:rPr lang="ru-RU" sz="2900" dirty="0" smtClean="0"/>
              <a:t> и др. Функциональная грамотность младшего школьника: книга для учителя / под ред. Н. Ф. Виноградовой. М.: Российский учебник: </a:t>
            </a:r>
            <a:r>
              <a:rPr lang="ru-RU" sz="2900" dirty="0" err="1" smtClean="0"/>
              <a:t>Вентана-Граф</a:t>
            </a:r>
            <a:r>
              <a:rPr lang="ru-RU" sz="2900" dirty="0" smtClean="0"/>
              <a:t>, 2018. 288 с. , с. 16–17].</a:t>
            </a:r>
            <a:endParaRPr lang="ru-RU" sz="2900" dirty="0"/>
          </a:p>
        </p:txBody>
      </p:sp>
      <p:sp>
        <p:nvSpPr>
          <p:cNvPr id="249" name="Номер слайда 3"/>
          <p:cNvSpPr txBox="1">
            <a:spLocks noGrp="1"/>
          </p:cNvSpPr>
          <p:nvPr>
            <p:ph type="sldNum" sz="quarter" idx="4294967295"/>
          </p:nvPr>
        </p:nvSpPr>
        <p:spPr>
          <a:xfrm>
            <a:off x="11072091" y="5880403"/>
            <a:ext cx="214717" cy="2768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517" tIns="38258" rIns="76517" bIns="38258"/>
          <a:lstStyle/>
          <a:p>
            <a:fld id="{86CB4B4D-7CA3-9044-876B-883B54F8677D}" type="slidenum">
              <a:rPr/>
              <a:pPr/>
              <a:t>8</a:t>
            </a:fld>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dirty="0"/>
          </a:p>
        </p:txBody>
      </p:sp>
      <p:sp>
        <p:nvSpPr>
          <p:cNvPr id="7" name="Содержимое 6"/>
          <p:cNvSpPr>
            <a:spLocks noGrp="1"/>
          </p:cNvSpPr>
          <p:nvPr>
            <p:ph idx="1"/>
          </p:nvPr>
        </p:nvSpPr>
        <p:spPr/>
        <p:txBody>
          <a:bodyPr/>
          <a:lstStyle/>
          <a:p>
            <a:endParaRPr lang="ru-RU" dirty="0" smtClean="0"/>
          </a:p>
          <a:p>
            <a:pPr algn="ctr">
              <a:buNone/>
            </a:pPr>
            <a:endParaRPr lang="ru-RU" sz="4600" b="1" dirty="0" smtClean="0">
              <a:latin typeface="+mj-lt"/>
              <a:ea typeface="+mj-ea"/>
              <a:cs typeface="+mj-cs"/>
            </a:endParaRPr>
          </a:p>
          <a:p>
            <a:pPr algn="ctr">
              <a:buNone/>
            </a:pPr>
            <a:r>
              <a:rPr lang="ru-RU" sz="4000" b="1" dirty="0" smtClean="0">
                <a:latin typeface="+mj-lt"/>
                <a:ea typeface="+mj-ea"/>
                <a:cs typeface="+mj-cs"/>
              </a:rPr>
              <a:t>КРЕАТИВНОЕ МЫШЛЕНИЕ</a:t>
            </a:r>
          </a:p>
        </p:txBody>
      </p:sp>
      <p:pic>
        <p:nvPicPr>
          <p:cNvPr id="5" name="Рисунок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937" y="485850"/>
            <a:ext cx="8607428" cy="1966890"/>
          </a:xfrm>
          <a:prstGeom prst="rect">
            <a:avLst/>
          </a:prstGeom>
          <a:noFill/>
          <a:ln w="9525">
            <a:noFill/>
            <a:miter lim="800000"/>
            <a:headEnd/>
            <a:tailEnd/>
          </a:ln>
        </p:spPr>
      </p:pic>
    </p:spTree>
    <p:extLst>
      <p:ext uri="{BB962C8B-B14F-4D97-AF65-F5344CB8AC3E}">
        <p14:creationId xmlns:p14="http://schemas.microsoft.com/office/powerpoint/2010/main" val="38251908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Заголовок 1"/>
          <p:cNvSpPr txBox="1">
            <a:spLocks noGrp="1"/>
          </p:cNvSpPr>
          <p:nvPr>
            <p:ph type="title"/>
          </p:nvPr>
        </p:nvSpPr>
        <p:spPr>
          <a:xfrm>
            <a:off x="971873" y="22940"/>
            <a:ext cx="10258658" cy="830271"/>
          </a:xfrm>
          <a:prstGeom prst="rect">
            <a:avLst/>
          </a:prstGeom>
        </p:spPr>
        <p:txBody>
          <a:bodyPr>
            <a:normAutofit/>
          </a:bodyPr>
          <a:lstStyle>
            <a:lvl1pPr defTabSz="923340">
              <a:defRPr sz="3124"/>
            </a:lvl1pPr>
          </a:lstStyle>
          <a:p>
            <a:r>
              <a:rPr lang="ru-RU" sz="3800" dirty="0"/>
              <a:t>Креативное мышление: </a:t>
            </a:r>
            <a:r>
              <a:rPr lang="ru-RU" sz="3800" dirty="0" smtClean="0"/>
              <a:t>понятие</a:t>
            </a:r>
            <a:endParaRPr sz="3800" dirty="0"/>
          </a:p>
        </p:txBody>
      </p:sp>
      <p:sp>
        <p:nvSpPr>
          <p:cNvPr id="260" name="Объект 2"/>
          <p:cNvSpPr txBox="1">
            <a:spLocks noGrp="1"/>
          </p:cNvSpPr>
          <p:nvPr>
            <p:ph idx="1"/>
          </p:nvPr>
        </p:nvSpPr>
        <p:spPr>
          <a:xfrm>
            <a:off x="144018" y="845890"/>
            <a:ext cx="11557047" cy="6048672"/>
          </a:xfrm>
          <a:prstGeom prst="rect">
            <a:avLst/>
          </a:prstGeom>
        </p:spPr>
        <p:txBody>
          <a:bodyPr>
            <a:noAutofit/>
          </a:bodyPr>
          <a:lstStyle/>
          <a:p>
            <a:pPr marL="0" indent="0" defTabSz="817312">
              <a:spcBef>
                <a:spcPts val="766"/>
              </a:spcBef>
              <a:buNone/>
              <a:defRPr sz="4100"/>
            </a:pPr>
            <a:r>
              <a:rPr lang="ru-RU" sz="3300" dirty="0"/>
              <a:t>Способность продуктивно участвовать в процессе </a:t>
            </a:r>
            <a:r>
              <a:rPr lang="ru-RU" sz="3300" b="1" dirty="0"/>
              <a:t>выработки</a:t>
            </a:r>
            <a:r>
              <a:rPr lang="ru-RU" sz="3300" dirty="0"/>
              <a:t>, </a:t>
            </a:r>
            <a:r>
              <a:rPr lang="ru-RU" sz="3300" b="1" dirty="0"/>
              <a:t>оценки</a:t>
            </a:r>
            <a:r>
              <a:rPr lang="ru-RU" sz="3300" dirty="0"/>
              <a:t> и </a:t>
            </a:r>
            <a:r>
              <a:rPr lang="ru-RU" sz="3300" b="1" dirty="0"/>
              <a:t>совершенствовании</a:t>
            </a:r>
            <a:r>
              <a:rPr lang="ru-RU" sz="3300" dirty="0"/>
              <a:t> идей, направленных на получение</a:t>
            </a:r>
          </a:p>
          <a:p>
            <a:pPr defTabSz="817312">
              <a:spcBef>
                <a:spcPts val="766"/>
              </a:spcBef>
              <a:defRPr sz="4100"/>
            </a:pPr>
            <a:r>
              <a:rPr lang="ru-RU" sz="3300" b="1" i="1" dirty="0"/>
              <a:t>инновационных</a:t>
            </a:r>
            <a:r>
              <a:rPr lang="ru-RU" sz="3300" dirty="0"/>
              <a:t> (новых, новаторских, оригинальных, нестандартных, </a:t>
            </a:r>
            <a:r>
              <a:rPr lang="ru-RU" sz="3300" dirty="0" smtClean="0"/>
              <a:t>непривычных) </a:t>
            </a:r>
            <a:r>
              <a:rPr lang="ru-RU" sz="3300" dirty="0"/>
              <a:t>и </a:t>
            </a:r>
            <a:r>
              <a:rPr lang="ru-RU" sz="3300" b="1" i="1" dirty="0"/>
              <a:t>эффективных</a:t>
            </a:r>
            <a:r>
              <a:rPr lang="ru-RU" sz="3300" dirty="0"/>
              <a:t> (действенных, результативных, экономичных, оптимальных </a:t>
            </a:r>
            <a:r>
              <a:rPr lang="ru-RU" sz="3300" dirty="0" smtClean="0"/>
              <a:t>) </a:t>
            </a:r>
            <a:r>
              <a:rPr lang="ru-RU" sz="3300" b="1" i="1" dirty="0"/>
              <a:t>решений</a:t>
            </a:r>
            <a:r>
              <a:rPr lang="ru-RU" sz="3300" dirty="0"/>
              <a:t>, и/или</a:t>
            </a:r>
          </a:p>
          <a:p>
            <a:pPr defTabSz="817312">
              <a:spcBef>
                <a:spcPts val="766"/>
              </a:spcBef>
              <a:defRPr sz="4100"/>
            </a:pPr>
            <a:r>
              <a:rPr lang="ru-RU" sz="3300" b="1" i="1" dirty="0"/>
              <a:t>нового знания</a:t>
            </a:r>
            <a:r>
              <a:rPr lang="ru-RU" sz="3300" dirty="0"/>
              <a:t>, и/или</a:t>
            </a:r>
          </a:p>
          <a:p>
            <a:pPr defTabSz="817312">
              <a:spcBef>
                <a:spcPts val="766"/>
              </a:spcBef>
              <a:defRPr sz="4100"/>
            </a:pPr>
            <a:r>
              <a:rPr lang="ru-RU" sz="3300" b="1" i="1" dirty="0"/>
              <a:t>эффектного</a:t>
            </a:r>
            <a:r>
              <a:rPr lang="ru-RU" sz="3300" dirty="0"/>
              <a:t> (впечатляющего, вдохновляющего, необыкновенного, удивительного и т.п.) </a:t>
            </a:r>
            <a:r>
              <a:rPr lang="ru-RU" sz="3300" b="1" i="1" dirty="0"/>
              <a:t>выражения воображения</a:t>
            </a:r>
            <a:endParaRPr sz="3300" b="1" i="1" dirty="0"/>
          </a:p>
        </p:txBody>
      </p:sp>
      <p:sp>
        <p:nvSpPr>
          <p:cNvPr id="261" name="Номер слайда 3"/>
          <p:cNvSpPr txBox="1">
            <a:spLocks noGrp="1"/>
          </p:cNvSpPr>
          <p:nvPr>
            <p:ph type="sldNum" sz="quarter" idx="12"/>
          </p:nvPr>
        </p:nvSpPr>
        <p:spPr>
          <a:xfrm>
            <a:off x="11072093" y="5430015"/>
            <a:ext cx="214717" cy="2226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70086" tIns="35042" rIns="70086" bIns="35042" rtlCol="0" anchor="ctr"/>
          <a:lstStyle/>
          <a:p>
            <a:fld id="{86CB4B4D-7CA3-9044-876B-883B54F8677D}" type="slidenum">
              <a:rPr/>
              <a:pPr/>
              <a:t>81</a:t>
            </a:fld>
            <a:endParaRPr/>
          </a:p>
        </p:txBody>
      </p:sp>
    </p:spTree>
    <p:extLst>
      <p:ext uri="{BB962C8B-B14F-4D97-AF65-F5344CB8AC3E}">
        <p14:creationId xmlns:p14="http://schemas.microsoft.com/office/powerpoint/2010/main" val="3331485583"/>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Заголовок 1"/>
          <p:cNvSpPr txBox="1">
            <a:spLocks noGrp="1"/>
          </p:cNvSpPr>
          <p:nvPr>
            <p:ph type="title"/>
          </p:nvPr>
        </p:nvSpPr>
        <p:spPr>
          <a:xfrm>
            <a:off x="830653" y="68656"/>
            <a:ext cx="10436018" cy="1128829"/>
          </a:xfrm>
          <a:prstGeom prst="rect">
            <a:avLst/>
          </a:prstGeom>
        </p:spPr>
        <p:txBody>
          <a:bodyPr>
            <a:noAutofit/>
          </a:bodyPr>
          <a:lstStyle>
            <a:lvl1pPr defTabSz="923340">
              <a:defRPr sz="3124"/>
            </a:lvl1pPr>
          </a:lstStyle>
          <a:p>
            <a:r>
              <a:rPr lang="ru-RU" sz="3200" b="1" dirty="0"/>
              <a:t>Модель оценки креативного </a:t>
            </a:r>
            <a:r>
              <a:rPr lang="ru-RU" sz="3200" b="1" dirty="0" smtClean="0"/>
              <a:t>мышления в </a:t>
            </a:r>
            <a:r>
              <a:rPr lang="ru-RU" sz="3200" b="1" dirty="0"/>
              <a:t>исследовании </a:t>
            </a:r>
            <a:r>
              <a:rPr lang="en-US" sz="3200" b="1" dirty="0"/>
              <a:t>PISA</a:t>
            </a:r>
            <a:r>
              <a:rPr lang="ru-RU" sz="3200" b="1" dirty="0"/>
              <a:t>: </a:t>
            </a:r>
            <a:r>
              <a:rPr lang="ru-RU" sz="3200" b="1" dirty="0" smtClean="0"/>
              <a:t>оцениваемые тематические области</a:t>
            </a:r>
            <a:endParaRPr sz="3200" b="1" dirty="0"/>
          </a:p>
        </p:txBody>
      </p:sp>
      <p:sp>
        <p:nvSpPr>
          <p:cNvPr id="37" name="Rectangle 54"/>
          <p:cNvSpPr>
            <a:spLocks noChangeArrowheads="1"/>
          </p:cNvSpPr>
          <p:nvPr/>
        </p:nvSpPr>
        <p:spPr bwMode="auto">
          <a:xfrm>
            <a:off x="3086017" y="2474720"/>
            <a:ext cx="142191" cy="28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0376" tIns="35188" rIns="70376" bIns="35188" numCol="1" anchor="ctr" anchorCtr="0" compatLnSpc="1">
            <a:prstTxWarp prst="textNoShape">
              <a:avLst/>
            </a:prstTxWarp>
            <a:spAutoFit/>
          </a:bodyPr>
          <a:lstStyle/>
          <a:p>
            <a:pPr defTabSz="914400"/>
            <a:endParaRPr lang="ru-RU" sz="1385">
              <a:solidFill>
                <a:prstClr val="black"/>
              </a:solidFill>
            </a:endParaRPr>
          </a:p>
        </p:txBody>
      </p:sp>
      <p:sp>
        <p:nvSpPr>
          <p:cNvPr id="38" name="Rectangle 70"/>
          <p:cNvSpPr>
            <a:spLocks noChangeArrowheads="1"/>
          </p:cNvSpPr>
          <p:nvPr/>
        </p:nvSpPr>
        <p:spPr bwMode="auto">
          <a:xfrm>
            <a:off x="3086017" y="2842322"/>
            <a:ext cx="142191" cy="28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0376" tIns="35188" rIns="70376" bIns="35188" numCol="1" anchor="ctr" anchorCtr="0" compatLnSpc="1">
            <a:prstTxWarp prst="textNoShape">
              <a:avLst/>
            </a:prstTxWarp>
            <a:spAutoFit/>
          </a:bodyPr>
          <a:lstStyle/>
          <a:p>
            <a:pPr defTabSz="914400"/>
            <a:endParaRPr lang="ru-RU" sz="1385">
              <a:solidFill>
                <a:prstClr val="black"/>
              </a:solidFill>
            </a:endParaRPr>
          </a:p>
        </p:txBody>
      </p:sp>
      <p:sp>
        <p:nvSpPr>
          <p:cNvPr id="2" name="Прямоугольник 30"/>
          <p:cNvSpPr>
            <a:spLocks noChangeArrowheads="1"/>
          </p:cNvSpPr>
          <p:nvPr/>
        </p:nvSpPr>
        <p:spPr bwMode="auto">
          <a:xfrm>
            <a:off x="1870680" y="1722275"/>
            <a:ext cx="8173931" cy="639342"/>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70376" tIns="35188" rIns="70376" bIns="35188" numCol="1" anchor="ctr" anchorCtr="0" compatLnSpc="1">
            <a:prstTxWarp prst="textNoShape">
              <a:avLst/>
            </a:prstTxWarp>
          </a:bodyPr>
          <a:lstStyle/>
          <a:p>
            <a:pPr algn="ctr" defTabSz="703722" eaLnBrk="0" fontAlgn="base" hangingPunct="0">
              <a:spcBef>
                <a:spcPct val="0"/>
              </a:spcBef>
              <a:spcAft>
                <a:spcPct val="0"/>
              </a:spcAft>
            </a:pPr>
            <a:r>
              <a:rPr lang="ru-RU" altLang="ru-RU" sz="2800" b="1" dirty="0">
                <a:solidFill>
                  <a:prstClr val="black"/>
                </a:solidFill>
                <a:latin typeface="Arial" panose="020B0604020202020204" pitchFamily="34" charset="0"/>
                <a:ea typeface="Cambria" panose="02040503050406030204" pitchFamily="18" charset="0"/>
                <a:cs typeface="Times New Roman" panose="02020603050405020304" pitchFamily="18" charset="0"/>
              </a:rPr>
              <a:t>Креативное самовыражение</a:t>
            </a:r>
            <a:endParaRPr lang="ru-RU" altLang="ru-RU" sz="2800" dirty="0">
              <a:solidFill>
                <a:prstClr val="black"/>
              </a:solidFill>
              <a:latin typeface="Arial" panose="020B0604020202020204" pitchFamily="34" charset="0"/>
            </a:endParaRPr>
          </a:p>
        </p:txBody>
      </p:sp>
      <p:sp>
        <p:nvSpPr>
          <p:cNvPr id="3" name="Овал 31"/>
          <p:cNvSpPr>
            <a:spLocks noChangeArrowheads="1"/>
          </p:cNvSpPr>
          <p:nvPr/>
        </p:nvSpPr>
        <p:spPr bwMode="auto">
          <a:xfrm>
            <a:off x="1870671" y="2490162"/>
            <a:ext cx="3894019" cy="1504333"/>
          </a:xfrm>
          <a:prstGeom prst="ellipse">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70376" tIns="35188" rIns="70376" bIns="35188" numCol="1" anchor="ctr" anchorCtr="0" compatLnSpc="1">
            <a:prstTxWarp prst="textNoShape">
              <a:avLst/>
            </a:prstTxWarp>
          </a:bodyPr>
          <a:lstStyle/>
          <a:p>
            <a:pPr algn="ctr" defTabSz="703722" eaLnBrk="0" fontAlgn="base" hangingPunct="0">
              <a:spcBef>
                <a:spcPct val="0"/>
              </a:spcBef>
              <a:spcAft>
                <a:spcPct val="0"/>
              </a:spcAft>
            </a:pPr>
            <a:r>
              <a:rPr lang="ru-RU" altLang="ru-RU" sz="2400" b="1" dirty="0">
                <a:solidFill>
                  <a:prstClr val="black"/>
                </a:solidFill>
                <a:latin typeface="Arial" panose="020B0604020202020204" pitchFamily="34" charset="0"/>
                <a:ea typeface="Cambria" panose="02040503050406030204" pitchFamily="18" charset="0"/>
                <a:cs typeface="Times New Roman" panose="02020603050405020304" pitchFamily="18" charset="0"/>
              </a:rPr>
              <a:t>письменное</a:t>
            </a:r>
          </a:p>
          <a:p>
            <a:pPr algn="ctr" defTabSz="703722" eaLnBrk="0" fontAlgn="base" hangingPunct="0">
              <a:spcBef>
                <a:spcPct val="0"/>
              </a:spcBef>
              <a:spcAft>
                <a:spcPct val="0"/>
              </a:spcAft>
            </a:pPr>
            <a:r>
              <a:rPr lang="ru-RU" altLang="ru-RU" sz="2400" dirty="0">
                <a:solidFill>
                  <a:prstClr val="black"/>
                </a:solidFill>
                <a:latin typeface="Arial" panose="020B0604020202020204" pitchFamily="34" charset="0"/>
                <a:ea typeface="Cambria" panose="02040503050406030204" pitchFamily="18" charset="0"/>
                <a:cs typeface="Times New Roman" panose="02020603050405020304" pitchFamily="18" charset="0"/>
              </a:rPr>
              <a:t>или</a:t>
            </a:r>
          </a:p>
          <a:p>
            <a:pPr algn="ctr" defTabSz="703722" eaLnBrk="0" fontAlgn="base" hangingPunct="0">
              <a:spcBef>
                <a:spcPct val="0"/>
              </a:spcBef>
              <a:spcAft>
                <a:spcPct val="0"/>
              </a:spcAft>
            </a:pPr>
            <a:r>
              <a:rPr lang="ru-RU" altLang="ru-RU" sz="2400" b="1" dirty="0">
                <a:solidFill>
                  <a:prstClr val="black"/>
                </a:solidFill>
                <a:latin typeface="Arial" panose="020B0604020202020204" pitchFamily="34" charset="0"/>
                <a:ea typeface="Cambria" panose="02040503050406030204" pitchFamily="18" charset="0"/>
                <a:cs typeface="Times New Roman" panose="02020603050405020304" pitchFamily="18" charset="0"/>
              </a:rPr>
              <a:t>устное</a:t>
            </a:r>
            <a:endParaRPr lang="ru-RU" altLang="ru-RU" sz="2400" b="1" dirty="0">
              <a:solidFill>
                <a:prstClr val="black"/>
              </a:solidFill>
              <a:latin typeface="Arial" panose="020B0604020202020204" pitchFamily="34" charset="0"/>
            </a:endParaRPr>
          </a:p>
        </p:txBody>
      </p:sp>
      <p:sp>
        <p:nvSpPr>
          <p:cNvPr id="4" name="Овал 32"/>
          <p:cNvSpPr>
            <a:spLocks noChangeArrowheads="1"/>
          </p:cNvSpPr>
          <p:nvPr/>
        </p:nvSpPr>
        <p:spPr bwMode="auto">
          <a:xfrm>
            <a:off x="6171315" y="2527490"/>
            <a:ext cx="3894019" cy="1504333"/>
          </a:xfrm>
          <a:prstGeom prst="ellipse">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70376" tIns="35188" rIns="70376" bIns="35188" numCol="1" anchor="ctr" anchorCtr="0" compatLnSpc="1">
            <a:prstTxWarp prst="textNoShape">
              <a:avLst/>
            </a:prstTxWarp>
          </a:bodyPr>
          <a:lstStyle/>
          <a:p>
            <a:pPr algn="ctr" defTabSz="703722" eaLnBrk="0" fontAlgn="base" hangingPunct="0">
              <a:spcBef>
                <a:spcPct val="0"/>
              </a:spcBef>
              <a:spcAft>
                <a:spcPct val="0"/>
              </a:spcAft>
            </a:pPr>
            <a:r>
              <a:rPr lang="ru-RU" altLang="ru-RU" sz="2400" b="1" dirty="0">
                <a:solidFill>
                  <a:prstClr val="black"/>
                </a:solidFill>
                <a:latin typeface="Arial" panose="020B0604020202020204" pitchFamily="34" charset="0"/>
                <a:ea typeface="Cambria" panose="02040503050406030204" pitchFamily="18" charset="0"/>
                <a:cs typeface="Times New Roman" panose="02020603050405020304" pitchFamily="18" charset="0"/>
              </a:rPr>
              <a:t>художественное </a:t>
            </a:r>
            <a:r>
              <a:rPr lang="ru-RU" altLang="ru-RU" sz="2400" dirty="0">
                <a:solidFill>
                  <a:prstClr val="black"/>
                </a:solidFill>
                <a:latin typeface="Arial" panose="020B0604020202020204" pitchFamily="34" charset="0"/>
                <a:ea typeface="Cambria" panose="02040503050406030204" pitchFamily="18" charset="0"/>
                <a:cs typeface="Times New Roman" panose="02020603050405020304" pitchFamily="18" charset="0"/>
              </a:rPr>
              <a:t>или</a:t>
            </a:r>
            <a:r>
              <a:rPr lang="ru-RU" altLang="ru-RU" sz="2400" b="1" dirty="0">
                <a:solidFill>
                  <a:prstClr val="black"/>
                </a:solidFill>
                <a:latin typeface="Arial" panose="020B0604020202020204" pitchFamily="34" charset="0"/>
                <a:ea typeface="Cambria" panose="02040503050406030204" pitchFamily="18" charset="0"/>
                <a:cs typeface="Times New Roman" panose="02020603050405020304" pitchFamily="18" charset="0"/>
              </a:rPr>
              <a:t> символическое</a:t>
            </a:r>
            <a:endParaRPr lang="ru-RU" altLang="ru-RU" sz="2400" b="1" dirty="0">
              <a:solidFill>
                <a:prstClr val="black"/>
              </a:solidFill>
              <a:latin typeface="Arial" panose="020B0604020202020204" pitchFamily="34" charset="0"/>
            </a:endParaRPr>
          </a:p>
        </p:txBody>
      </p:sp>
      <p:sp>
        <p:nvSpPr>
          <p:cNvPr id="5" name="Прямоугольник 33"/>
          <p:cNvSpPr>
            <a:spLocks noChangeArrowheads="1"/>
          </p:cNvSpPr>
          <p:nvPr/>
        </p:nvSpPr>
        <p:spPr bwMode="auto">
          <a:xfrm>
            <a:off x="1870680" y="4387746"/>
            <a:ext cx="8173931" cy="639342"/>
          </a:xfrm>
          <a:prstGeom prst="rect">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70376" tIns="35188" rIns="70376" bIns="35188" numCol="1" anchor="ctr" anchorCtr="0" compatLnSpc="1">
            <a:prstTxWarp prst="textNoShape">
              <a:avLst/>
            </a:prstTxWarp>
          </a:bodyPr>
          <a:lstStyle/>
          <a:p>
            <a:pPr algn="ctr" defTabSz="703722" eaLnBrk="0" fontAlgn="base" hangingPunct="0">
              <a:spcBef>
                <a:spcPct val="0"/>
              </a:spcBef>
              <a:spcAft>
                <a:spcPct val="0"/>
              </a:spcAft>
            </a:pPr>
            <a:r>
              <a:rPr lang="ru-RU" altLang="ru-RU" sz="2800" b="1" dirty="0">
                <a:solidFill>
                  <a:prstClr val="black"/>
                </a:solidFill>
                <a:latin typeface="Arial" panose="020B0604020202020204" pitchFamily="34" charset="0"/>
                <a:ea typeface="Cambria" panose="02040503050406030204" pitchFamily="18" charset="0"/>
                <a:cs typeface="Times New Roman" panose="02020603050405020304" pitchFamily="18" charset="0"/>
              </a:rPr>
              <a:t>Получение нового знания/ Решение проблем</a:t>
            </a:r>
            <a:endParaRPr lang="ru-RU" altLang="ru-RU" sz="2800" dirty="0">
              <a:solidFill>
                <a:prstClr val="black"/>
              </a:solidFill>
              <a:latin typeface="Arial" panose="020B0604020202020204" pitchFamily="34" charset="0"/>
            </a:endParaRPr>
          </a:p>
        </p:txBody>
      </p:sp>
      <p:sp>
        <p:nvSpPr>
          <p:cNvPr id="6" name="Овал 34"/>
          <p:cNvSpPr>
            <a:spLocks noChangeArrowheads="1"/>
          </p:cNvSpPr>
          <p:nvPr/>
        </p:nvSpPr>
        <p:spPr bwMode="auto">
          <a:xfrm>
            <a:off x="1870671" y="5159001"/>
            <a:ext cx="3894019" cy="1504333"/>
          </a:xfrm>
          <a:prstGeom prst="ellipse">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70376" tIns="35188" rIns="70376" bIns="35188" numCol="1" anchor="ctr" anchorCtr="0" compatLnSpc="1">
            <a:prstTxWarp prst="textNoShape">
              <a:avLst/>
            </a:prstTxWarp>
          </a:bodyPr>
          <a:lstStyle/>
          <a:p>
            <a:pPr algn="ctr" defTabSz="703722" eaLnBrk="0" fontAlgn="base" hangingPunct="0">
              <a:spcBef>
                <a:spcPct val="0"/>
              </a:spcBef>
              <a:spcAft>
                <a:spcPct val="0"/>
              </a:spcAft>
            </a:pPr>
            <a:r>
              <a:rPr lang="ru-RU" altLang="ru-RU" sz="2400" b="1" dirty="0">
                <a:solidFill>
                  <a:prstClr val="black"/>
                </a:solidFill>
                <a:latin typeface="Arial" panose="020B0604020202020204" pitchFamily="34" charset="0"/>
                <a:ea typeface="Cambria" panose="02040503050406030204" pitchFamily="18" charset="0"/>
                <a:cs typeface="Times New Roman" panose="02020603050405020304" pitchFamily="18" charset="0"/>
              </a:rPr>
              <a:t>естественно-научные </a:t>
            </a:r>
            <a:r>
              <a:rPr lang="ru-RU" altLang="ru-RU" sz="2400" dirty="0">
                <a:solidFill>
                  <a:prstClr val="black"/>
                </a:solidFill>
                <a:latin typeface="Arial" panose="020B0604020202020204" pitchFamily="34" charset="0"/>
                <a:ea typeface="Cambria" panose="02040503050406030204" pitchFamily="18" charset="0"/>
                <a:cs typeface="Times New Roman" panose="02020603050405020304" pitchFamily="18" charset="0"/>
              </a:rPr>
              <a:t>или </a:t>
            </a:r>
            <a:r>
              <a:rPr lang="ru-RU" altLang="ru-RU" sz="2400" b="1" dirty="0">
                <a:solidFill>
                  <a:prstClr val="black"/>
                </a:solidFill>
                <a:latin typeface="Arial" panose="020B0604020202020204" pitchFamily="34" charset="0"/>
                <a:ea typeface="Cambria" panose="02040503050406030204" pitchFamily="18" charset="0"/>
                <a:cs typeface="Times New Roman" panose="02020603050405020304" pitchFamily="18" charset="0"/>
              </a:rPr>
              <a:t>математические</a:t>
            </a:r>
            <a:endParaRPr lang="ru-RU" altLang="ru-RU" sz="2400" b="1" dirty="0">
              <a:solidFill>
                <a:prstClr val="black"/>
              </a:solidFill>
              <a:latin typeface="Arial" panose="020B0604020202020204" pitchFamily="34" charset="0"/>
            </a:endParaRPr>
          </a:p>
        </p:txBody>
      </p:sp>
      <p:sp>
        <p:nvSpPr>
          <p:cNvPr id="7" name="Овал 35"/>
          <p:cNvSpPr>
            <a:spLocks noChangeArrowheads="1"/>
          </p:cNvSpPr>
          <p:nvPr/>
        </p:nvSpPr>
        <p:spPr bwMode="auto">
          <a:xfrm>
            <a:off x="6125897" y="5159001"/>
            <a:ext cx="3894019" cy="1504333"/>
          </a:xfrm>
          <a:prstGeom prst="ellipse">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70376" tIns="35188" rIns="70376" bIns="35188" numCol="1" anchor="ctr" anchorCtr="0" compatLnSpc="1">
            <a:prstTxWarp prst="textNoShape">
              <a:avLst/>
            </a:prstTxWarp>
          </a:bodyPr>
          <a:lstStyle/>
          <a:p>
            <a:pPr algn="ctr" defTabSz="703722" eaLnBrk="0" fontAlgn="base" hangingPunct="0">
              <a:spcBef>
                <a:spcPct val="0"/>
              </a:spcBef>
              <a:spcAft>
                <a:spcPct val="0"/>
              </a:spcAft>
            </a:pPr>
            <a:r>
              <a:rPr lang="ru-RU" altLang="ru-RU" sz="2400" b="1" dirty="0">
                <a:solidFill>
                  <a:prstClr val="black"/>
                </a:solidFill>
                <a:latin typeface="Arial" panose="020B0604020202020204" pitchFamily="34" charset="0"/>
                <a:ea typeface="Cambria" panose="02040503050406030204" pitchFamily="18" charset="0"/>
                <a:cs typeface="Times New Roman" panose="02020603050405020304" pitchFamily="18" charset="0"/>
              </a:rPr>
              <a:t>социальные </a:t>
            </a:r>
            <a:r>
              <a:rPr lang="ru-RU" altLang="ru-RU" sz="2400" dirty="0">
                <a:solidFill>
                  <a:prstClr val="black"/>
                </a:solidFill>
                <a:latin typeface="Arial" panose="020B0604020202020204" pitchFamily="34" charset="0"/>
                <a:ea typeface="Cambria" panose="02040503050406030204" pitchFamily="18" charset="0"/>
                <a:cs typeface="Times New Roman" panose="02020603050405020304" pitchFamily="18" charset="0"/>
              </a:rPr>
              <a:t>или</a:t>
            </a:r>
            <a:r>
              <a:rPr lang="ru-RU" altLang="ru-RU" sz="2400" b="1" dirty="0">
                <a:solidFill>
                  <a:prstClr val="black"/>
                </a:solidFill>
                <a:latin typeface="Arial" panose="020B0604020202020204" pitchFamily="34" charset="0"/>
                <a:ea typeface="Cambria" panose="02040503050406030204" pitchFamily="18" charset="0"/>
                <a:cs typeface="Times New Roman" panose="02020603050405020304" pitchFamily="18" charset="0"/>
              </a:rPr>
              <a:t> межличностные</a:t>
            </a:r>
            <a:endParaRPr lang="ru-RU" altLang="ru-RU" sz="2400" b="1" dirty="0">
              <a:solidFill>
                <a:prstClr val="black"/>
              </a:solidFill>
              <a:latin typeface="Arial" panose="020B0604020202020204" pitchFamily="34" charset="0"/>
            </a:endParaRPr>
          </a:p>
        </p:txBody>
      </p:sp>
      <p:sp>
        <p:nvSpPr>
          <p:cNvPr id="8" name="Rectangle 7"/>
          <p:cNvSpPr>
            <a:spLocks noChangeArrowheads="1"/>
          </p:cNvSpPr>
          <p:nvPr/>
        </p:nvSpPr>
        <p:spPr bwMode="auto">
          <a:xfrm>
            <a:off x="3359953" y="2033093"/>
            <a:ext cx="142191" cy="28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0376" tIns="35188" rIns="70376" bIns="35188" numCol="1" anchor="ctr" anchorCtr="0" compatLnSpc="1">
            <a:prstTxWarp prst="textNoShape">
              <a:avLst/>
            </a:prstTxWarp>
            <a:spAutoFit/>
          </a:bodyPr>
          <a:lstStyle/>
          <a:p>
            <a:pPr defTabSz="914400"/>
            <a:endParaRPr lang="ru-RU" sz="1385">
              <a:solidFill>
                <a:prstClr val="black"/>
              </a:solidFill>
            </a:endParaRPr>
          </a:p>
        </p:txBody>
      </p:sp>
      <p:sp>
        <p:nvSpPr>
          <p:cNvPr id="9" name="Rectangle 14"/>
          <p:cNvSpPr>
            <a:spLocks noChangeArrowheads="1"/>
          </p:cNvSpPr>
          <p:nvPr/>
        </p:nvSpPr>
        <p:spPr bwMode="auto">
          <a:xfrm>
            <a:off x="3359953" y="2216889"/>
            <a:ext cx="142191" cy="28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0376" tIns="35188" rIns="70376" bIns="35188" numCol="1" anchor="ctr" anchorCtr="0" compatLnSpc="1">
            <a:prstTxWarp prst="textNoShape">
              <a:avLst/>
            </a:prstTxWarp>
            <a:spAutoFit/>
          </a:bodyPr>
          <a:lstStyle/>
          <a:p>
            <a:pPr defTabSz="914400"/>
            <a:endParaRPr lang="ru-RU" sz="1385">
              <a:solidFill>
                <a:prstClr val="black"/>
              </a:solidFill>
            </a:endParaRPr>
          </a:p>
        </p:txBody>
      </p:sp>
    </p:spTree>
    <p:extLst>
      <p:ext uri="{BB962C8B-B14F-4D97-AF65-F5344CB8AC3E}">
        <p14:creationId xmlns:p14="http://schemas.microsoft.com/office/powerpoint/2010/main" val="377492565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54"/>
          <p:cNvSpPr>
            <a:spLocks noChangeArrowheads="1"/>
          </p:cNvSpPr>
          <p:nvPr/>
        </p:nvSpPr>
        <p:spPr bwMode="auto">
          <a:xfrm>
            <a:off x="2777131" y="3373462"/>
            <a:ext cx="146469" cy="33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54" tIns="41877" rIns="83754" bIns="41877" numCol="1" anchor="ctr" anchorCtr="0" compatLnSpc="1">
            <a:prstTxWarp prst="textNoShape">
              <a:avLst/>
            </a:prstTxWarp>
            <a:spAutoFit/>
          </a:bodyPr>
          <a:lstStyle/>
          <a:p>
            <a:endParaRPr lang="ru-RU" sz="1600"/>
          </a:p>
        </p:txBody>
      </p:sp>
      <p:sp>
        <p:nvSpPr>
          <p:cNvPr id="8" name="Rectangle 7"/>
          <p:cNvSpPr>
            <a:spLocks noChangeArrowheads="1"/>
          </p:cNvSpPr>
          <p:nvPr/>
        </p:nvSpPr>
        <p:spPr bwMode="auto">
          <a:xfrm>
            <a:off x="2865880" y="1864941"/>
            <a:ext cx="150218" cy="33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54" tIns="41877" rIns="83754" bIns="41877" numCol="1" anchor="ctr" anchorCtr="0" compatLnSpc="1">
            <a:prstTxWarp prst="textNoShape">
              <a:avLst/>
            </a:prstTxWarp>
            <a:spAutoFit/>
          </a:bodyPr>
          <a:lstStyle/>
          <a:p>
            <a:endParaRPr lang="ru-RU" sz="1600"/>
          </a:p>
        </p:txBody>
      </p:sp>
      <p:graphicFrame>
        <p:nvGraphicFramePr>
          <p:cNvPr id="20" name="Схема 19"/>
          <p:cNvGraphicFramePr/>
          <p:nvPr>
            <p:extLst>
              <p:ext uri="{D42A27DB-BD31-4B8C-83A1-F6EECF244321}">
                <p14:modId xmlns:p14="http://schemas.microsoft.com/office/powerpoint/2010/main" val="3855783491"/>
              </p:ext>
            </p:extLst>
          </p:nvPr>
        </p:nvGraphicFramePr>
        <p:xfrm>
          <a:off x="1740089" y="3072006"/>
          <a:ext cx="4536967" cy="2762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Прямоугольник 20"/>
          <p:cNvSpPr/>
          <p:nvPr/>
        </p:nvSpPr>
        <p:spPr>
          <a:xfrm>
            <a:off x="2458662" y="5952396"/>
            <a:ext cx="3368204" cy="7758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83754" tIns="41877" rIns="83754" bIns="41877" numCol="1" spcCol="0" rtlCol="0" fromWordArt="0" anchor="ctr" anchorCtr="0" forceAA="0" compatLnSpc="1">
            <a:prstTxWarp prst="textNoShape">
              <a:avLst/>
            </a:prstTxWarp>
            <a:noAutofit/>
          </a:bodyPr>
          <a:lstStyle/>
          <a:p>
            <a:pPr algn="ctr">
              <a:lnSpc>
                <a:spcPct val="80000"/>
              </a:lnSpc>
            </a:pPr>
            <a:r>
              <a:rPr lang="ru-RU" sz="2200" b="1" dirty="0">
                <a:solidFill>
                  <a:schemeClr val="bg1"/>
                </a:solidFill>
                <a:ea typeface="Cambria" panose="02040503050406030204" pitchFamily="18" charset="0"/>
                <a:cs typeface="Times New Roman" panose="02020603050405020304" pitchFamily="18" charset="0"/>
              </a:rPr>
              <a:t>Выдвижение и совершенствование идей</a:t>
            </a:r>
            <a:endParaRPr lang="ru-RU" sz="22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22" name="Схема 21"/>
          <p:cNvGraphicFramePr/>
          <p:nvPr>
            <p:extLst>
              <p:ext uri="{D42A27DB-BD31-4B8C-83A1-F6EECF244321}">
                <p14:modId xmlns:p14="http://schemas.microsoft.com/office/powerpoint/2010/main" val="3913681465"/>
              </p:ext>
            </p:extLst>
          </p:nvPr>
        </p:nvGraphicFramePr>
        <p:xfrm>
          <a:off x="6408227" y="3068374"/>
          <a:ext cx="3656128" cy="27705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Прямоугольник 23"/>
          <p:cNvSpPr/>
          <p:nvPr/>
        </p:nvSpPr>
        <p:spPr>
          <a:xfrm>
            <a:off x="6876029" y="5952397"/>
            <a:ext cx="2916647" cy="77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3754" tIns="41877" rIns="83754" bIns="41877" numCol="1" spcCol="0" rtlCol="0" fromWordArt="0" anchor="ctr" anchorCtr="0" forceAA="0" compatLnSpc="1">
            <a:prstTxWarp prst="textNoShape">
              <a:avLst/>
            </a:prstTxWarp>
            <a:noAutofit/>
          </a:bodyPr>
          <a:lstStyle/>
          <a:p>
            <a:pPr algn="ctr">
              <a:lnSpc>
                <a:spcPct val="115000"/>
              </a:lnSpc>
            </a:pPr>
            <a:r>
              <a:rPr lang="ru-RU" sz="2200" b="1" dirty="0">
                <a:solidFill>
                  <a:schemeClr val="bg1"/>
                </a:solidFill>
                <a:ea typeface="Cambria" panose="02040503050406030204" pitchFamily="18" charset="0"/>
                <a:cs typeface="Times New Roman" panose="02020603050405020304" pitchFamily="18" charset="0"/>
              </a:rPr>
              <a:t>Оценка и отбор идей</a:t>
            </a:r>
            <a:endParaRPr lang="ru-RU" sz="22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2" name="Rectangle 54"/>
          <p:cNvSpPr>
            <a:spLocks noChangeArrowheads="1"/>
          </p:cNvSpPr>
          <p:nvPr/>
        </p:nvSpPr>
        <p:spPr bwMode="auto">
          <a:xfrm>
            <a:off x="13129744" y="3559092"/>
            <a:ext cx="169208" cy="33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3754" tIns="41877" rIns="83754" bIns="41877" numCol="1" anchor="ctr" anchorCtr="0" compatLnSpc="1">
            <a:prstTxWarp prst="textNoShape">
              <a:avLst/>
            </a:prstTxWarp>
            <a:spAutoFit/>
          </a:bodyPr>
          <a:lstStyle/>
          <a:p>
            <a:endParaRPr lang="ru-RU" sz="1600"/>
          </a:p>
        </p:txBody>
      </p:sp>
      <p:sp>
        <p:nvSpPr>
          <p:cNvPr id="13" name="Rectangle 70"/>
          <p:cNvSpPr>
            <a:spLocks noChangeArrowheads="1"/>
          </p:cNvSpPr>
          <p:nvPr/>
        </p:nvSpPr>
        <p:spPr bwMode="auto">
          <a:xfrm>
            <a:off x="13129744" y="3926693"/>
            <a:ext cx="169208" cy="33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3754" tIns="41877" rIns="83754" bIns="41877" numCol="1" anchor="ctr" anchorCtr="0" compatLnSpc="1">
            <a:prstTxWarp prst="textNoShape">
              <a:avLst/>
            </a:prstTxWarp>
            <a:spAutoFit/>
          </a:bodyPr>
          <a:lstStyle/>
          <a:p>
            <a:endParaRPr lang="ru-RU" sz="1600"/>
          </a:p>
        </p:txBody>
      </p:sp>
      <p:sp>
        <p:nvSpPr>
          <p:cNvPr id="14" name="Прямоугольник 30"/>
          <p:cNvSpPr>
            <a:spLocks noChangeArrowheads="1"/>
          </p:cNvSpPr>
          <p:nvPr/>
        </p:nvSpPr>
        <p:spPr bwMode="auto">
          <a:xfrm>
            <a:off x="139681" y="773882"/>
            <a:ext cx="6022719" cy="1872208"/>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83754" tIns="41877" rIns="83754" bIns="41877" numCol="1" anchor="ctr" anchorCtr="0" compatLnSpc="1">
            <a:prstTxWarp prst="textNoShape">
              <a:avLst/>
            </a:prstTxWarp>
          </a:bodyPr>
          <a:lstStyle/>
          <a:p>
            <a:pPr algn="ctr" defTabSz="837500" eaLnBrk="0" fontAlgn="base" hangingPunct="0">
              <a:spcBef>
                <a:spcPct val="0"/>
              </a:spcBef>
              <a:spcAft>
                <a:spcPct val="0"/>
              </a:spcAft>
            </a:pPr>
            <a:r>
              <a:rPr lang="ru-RU" altLang="ru-RU" sz="2900" b="1" dirty="0">
                <a:solidFill>
                  <a:schemeClr val="bg1"/>
                </a:solidFill>
                <a:latin typeface="Arial" panose="020B0604020202020204" pitchFamily="34" charset="0"/>
                <a:ea typeface="Cambria" panose="02040503050406030204" pitchFamily="18" charset="0"/>
                <a:cs typeface="Times New Roman" panose="02020603050405020304" pitchFamily="18" charset="0"/>
              </a:rPr>
              <a:t>Креативное самовыражение:</a:t>
            </a:r>
          </a:p>
          <a:p>
            <a:pPr marL="408085" indent="-408085" defTabSz="837500" eaLnBrk="0" fontAlgn="base" hangingPunct="0">
              <a:spcBef>
                <a:spcPct val="0"/>
              </a:spcBef>
              <a:spcAft>
                <a:spcPct val="0"/>
              </a:spcAft>
              <a:buFont typeface="Arial" panose="020B0604020202020204" pitchFamily="34" charset="0"/>
              <a:buChar char="•"/>
            </a:pPr>
            <a:r>
              <a:rPr lang="ru-RU" altLang="ru-RU" sz="2900" b="1" dirty="0">
                <a:solidFill>
                  <a:schemeClr val="bg1"/>
                </a:solidFill>
                <a:latin typeface="Arial" pitchFamily="34" charset="0"/>
                <a:ea typeface="Cambria" panose="02040503050406030204" pitchFamily="18" charset="0"/>
                <a:cs typeface="Arial" pitchFamily="34" charset="0"/>
              </a:rPr>
              <a:t>словесное</a:t>
            </a:r>
          </a:p>
          <a:p>
            <a:pPr marL="408085" indent="-408085" defTabSz="837500" eaLnBrk="0" fontAlgn="base" hangingPunct="0">
              <a:spcBef>
                <a:spcPct val="0"/>
              </a:spcBef>
              <a:spcAft>
                <a:spcPct val="0"/>
              </a:spcAft>
              <a:buFont typeface="Arial" panose="020B0604020202020204" pitchFamily="34" charset="0"/>
              <a:buChar char="•"/>
            </a:pPr>
            <a:r>
              <a:rPr lang="ru-RU" altLang="ru-RU" sz="2900" b="1" dirty="0">
                <a:solidFill>
                  <a:schemeClr val="bg1"/>
                </a:solidFill>
                <a:latin typeface="Arial" panose="020B0604020202020204" pitchFamily="34" charset="0"/>
              </a:rPr>
              <a:t>визуальное</a:t>
            </a:r>
          </a:p>
        </p:txBody>
      </p:sp>
      <p:sp>
        <p:nvSpPr>
          <p:cNvPr id="17" name="Прямоугольник 33"/>
          <p:cNvSpPr>
            <a:spLocks noChangeArrowheads="1"/>
          </p:cNvSpPr>
          <p:nvPr/>
        </p:nvSpPr>
        <p:spPr bwMode="auto">
          <a:xfrm>
            <a:off x="6408227" y="773882"/>
            <a:ext cx="5332942" cy="1872208"/>
          </a:xfrm>
          <a:prstGeom prst="rect">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83754" tIns="41877" rIns="83754" bIns="41877" numCol="1" anchor="ctr" anchorCtr="0" compatLnSpc="1">
            <a:prstTxWarp prst="textNoShape">
              <a:avLst/>
            </a:prstTxWarp>
          </a:bodyPr>
          <a:lstStyle/>
          <a:p>
            <a:pPr algn="ctr" defTabSz="837500" eaLnBrk="0" fontAlgn="base" hangingPunct="0">
              <a:spcBef>
                <a:spcPct val="0"/>
              </a:spcBef>
              <a:spcAft>
                <a:spcPct val="0"/>
              </a:spcAft>
            </a:pPr>
            <a:r>
              <a:rPr lang="ru-RU" altLang="ru-RU" sz="2900" b="1" dirty="0">
                <a:solidFill>
                  <a:schemeClr val="bg1"/>
                </a:solidFill>
                <a:latin typeface="Arial" panose="020B0604020202020204" pitchFamily="34" charset="0"/>
                <a:ea typeface="Cambria" panose="02040503050406030204" pitchFamily="18" charset="0"/>
                <a:cs typeface="Times New Roman" panose="02020603050405020304" pitchFamily="18" charset="0"/>
              </a:rPr>
              <a:t>Получение нового знания</a:t>
            </a:r>
            <a:r>
              <a:rPr lang="ru-RU" altLang="ru-RU" sz="2900" b="1" dirty="0" smtClean="0">
                <a:solidFill>
                  <a:schemeClr val="bg1"/>
                </a:solidFill>
                <a:latin typeface="Arial" panose="020B0604020202020204" pitchFamily="34" charset="0"/>
                <a:ea typeface="Cambria" panose="02040503050406030204" pitchFamily="18" charset="0"/>
                <a:cs typeface="Times New Roman" panose="02020603050405020304" pitchFamily="18" charset="0"/>
              </a:rPr>
              <a:t>/ Решение </a:t>
            </a:r>
            <a:r>
              <a:rPr lang="ru-RU" altLang="ru-RU" sz="2900" b="1" dirty="0">
                <a:solidFill>
                  <a:schemeClr val="bg1"/>
                </a:solidFill>
                <a:latin typeface="Arial" panose="020B0604020202020204" pitchFamily="34" charset="0"/>
                <a:ea typeface="Cambria" panose="02040503050406030204" pitchFamily="18" charset="0"/>
                <a:cs typeface="Times New Roman" panose="02020603050405020304" pitchFamily="18" charset="0"/>
              </a:rPr>
              <a:t>проблем</a:t>
            </a:r>
          </a:p>
          <a:p>
            <a:pPr marL="408085" indent="-408085" defTabSz="837500" eaLnBrk="0" fontAlgn="base" hangingPunct="0">
              <a:spcBef>
                <a:spcPct val="0"/>
              </a:spcBef>
              <a:spcAft>
                <a:spcPct val="0"/>
              </a:spcAft>
              <a:buFont typeface="Arial" panose="020B0604020202020204" pitchFamily="34" charset="0"/>
              <a:buChar char="•"/>
            </a:pPr>
            <a:r>
              <a:rPr lang="ru-RU" altLang="ru-RU" sz="2900" b="1" dirty="0">
                <a:solidFill>
                  <a:schemeClr val="bg1"/>
                </a:solidFill>
                <a:latin typeface="Arial" pitchFamily="34" charset="0"/>
                <a:cs typeface="Arial" pitchFamily="34" charset="0"/>
              </a:rPr>
              <a:t>научных</a:t>
            </a:r>
          </a:p>
          <a:p>
            <a:pPr marL="408085" indent="-408085" defTabSz="837500" eaLnBrk="0" fontAlgn="base" hangingPunct="0">
              <a:lnSpc>
                <a:spcPct val="80000"/>
              </a:lnSpc>
              <a:spcBef>
                <a:spcPct val="0"/>
              </a:spcBef>
              <a:spcAft>
                <a:spcPct val="0"/>
              </a:spcAft>
              <a:buFont typeface="Arial" panose="020B0604020202020204" pitchFamily="34" charset="0"/>
              <a:buChar char="•"/>
            </a:pPr>
            <a:r>
              <a:rPr lang="ru-RU" altLang="ru-RU" sz="2900" b="1" dirty="0">
                <a:solidFill>
                  <a:schemeClr val="bg1"/>
                </a:solidFill>
                <a:latin typeface="Arial" pitchFamily="34" charset="0"/>
                <a:cs typeface="Arial" pitchFamily="34" charset="0"/>
              </a:rPr>
              <a:t>социальных</a:t>
            </a:r>
          </a:p>
        </p:txBody>
      </p:sp>
      <p:sp>
        <p:nvSpPr>
          <p:cNvPr id="23" name="Rectangle 7"/>
          <p:cNvSpPr>
            <a:spLocks noChangeArrowheads="1"/>
          </p:cNvSpPr>
          <p:nvPr/>
        </p:nvSpPr>
        <p:spPr bwMode="auto">
          <a:xfrm>
            <a:off x="13494993" y="3117461"/>
            <a:ext cx="169208" cy="33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3754" tIns="41877" rIns="83754" bIns="41877" numCol="1" anchor="ctr" anchorCtr="0" compatLnSpc="1">
            <a:prstTxWarp prst="textNoShape">
              <a:avLst/>
            </a:prstTxWarp>
            <a:spAutoFit/>
          </a:bodyPr>
          <a:lstStyle/>
          <a:p>
            <a:endParaRPr lang="ru-RU" sz="1600"/>
          </a:p>
        </p:txBody>
      </p:sp>
      <p:sp>
        <p:nvSpPr>
          <p:cNvPr id="25" name="Rectangle 14"/>
          <p:cNvSpPr>
            <a:spLocks noChangeArrowheads="1"/>
          </p:cNvSpPr>
          <p:nvPr/>
        </p:nvSpPr>
        <p:spPr bwMode="auto">
          <a:xfrm>
            <a:off x="13494993" y="3301261"/>
            <a:ext cx="169208" cy="33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3754" tIns="41877" rIns="83754" bIns="41877" numCol="1" anchor="ctr" anchorCtr="0" compatLnSpc="1">
            <a:prstTxWarp prst="textNoShape">
              <a:avLst/>
            </a:prstTxWarp>
            <a:spAutoFit/>
          </a:bodyPr>
          <a:lstStyle/>
          <a:p>
            <a:endParaRPr lang="ru-RU" sz="1600"/>
          </a:p>
        </p:txBody>
      </p:sp>
      <p:sp>
        <p:nvSpPr>
          <p:cNvPr id="15" name="Заголовок 1"/>
          <p:cNvSpPr>
            <a:spLocks noGrp="1"/>
          </p:cNvSpPr>
          <p:nvPr>
            <p:ph type="title"/>
          </p:nvPr>
        </p:nvSpPr>
        <p:spPr>
          <a:xfrm>
            <a:off x="480483" y="29796"/>
            <a:ext cx="10692765" cy="775005"/>
          </a:xfrm>
        </p:spPr>
        <p:txBody>
          <a:bodyPr>
            <a:noAutofit/>
          </a:bodyPr>
          <a:lstStyle/>
          <a:p>
            <a:r>
              <a:rPr lang="ru-RU" dirty="0"/>
              <a:t>Креативное </a:t>
            </a:r>
            <a:r>
              <a:rPr lang="ru-RU" dirty="0" smtClean="0"/>
              <a:t>мышление: модель оценки</a:t>
            </a:r>
            <a:endParaRPr lang="ru-RU" dirty="0"/>
          </a:p>
        </p:txBody>
      </p:sp>
    </p:spTree>
    <p:extLst>
      <p:ext uri="{BB962C8B-B14F-4D97-AF65-F5344CB8AC3E}">
        <p14:creationId xmlns:p14="http://schemas.microsoft.com/office/powerpoint/2010/main" val="3027447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993" y="286910"/>
            <a:ext cx="9234816" cy="775005"/>
          </a:xfrm>
        </p:spPr>
        <p:txBody>
          <a:bodyPr>
            <a:noAutofit/>
          </a:bodyPr>
          <a:lstStyle/>
          <a:p>
            <a:r>
              <a:rPr lang="ru-RU" sz="3600" dirty="0" err="1"/>
              <a:t>Креативное</a:t>
            </a:r>
            <a:r>
              <a:rPr lang="ru-RU" sz="3600" dirty="0"/>
              <a:t> </a:t>
            </a:r>
            <a:r>
              <a:rPr lang="ru-RU" sz="3600" dirty="0" smtClean="0"/>
              <a:t>мышление (примеры заданий)</a:t>
            </a:r>
            <a:endParaRPr lang="ru-RU" sz="3600" dirty="0"/>
          </a:p>
        </p:txBody>
      </p:sp>
      <p:graphicFrame>
        <p:nvGraphicFramePr>
          <p:cNvPr id="7" name="Объект 8">
            <a:extLst>
              <a:ext uri="{FF2B5EF4-FFF2-40B4-BE49-F238E27FC236}">
                <a16:creationId xmlns:a16="http://schemas.microsoft.com/office/drawing/2014/main" id="{76A1CE30-30DE-46CB-9440-B035594EC75B}"/>
              </a:ext>
            </a:extLst>
          </p:cNvPr>
          <p:cNvGraphicFramePr>
            <a:graphicFrameLocks/>
          </p:cNvGraphicFramePr>
          <p:nvPr>
            <p:extLst>
              <p:ext uri="{D42A27DB-BD31-4B8C-83A1-F6EECF244321}">
                <p14:modId xmlns:p14="http://schemas.microsoft.com/office/powerpoint/2010/main" val="3689700559"/>
              </p:ext>
            </p:extLst>
          </p:nvPr>
        </p:nvGraphicFramePr>
        <p:xfrm>
          <a:off x="755849" y="1539203"/>
          <a:ext cx="3744000" cy="728275"/>
        </p:xfrm>
        <a:graphic>
          <a:graphicData uri="http://schemas.openxmlformats.org/drawingml/2006/table">
            <a:tbl>
              <a:tblPr firstRow="1" bandRow="1">
                <a:tableStyleId>{5C22544A-7EE6-4342-B048-85BDC9FD1C3A}</a:tableStyleId>
              </a:tblPr>
              <a:tblGrid>
                <a:gridCol w="3744000">
                  <a:extLst>
                    <a:ext uri="{9D8B030D-6E8A-4147-A177-3AD203B41FA5}">
                      <a16:colId xmlns:a16="http://schemas.microsoft.com/office/drawing/2014/main" val="3813844802"/>
                    </a:ext>
                  </a:extLst>
                </a:gridCol>
              </a:tblGrid>
              <a:tr h="728275">
                <a:tc>
                  <a:txBody>
                    <a:bodyPr/>
                    <a:lstStyle/>
                    <a:p>
                      <a:r>
                        <a:rPr lang="ru-RU" sz="2100" dirty="0">
                          <a:solidFill>
                            <a:srgbClr val="002060"/>
                          </a:solidFill>
                        </a:rPr>
                        <a:t>Нет вредным привычкам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8" name="Объект 8">
            <a:extLst>
              <a:ext uri="{FF2B5EF4-FFF2-40B4-BE49-F238E27FC236}">
                <a16:creationId xmlns:a16="http://schemas.microsoft.com/office/drawing/2014/main" id="{5BB405BD-0962-4788-BE8E-B45785A12A1F}"/>
              </a:ext>
            </a:extLst>
          </p:cNvPr>
          <p:cNvGraphicFramePr>
            <a:graphicFrameLocks/>
          </p:cNvGraphicFramePr>
          <p:nvPr>
            <p:extLst>
              <p:ext uri="{D42A27DB-BD31-4B8C-83A1-F6EECF244321}">
                <p14:modId xmlns:p14="http://schemas.microsoft.com/office/powerpoint/2010/main" val="1703761553"/>
              </p:ext>
            </p:extLst>
          </p:nvPr>
        </p:nvGraphicFramePr>
        <p:xfrm>
          <a:off x="755849" y="4403255"/>
          <a:ext cx="3744417" cy="432000"/>
        </p:xfrm>
        <a:graphic>
          <a:graphicData uri="http://schemas.openxmlformats.org/drawingml/2006/table">
            <a:tbl>
              <a:tblPr firstRow="1" bandRow="1">
                <a:tableStyleId>{5C22544A-7EE6-4342-B048-85BDC9FD1C3A}</a:tableStyleId>
              </a:tblPr>
              <a:tblGrid>
                <a:gridCol w="3744417">
                  <a:extLst>
                    <a:ext uri="{9D8B030D-6E8A-4147-A177-3AD203B41FA5}">
                      <a16:colId xmlns:a16="http://schemas.microsoft.com/office/drawing/2014/main" val="3813844802"/>
                    </a:ext>
                  </a:extLst>
                </a:gridCol>
              </a:tblGrid>
              <a:tr h="432000">
                <a:tc>
                  <a:txBody>
                    <a:bodyPr/>
                    <a:lstStyle/>
                    <a:p>
                      <a:r>
                        <a:rPr lang="ru-RU" sz="2100" dirty="0">
                          <a:solidFill>
                            <a:srgbClr val="002060"/>
                          </a:solidFill>
                        </a:rPr>
                        <a:t>Школа будущего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9" name="Объект 8">
            <a:extLst>
              <a:ext uri="{FF2B5EF4-FFF2-40B4-BE49-F238E27FC236}">
                <a16:creationId xmlns:a16="http://schemas.microsoft.com/office/drawing/2014/main" id="{575D07A2-8F88-442C-92DF-0C061A9EE14D}"/>
              </a:ext>
            </a:extLst>
          </p:cNvPr>
          <p:cNvGraphicFramePr>
            <a:graphicFrameLocks/>
          </p:cNvGraphicFramePr>
          <p:nvPr>
            <p:extLst>
              <p:ext uri="{D42A27DB-BD31-4B8C-83A1-F6EECF244321}">
                <p14:modId xmlns:p14="http://schemas.microsoft.com/office/powerpoint/2010/main" val="3128331149"/>
              </p:ext>
            </p:extLst>
          </p:nvPr>
        </p:nvGraphicFramePr>
        <p:xfrm>
          <a:off x="755848" y="5683731"/>
          <a:ext cx="3744000" cy="728275"/>
        </p:xfrm>
        <a:graphic>
          <a:graphicData uri="http://schemas.openxmlformats.org/drawingml/2006/table">
            <a:tbl>
              <a:tblPr firstRow="1" bandRow="1">
                <a:tableStyleId>{5C22544A-7EE6-4342-B048-85BDC9FD1C3A}</a:tableStyleId>
              </a:tblPr>
              <a:tblGrid>
                <a:gridCol w="3744000">
                  <a:extLst>
                    <a:ext uri="{9D8B030D-6E8A-4147-A177-3AD203B41FA5}">
                      <a16:colId xmlns:a16="http://schemas.microsoft.com/office/drawing/2014/main" val="3813844802"/>
                    </a:ext>
                  </a:extLst>
                </a:gridCol>
              </a:tblGrid>
              <a:tr h="728275">
                <a:tc>
                  <a:txBody>
                    <a:bodyPr/>
                    <a:lstStyle/>
                    <a:p>
                      <a:r>
                        <a:rPr lang="ru-RU" sz="2100" dirty="0">
                          <a:solidFill>
                            <a:srgbClr val="002060"/>
                          </a:solidFill>
                        </a:rPr>
                        <a:t>Изобретаем </a:t>
                      </a:r>
                      <a:r>
                        <a:rPr lang="ru-RU" sz="2100" dirty="0">
                          <a:solidFill>
                            <a:schemeClr val="tx1"/>
                          </a:solidFill>
                        </a:rPr>
                        <a:t>соревнование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0" name="Объект 8">
            <a:extLst>
              <a:ext uri="{FF2B5EF4-FFF2-40B4-BE49-F238E27FC236}">
                <a16:creationId xmlns:a16="http://schemas.microsoft.com/office/drawing/2014/main" id="{C9F945C4-E344-4755-A772-1F87B41A8BD6}"/>
              </a:ext>
            </a:extLst>
          </p:cNvPr>
          <p:cNvGraphicFramePr>
            <a:graphicFrameLocks/>
          </p:cNvGraphicFramePr>
          <p:nvPr>
            <p:extLst>
              <p:ext uri="{D42A27DB-BD31-4B8C-83A1-F6EECF244321}">
                <p14:modId xmlns:p14="http://schemas.microsoft.com/office/powerpoint/2010/main" val="4104984658"/>
              </p:ext>
            </p:extLst>
          </p:nvPr>
        </p:nvGraphicFramePr>
        <p:xfrm>
          <a:off x="7308577" y="1637978"/>
          <a:ext cx="3744000" cy="432000"/>
        </p:xfrm>
        <a:graphic>
          <a:graphicData uri="http://schemas.openxmlformats.org/drawingml/2006/table">
            <a:tbl>
              <a:tblPr firstRow="1" bandRow="1">
                <a:tableStyleId>{5C22544A-7EE6-4342-B048-85BDC9FD1C3A}</a:tableStyleId>
              </a:tblPr>
              <a:tblGrid>
                <a:gridCol w="3744000">
                  <a:extLst>
                    <a:ext uri="{9D8B030D-6E8A-4147-A177-3AD203B41FA5}">
                      <a16:colId xmlns:a16="http://schemas.microsoft.com/office/drawing/2014/main" val="3813844802"/>
                    </a:ext>
                  </a:extLst>
                </a:gridCol>
              </a:tblGrid>
              <a:tr h="432000">
                <a:tc>
                  <a:txBody>
                    <a:bodyPr/>
                    <a:lstStyle/>
                    <a:p>
                      <a:r>
                        <a:rPr lang="ru-RU" sz="2100" dirty="0">
                          <a:solidFill>
                            <a:srgbClr val="002060"/>
                          </a:solidFill>
                        </a:rPr>
                        <a:t>Геометрические фигуры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1" name="Объект 8">
            <a:extLst>
              <a:ext uri="{FF2B5EF4-FFF2-40B4-BE49-F238E27FC236}">
                <a16:creationId xmlns:a16="http://schemas.microsoft.com/office/drawing/2014/main" id="{33E8ADB7-1D40-4E80-AF71-37C0AE8ACE52}"/>
              </a:ext>
            </a:extLst>
          </p:cNvPr>
          <p:cNvGraphicFramePr>
            <a:graphicFrameLocks/>
          </p:cNvGraphicFramePr>
          <p:nvPr>
            <p:extLst>
              <p:ext uri="{D42A27DB-BD31-4B8C-83A1-F6EECF244321}">
                <p14:modId xmlns:p14="http://schemas.microsoft.com/office/powerpoint/2010/main" val="4058083419"/>
              </p:ext>
            </p:extLst>
          </p:nvPr>
        </p:nvGraphicFramePr>
        <p:xfrm>
          <a:off x="7380586" y="5652744"/>
          <a:ext cx="3744000" cy="432000"/>
        </p:xfrm>
        <a:graphic>
          <a:graphicData uri="http://schemas.openxmlformats.org/drawingml/2006/table">
            <a:tbl>
              <a:tblPr firstRow="1" bandRow="1">
                <a:tableStyleId>{5C22544A-7EE6-4342-B048-85BDC9FD1C3A}</a:tableStyleId>
              </a:tblPr>
              <a:tblGrid>
                <a:gridCol w="3744000">
                  <a:extLst>
                    <a:ext uri="{9D8B030D-6E8A-4147-A177-3AD203B41FA5}">
                      <a16:colId xmlns:a16="http://schemas.microsoft.com/office/drawing/2014/main" val="3813844802"/>
                    </a:ext>
                  </a:extLst>
                </a:gridCol>
              </a:tblGrid>
              <a:tr h="432000">
                <a:tc>
                  <a:txBody>
                    <a:bodyPr/>
                    <a:lstStyle/>
                    <a:p>
                      <a:r>
                        <a:rPr lang="ru-RU" sz="2100" dirty="0">
                          <a:solidFill>
                            <a:srgbClr val="002060"/>
                          </a:solidFill>
                        </a:rPr>
                        <a:t>За чистоту воды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2" name="Объект 8">
            <a:extLst>
              <a:ext uri="{FF2B5EF4-FFF2-40B4-BE49-F238E27FC236}">
                <a16:creationId xmlns:a16="http://schemas.microsoft.com/office/drawing/2014/main" id="{1FC0D6FB-2A72-46B5-90B3-5EAC57D9CEF8}"/>
              </a:ext>
            </a:extLst>
          </p:cNvPr>
          <p:cNvGraphicFramePr>
            <a:graphicFrameLocks/>
          </p:cNvGraphicFramePr>
          <p:nvPr>
            <p:extLst>
              <p:ext uri="{D42A27DB-BD31-4B8C-83A1-F6EECF244321}">
                <p14:modId xmlns:p14="http://schemas.microsoft.com/office/powerpoint/2010/main" val="1360495160"/>
              </p:ext>
            </p:extLst>
          </p:nvPr>
        </p:nvGraphicFramePr>
        <p:xfrm>
          <a:off x="7336794" y="3006130"/>
          <a:ext cx="3744000" cy="728275"/>
        </p:xfrm>
        <a:graphic>
          <a:graphicData uri="http://schemas.openxmlformats.org/drawingml/2006/table">
            <a:tbl>
              <a:tblPr firstRow="1" bandRow="1">
                <a:tableStyleId>{5C22544A-7EE6-4342-B048-85BDC9FD1C3A}</a:tableStyleId>
              </a:tblPr>
              <a:tblGrid>
                <a:gridCol w="3744000">
                  <a:extLst>
                    <a:ext uri="{9D8B030D-6E8A-4147-A177-3AD203B41FA5}">
                      <a16:colId xmlns:a16="http://schemas.microsoft.com/office/drawing/2014/main" val="3813844802"/>
                    </a:ext>
                  </a:extLst>
                </a:gridCol>
              </a:tblGrid>
              <a:tr h="728275">
                <a:tc>
                  <a:txBody>
                    <a:bodyPr/>
                    <a:lstStyle/>
                    <a:p>
                      <a:r>
                        <a:rPr lang="ru-RU" sz="2100" dirty="0">
                          <a:solidFill>
                            <a:srgbClr val="002060"/>
                          </a:solidFill>
                        </a:rPr>
                        <a:t>Игра «Путешествие по школе»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7" name="Объект 8">
            <a:extLst>
              <a:ext uri="{FF2B5EF4-FFF2-40B4-BE49-F238E27FC236}">
                <a16:creationId xmlns:a16="http://schemas.microsoft.com/office/drawing/2014/main" id="{9AD01C68-B422-48E0-BCB7-A503D4D088A9}"/>
              </a:ext>
            </a:extLst>
          </p:cNvPr>
          <p:cNvGraphicFramePr>
            <a:graphicFrameLocks/>
          </p:cNvGraphicFramePr>
          <p:nvPr>
            <p:extLst>
              <p:ext uri="{D42A27DB-BD31-4B8C-83A1-F6EECF244321}">
                <p14:modId xmlns:p14="http://schemas.microsoft.com/office/powerpoint/2010/main" val="3827982266"/>
              </p:ext>
            </p:extLst>
          </p:nvPr>
        </p:nvGraphicFramePr>
        <p:xfrm>
          <a:off x="755849" y="1061384"/>
          <a:ext cx="3744000" cy="432001"/>
        </p:xfrm>
        <a:graphic>
          <a:graphicData uri="http://schemas.openxmlformats.org/drawingml/2006/table">
            <a:tbl>
              <a:tblPr firstRow="1" bandRow="1">
                <a:tableStyleId>{5C22544A-7EE6-4342-B048-85BDC9FD1C3A}</a:tableStyleId>
              </a:tblPr>
              <a:tblGrid>
                <a:gridCol w="3744000">
                  <a:extLst>
                    <a:ext uri="{9D8B030D-6E8A-4147-A177-3AD203B41FA5}">
                      <a16:colId xmlns:a16="http://schemas.microsoft.com/office/drawing/2014/main" val="3813844802"/>
                    </a:ext>
                  </a:extLst>
                </a:gridCol>
              </a:tblGrid>
              <a:tr h="432001">
                <a:tc>
                  <a:txBody>
                    <a:bodyPr/>
                    <a:lstStyle/>
                    <a:p>
                      <a:r>
                        <a:rPr lang="ru-RU" sz="2100" dirty="0">
                          <a:solidFill>
                            <a:schemeClr val="tx1">
                              <a:lumMod val="95000"/>
                              <a:lumOff val="5000"/>
                            </a:schemeClr>
                          </a:solidFill>
                        </a:rPr>
                        <a:t>Мониторинг 5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graphicFrame>
        <p:nvGraphicFramePr>
          <p:cNvPr id="18" name="Объект 8">
            <a:extLst>
              <a:ext uri="{FF2B5EF4-FFF2-40B4-BE49-F238E27FC236}">
                <a16:creationId xmlns:a16="http://schemas.microsoft.com/office/drawing/2014/main" id="{2145E319-9C03-45F5-A8E5-2D0319C9324B}"/>
              </a:ext>
            </a:extLst>
          </p:cNvPr>
          <p:cNvGraphicFramePr>
            <a:graphicFrameLocks/>
          </p:cNvGraphicFramePr>
          <p:nvPr>
            <p:extLst>
              <p:ext uri="{D42A27DB-BD31-4B8C-83A1-F6EECF244321}">
                <p14:modId xmlns:p14="http://schemas.microsoft.com/office/powerpoint/2010/main" val="3256193364"/>
              </p:ext>
            </p:extLst>
          </p:nvPr>
        </p:nvGraphicFramePr>
        <p:xfrm>
          <a:off x="7308577" y="1168443"/>
          <a:ext cx="3744000" cy="432000"/>
        </p:xfrm>
        <a:graphic>
          <a:graphicData uri="http://schemas.openxmlformats.org/drawingml/2006/table">
            <a:tbl>
              <a:tblPr firstRow="1" bandRow="1">
                <a:tableStyleId>{5C22544A-7EE6-4342-B048-85BDC9FD1C3A}</a:tableStyleId>
              </a:tblPr>
              <a:tblGrid>
                <a:gridCol w="3744000">
                  <a:extLst>
                    <a:ext uri="{9D8B030D-6E8A-4147-A177-3AD203B41FA5}">
                      <a16:colId xmlns:a16="http://schemas.microsoft.com/office/drawing/2014/main" val="3813844802"/>
                    </a:ext>
                  </a:extLst>
                </a:gridCol>
              </a:tblGrid>
              <a:tr h="432000">
                <a:tc>
                  <a:txBody>
                    <a:bodyPr/>
                    <a:lstStyle/>
                    <a:p>
                      <a:r>
                        <a:rPr lang="ru-RU" sz="2100" dirty="0">
                          <a:solidFill>
                            <a:schemeClr val="tx1">
                              <a:lumMod val="95000"/>
                              <a:lumOff val="5000"/>
                            </a:schemeClr>
                          </a:solidFill>
                        </a:rPr>
                        <a:t>Мониторинг 7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pic>
        <p:nvPicPr>
          <p:cNvPr id="20" name="Рисунок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24802" y="1976147"/>
            <a:ext cx="1771451" cy="972000"/>
          </a:xfrm>
          <a:prstGeom prst="rect">
            <a:avLst/>
          </a:prstGeom>
          <a:ln>
            <a:noFill/>
          </a:ln>
          <a:extLst>
            <a:ext uri="{53640926-AAD7-44D8-BBD7-CCE9431645EC}">
              <a14:shadowObscured xmlns:a14="http://schemas.microsoft.com/office/drawing/2010/main"/>
            </a:ext>
          </a:extLst>
        </p:spPr>
      </p:pic>
      <p:pic>
        <p:nvPicPr>
          <p:cNvPr id="21" name="Рисунок 2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755849" y="1998192"/>
            <a:ext cx="1575283" cy="914823"/>
          </a:xfrm>
          <a:prstGeom prst="rect">
            <a:avLst/>
          </a:prstGeom>
          <a:ln>
            <a:noFill/>
          </a:ln>
          <a:extLst>
            <a:ext uri="{53640926-AAD7-44D8-BBD7-CCE9431645EC}">
              <a14:shadowObscured xmlns:a14="http://schemas.microsoft.com/office/drawing/2010/main"/>
            </a:ext>
          </a:extLst>
        </p:spPr>
      </p:pic>
      <p:sp>
        <p:nvSpPr>
          <p:cNvPr id="3" name="Двойная стрелка влево/вправо 2"/>
          <p:cNvSpPr/>
          <p:nvPr/>
        </p:nvSpPr>
        <p:spPr>
          <a:xfrm>
            <a:off x="4243791" y="2103173"/>
            <a:ext cx="3312368" cy="758914"/>
          </a:xfrm>
          <a:prstGeom prst="leftRightArrow">
            <a:avLst/>
          </a:prstGeom>
          <a:noFill/>
          <a:ln>
            <a:solidFill>
              <a:schemeClr val="accent5"/>
            </a:solidFill>
          </a:ln>
        </p:spPr>
        <p:style>
          <a:lnRef idx="2">
            <a:schemeClr val="dk1"/>
          </a:lnRef>
          <a:fillRef idx="1">
            <a:schemeClr val="lt1"/>
          </a:fillRef>
          <a:effectRef idx="0">
            <a:schemeClr val="dk1"/>
          </a:effectRef>
          <a:fontRef idx="minor">
            <a:schemeClr val="dk1"/>
          </a:fontRef>
        </p:style>
        <p:txBody>
          <a:bodyPr lIns="91433" tIns="45717" rIns="91433" bIns="45717" rtlCol="0" anchor="ctr"/>
          <a:lstStyle/>
          <a:p>
            <a:pPr algn="ctr"/>
            <a:r>
              <a:rPr lang="ru-RU" sz="1500" b="1" i="1" dirty="0" smtClean="0">
                <a:solidFill>
                  <a:srgbClr val="002060"/>
                </a:solidFill>
              </a:rPr>
              <a:t>Визуальное самовыражение</a:t>
            </a:r>
            <a:endParaRPr lang="ru-RU" sz="1500" b="1" i="1" dirty="0">
              <a:solidFill>
                <a:srgbClr val="002060"/>
              </a:solidFill>
            </a:endParaRPr>
          </a:p>
        </p:txBody>
      </p:sp>
      <p:pic>
        <p:nvPicPr>
          <p:cNvPr id="22" name="Рисунок 2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755849" y="3395074"/>
            <a:ext cx="1575283" cy="979208"/>
          </a:xfrm>
          <a:prstGeom prst="rect">
            <a:avLst/>
          </a:prstGeom>
          <a:ln>
            <a:noFill/>
          </a:ln>
          <a:extLst>
            <a:ext uri="{53640926-AAD7-44D8-BBD7-CCE9431645EC}">
              <a14:shadowObscured xmlns:a14="http://schemas.microsoft.com/office/drawing/2010/main"/>
            </a:ext>
          </a:extLst>
        </p:spPr>
      </p:pic>
      <p:graphicFrame>
        <p:nvGraphicFramePr>
          <p:cNvPr id="23" name="Объект 8">
            <a:extLst>
              <a:ext uri="{FF2B5EF4-FFF2-40B4-BE49-F238E27FC236}">
                <a16:creationId xmlns:a16="http://schemas.microsoft.com/office/drawing/2014/main" id="{1FC0D6FB-2A72-46B5-90B3-5EAC57D9CEF8}"/>
              </a:ext>
            </a:extLst>
          </p:cNvPr>
          <p:cNvGraphicFramePr>
            <a:graphicFrameLocks/>
          </p:cNvGraphicFramePr>
          <p:nvPr>
            <p:extLst>
              <p:ext uri="{D42A27DB-BD31-4B8C-83A1-F6EECF244321}">
                <p14:modId xmlns:p14="http://schemas.microsoft.com/office/powerpoint/2010/main" val="3933111374"/>
              </p:ext>
            </p:extLst>
          </p:nvPr>
        </p:nvGraphicFramePr>
        <p:xfrm>
          <a:off x="755848" y="3006131"/>
          <a:ext cx="3744000" cy="432048"/>
        </p:xfrm>
        <a:graphic>
          <a:graphicData uri="http://schemas.openxmlformats.org/drawingml/2006/table">
            <a:tbl>
              <a:tblPr firstRow="1" bandRow="1">
                <a:tableStyleId>{5C22544A-7EE6-4342-B048-85BDC9FD1C3A}</a:tableStyleId>
              </a:tblPr>
              <a:tblGrid>
                <a:gridCol w="3744000">
                  <a:extLst>
                    <a:ext uri="{9D8B030D-6E8A-4147-A177-3AD203B41FA5}">
                      <a16:colId xmlns:a16="http://schemas.microsoft.com/office/drawing/2014/main" val="3813844802"/>
                    </a:ext>
                  </a:extLst>
                </a:gridCol>
              </a:tblGrid>
              <a:tr h="432048">
                <a:tc>
                  <a:txBody>
                    <a:bodyPr/>
                    <a:lstStyle/>
                    <a:p>
                      <a:r>
                        <a:rPr lang="ru-RU" sz="2100" dirty="0" smtClean="0">
                          <a:solidFill>
                            <a:srgbClr val="002060"/>
                          </a:solidFill>
                        </a:rPr>
                        <a:t>Сюжет для спектакля</a:t>
                      </a:r>
                      <a:endParaRPr lang="ru-RU" sz="21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pic>
        <p:nvPicPr>
          <p:cNvPr id="24" name="Рисунок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9187653" y="3395074"/>
            <a:ext cx="1913677" cy="972338"/>
          </a:xfrm>
          <a:prstGeom prst="rect">
            <a:avLst/>
          </a:prstGeom>
          <a:ln>
            <a:noFill/>
          </a:ln>
          <a:extLst>
            <a:ext uri="{53640926-AAD7-44D8-BBD7-CCE9431645EC}">
              <a14:shadowObscured xmlns:a14="http://schemas.microsoft.com/office/drawing/2010/main"/>
            </a:ext>
          </a:extLst>
        </p:spPr>
      </p:pic>
      <p:graphicFrame>
        <p:nvGraphicFramePr>
          <p:cNvPr id="25" name="Объект 8">
            <a:extLst>
              <a:ext uri="{FF2B5EF4-FFF2-40B4-BE49-F238E27FC236}">
                <a16:creationId xmlns:a16="http://schemas.microsoft.com/office/drawing/2014/main" id="{5BB405BD-0962-4788-BE8E-B45785A12A1F}"/>
              </a:ext>
            </a:extLst>
          </p:cNvPr>
          <p:cNvGraphicFramePr>
            <a:graphicFrameLocks/>
          </p:cNvGraphicFramePr>
          <p:nvPr>
            <p:extLst>
              <p:ext uri="{D42A27DB-BD31-4B8C-83A1-F6EECF244321}">
                <p14:modId xmlns:p14="http://schemas.microsoft.com/office/powerpoint/2010/main" val="1787934352"/>
              </p:ext>
            </p:extLst>
          </p:nvPr>
        </p:nvGraphicFramePr>
        <p:xfrm>
          <a:off x="7351836" y="4348687"/>
          <a:ext cx="3744417" cy="432000"/>
        </p:xfrm>
        <a:graphic>
          <a:graphicData uri="http://schemas.openxmlformats.org/drawingml/2006/table">
            <a:tbl>
              <a:tblPr firstRow="1" bandRow="1">
                <a:tableStyleId>{5C22544A-7EE6-4342-B048-85BDC9FD1C3A}</a:tableStyleId>
              </a:tblPr>
              <a:tblGrid>
                <a:gridCol w="3744417">
                  <a:extLst>
                    <a:ext uri="{9D8B030D-6E8A-4147-A177-3AD203B41FA5}">
                      <a16:colId xmlns:a16="http://schemas.microsoft.com/office/drawing/2014/main" val="3813844802"/>
                    </a:ext>
                  </a:extLst>
                </a:gridCol>
              </a:tblGrid>
              <a:tr h="432000">
                <a:tc>
                  <a:txBody>
                    <a:bodyPr/>
                    <a:lstStyle/>
                    <a:p>
                      <a:r>
                        <a:rPr lang="ru-RU" sz="2100" dirty="0" smtClean="0">
                          <a:solidFill>
                            <a:srgbClr val="002060"/>
                          </a:solidFill>
                        </a:rPr>
                        <a:t>Хочу помочь!</a:t>
                      </a:r>
                      <a:endParaRPr lang="ru-RU" sz="21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194634"/>
                  </a:ext>
                </a:extLst>
              </a:tr>
            </a:tbl>
          </a:graphicData>
        </a:graphic>
      </p:graphicFrame>
      <p:sp>
        <p:nvSpPr>
          <p:cNvPr id="26" name="Двойная стрелка влево/вправо 25"/>
          <p:cNvSpPr/>
          <p:nvPr/>
        </p:nvSpPr>
        <p:spPr>
          <a:xfrm>
            <a:off x="4356249" y="3510186"/>
            <a:ext cx="3312368" cy="758914"/>
          </a:xfrm>
          <a:prstGeom prst="leftRightArrow">
            <a:avLst/>
          </a:prstGeom>
          <a:noFill/>
          <a:ln>
            <a:solidFill>
              <a:schemeClr val="accent5"/>
            </a:solidFill>
          </a:ln>
        </p:spPr>
        <p:style>
          <a:lnRef idx="2">
            <a:schemeClr val="dk1"/>
          </a:lnRef>
          <a:fillRef idx="1">
            <a:schemeClr val="lt1"/>
          </a:fillRef>
          <a:effectRef idx="0">
            <a:schemeClr val="dk1"/>
          </a:effectRef>
          <a:fontRef idx="minor">
            <a:schemeClr val="dk1"/>
          </a:fontRef>
        </p:style>
        <p:txBody>
          <a:bodyPr lIns="91433" tIns="45717" rIns="91433" bIns="45717" rtlCol="0" anchor="ctr"/>
          <a:lstStyle/>
          <a:p>
            <a:pPr algn="ctr"/>
            <a:r>
              <a:rPr lang="ru-RU" sz="1500" b="1" i="1" dirty="0" smtClean="0">
                <a:solidFill>
                  <a:srgbClr val="002060"/>
                </a:solidFill>
              </a:rPr>
              <a:t>Письменное самовыражение</a:t>
            </a:r>
            <a:endParaRPr lang="ru-RU" sz="1500" b="1" i="1" dirty="0">
              <a:solidFill>
                <a:srgbClr val="002060"/>
              </a:solidFill>
            </a:endParaRPr>
          </a:p>
        </p:txBody>
      </p:sp>
      <p:pic>
        <p:nvPicPr>
          <p:cNvPr id="27" name="Рисунок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755848" y="4808618"/>
            <a:ext cx="1782274" cy="875114"/>
          </a:xfrm>
          <a:prstGeom prst="rect">
            <a:avLst/>
          </a:prstGeom>
          <a:ln>
            <a:noFill/>
          </a:ln>
          <a:extLst>
            <a:ext uri="{53640926-AAD7-44D8-BBD7-CCE9431645EC}">
              <a14:shadowObscured xmlns:a14="http://schemas.microsoft.com/office/drawing/2010/main"/>
            </a:ext>
          </a:extLst>
        </p:spPr>
      </p:pic>
      <p:pic>
        <p:nvPicPr>
          <p:cNvPr id="29" name="Рисунок 2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9150252" y="4756744"/>
            <a:ext cx="1988478" cy="896000"/>
          </a:xfrm>
          <a:prstGeom prst="rect">
            <a:avLst/>
          </a:prstGeom>
          <a:ln>
            <a:noFill/>
          </a:ln>
          <a:extLst>
            <a:ext uri="{53640926-AAD7-44D8-BBD7-CCE9431645EC}">
              <a14:shadowObscured xmlns:a14="http://schemas.microsoft.com/office/drawing/2010/main"/>
            </a:ext>
          </a:extLst>
        </p:spPr>
      </p:pic>
      <p:sp>
        <p:nvSpPr>
          <p:cNvPr id="30" name="Двойная стрелка влево/вправо 29"/>
          <p:cNvSpPr/>
          <p:nvPr/>
        </p:nvSpPr>
        <p:spPr>
          <a:xfrm>
            <a:off x="4243791" y="4808617"/>
            <a:ext cx="3312368" cy="758914"/>
          </a:xfrm>
          <a:prstGeom prst="leftRightArrow">
            <a:avLst/>
          </a:prstGeom>
          <a:noFill/>
          <a:ln>
            <a:solidFill>
              <a:schemeClr val="accent5"/>
            </a:solidFill>
          </a:ln>
        </p:spPr>
        <p:style>
          <a:lnRef idx="2">
            <a:schemeClr val="dk1"/>
          </a:lnRef>
          <a:fillRef idx="1">
            <a:schemeClr val="lt1"/>
          </a:fillRef>
          <a:effectRef idx="0">
            <a:schemeClr val="dk1"/>
          </a:effectRef>
          <a:fontRef idx="minor">
            <a:schemeClr val="dk1"/>
          </a:fontRef>
        </p:style>
        <p:txBody>
          <a:bodyPr lIns="91433" tIns="45717" rIns="91433" bIns="45717" rtlCol="0" anchor="ctr"/>
          <a:lstStyle/>
          <a:p>
            <a:pPr algn="ctr"/>
            <a:r>
              <a:rPr lang="ru-RU" sz="1500" b="1" i="1" dirty="0" smtClean="0">
                <a:solidFill>
                  <a:srgbClr val="002060"/>
                </a:solidFill>
              </a:rPr>
              <a:t>Решение социальных </a:t>
            </a:r>
            <a:r>
              <a:rPr lang="ru-RU" sz="1500" b="1" i="1" dirty="0" smtClean="0">
                <a:solidFill>
                  <a:schemeClr val="tx1"/>
                </a:solidFill>
              </a:rPr>
              <a:t>проблем</a:t>
            </a:r>
            <a:endParaRPr lang="ru-RU" sz="1500" b="1" i="1" dirty="0">
              <a:solidFill>
                <a:schemeClr val="tx1"/>
              </a:solidFill>
            </a:endParaRPr>
          </a:p>
        </p:txBody>
      </p:sp>
      <p:pic>
        <p:nvPicPr>
          <p:cNvPr id="31" name="Рисунок 30"/>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bwMode="auto">
          <a:xfrm>
            <a:off x="755850" y="6118066"/>
            <a:ext cx="1672020" cy="895326"/>
          </a:xfrm>
          <a:prstGeom prst="rect">
            <a:avLst/>
          </a:prstGeom>
          <a:ln>
            <a:noFill/>
          </a:ln>
          <a:extLst>
            <a:ext uri="{53640926-AAD7-44D8-BBD7-CCE9431645EC}">
              <a14:shadowObscured xmlns:a14="http://schemas.microsoft.com/office/drawing/2010/main"/>
            </a:ext>
          </a:extLst>
        </p:spPr>
      </p:pic>
      <p:pic>
        <p:nvPicPr>
          <p:cNvPr id="32" name="Рисунок 31"/>
          <p:cNvPicPr/>
          <p:nvPr/>
        </p:nvPicPr>
        <p:blipFill rotWithShape="1">
          <a:blip r:embed="rId10" cstate="email">
            <a:extLst>
              <a:ext uri="{28A0092B-C50C-407E-A947-70E740481C1C}">
                <a14:useLocalDpi xmlns:a14="http://schemas.microsoft.com/office/drawing/2010/main"/>
              </a:ext>
            </a:extLst>
          </a:blip>
          <a:srcRect/>
          <a:stretch/>
        </p:blipFill>
        <p:spPr bwMode="auto">
          <a:xfrm>
            <a:off x="10188897" y="6098757"/>
            <a:ext cx="928650" cy="914636"/>
          </a:xfrm>
          <a:prstGeom prst="rect">
            <a:avLst/>
          </a:prstGeom>
          <a:ln>
            <a:noFill/>
          </a:ln>
          <a:extLst>
            <a:ext uri="{53640926-AAD7-44D8-BBD7-CCE9431645EC}">
              <a14:shadowObscured xmlns:a14="http://schemas.microsoft.com/office/drawing/2010/main"/>
            </a:ext>
          </a:extLst>
        </p:spPr>
      </p:pic>
      <p:sp>
        <p:nvSpPr>
          <p:cNvPr id="33" name="Двойная стрелка влево/вправо 32"/>
          <p:cNvSpPr/>
          <p:nvPr/>
        </p:nvSpPr>
        <p:spPr>
          <a:xfrm>
            <a:off x="4063770" y="6137032"/>
            <a:ext cx="3672407" cy="901958"/>
          </a:xfrm>
          <a:prstGeom prst="leftRightArrow">
            <a:avLst/>
          </a:prstGeom>
          <a:noFill/>
          <a:ln>
            <a:solidFill>
              <a:schemeClr val="accent5"/>
            </a:solidFill>
          </a:ln>
        </p:spPr>
        <p:style>
          <a:lnRef idx="2">
            <a:schemeClr val="dk1"/>
          </a:lnRef>
          <a:fillRef idx="1">
            <a:schemeClr val="lt1"/>
          </a:fillRef>
          <a:effectRef idx="0">
            <a:schemeClr val="dk1"/>
          </a:effectRef>
          <a:fontRef idx="minor">
            <a:schemeClr val="dk1"/>
          </a:fontRef>
        </p:style>
        <p:txBody>
          <a:bodyPr lIns="91433" tIns="45717" rIns="91433" bIns="45717" rtlCol="0" anchor="ctr"/>
          <a:lstStyle/>
          <a:p>
            <a:pPr algn="ctr">
              <a:lnSpc>
                <a:spcPct val="70000"/>
              </a:lnSpc>
            </a:pPr>
            <a:r>
              <a:rPr lang="ru-RU" sz="1500" b="1" i="1" dirty="0" smtClean="0">
                <a:solidFill>
                  <a:srgbClr val="002060"/>
                </a:solidFill>
              </a:rPr>
              <a:t>Решение естественнонаучных проблем</a:t>
            </a:r>
            <a:endParaRPr lang="ru-RU" sz="1500" b="1" i="1" dirty="0">
              <a:solidFill>
                <a:srgbClr val="002060"/>
              </a:solidFill>
            </a:endParaRPr>
          </a:p>
        </p:txBody>
      </p:sp>
      <p:pic>
        <p:nvPicPr>
          <p:cNvPr id="28" name="Рисунок 27">
            <a:extLst>
              <a:ext uri="{FF2B5EF4-FFF2-40B4-BE49-F238E27FC236}">
                <a16:creationId xmlns:a16="http://schemas.microsoft.com/office/drawing/2014/main" id="{A871EDFC-11F6-4D2F-9B24-696E5EF77E1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00098" y="165517"/>
            <a:ext cx="1800887" cy="523094"/>
          </a:xfrm>
          <a:prstGeom prst="rect">
            <a:avLst/>
          </a:prstGeom>
        </p:spPr>
      </p:pic>
    </p:spTree>
    <p:extLst>
      <p:ext uri="{BB962C8B-B14F-4D97-AF65-F5344CB8AC3E}">
        <p14:creationId xmlns:p14="http://schemas.microsoft.com/office/powerpoint/2010/main" val="3626989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Заголовок 1"/>
          <p:cNvSpPr txBox="1">
            <a:spLocks noGrp="1"/>
          </p:cNvSpPr>
          <p:nvPr>
            <p:ph type="title"/>
          </p:nvPr>
        </p:nvSpPr>
        <p:spPr>
          <a:xfrm>
            <a:off x="543711" y="68656"/>
            <a:ext cx="11070335" cy="1128829"/>
          </a:xfrm>
          <a:prstGeom prst="rect">
            <a:avLst/>
          </a:prstGeom>
        </p:spPr>
        <p:txBody>
          <a:bodyPr>
            <a:noAutofit/>
          </a:bodyPr>
          <a:lstStyle>
            <a:lvl1pPr defTabSz="923340">
              <a:defRPr sz="3124"/>
            </a:lvl1pPr>
          </a:lstStyle>
          <a:p>
            <a:pPr>
              <a:lnSpc>
                <a:spcPct val="80000"/>
              </a:lnSpc>
            </a:pPr>
            <a:r>
              <a:rPr lang="ru-RU" sz="3200" b="1" dirty="0" smtClean="0"/>
              <a:t>Оценка креативного мышления – новое направление в оценке функциональной грамотности. </a:t>
            </a:r>
            <a:br>
              <a:rPr lang="ru-RU" sz="3200" b="1" dirty="0" smtClean="0"/>
            </a:br>
            <a:r>
              <a:rPr lang="ru-RU" sz="3200" b="1" dirty="0" smtClean="0"/>
              <a:t>Первые результаты апробации</a:t>
            </a:r>
            <a:endParaRPr sz="3200" b="1" dirty="0"/>
          </a:p>
        </p:txBody>
      </p:sp>
      <p:sp>
        <p:nvSpPr>
          <p:cNvPr id="13" name="Объект 2"/>
          <p:cNvSpPr>
            <a:spLocks noGrp="1"/>
          </p:cNvSpPr>
          <p:nvPr>
            <p:ph idx="1"/>
          </p:nvPr>
        </p:nvSpPr>
        <p:spPr>
          <a:xfrm>
            <a:off x="543700" y="1465259"/>
            <a:ext cx="10957063" cy="4922904"/>
          </a:xfrm>
        </p:spPr>
        <p:txBody>
          <a:bodyPr>
            <a:normAutofit fontScale="77500" lnSpcReduction="20000"/>
          </a:bodyPr>
          <a:lstStyle/>
          <a:p>
            <a:pPr>
              <a:lnSpc>
                <a:spcPct val="80000"/>
              </a:lnSpc>
            </a:pPr>
            <a:r>
              <a:rPr lang="ru-RU" dirty="0" smtClean="0"/>
              <a:t>Проведенная апробация показала, что в целом предложенная система заданий </a:t>
            </a:r>
            <a:r>
              <a:rPr lang="ru-RU" b="1" dirty="0" smtClean="0"/>
              <a:t>посильна и доступна </a:t>
            </a:r>
            <a:r>
              <a:rPr lang="ru-RU" dirty="0" smtClean="0"/>
              <a:t>для учащихся и 5-го, и 7-го классов</a:t>
            </a:r>
          </a:p>
          <a:p>
            <a:pPr>
              <a:lnSpc>
                <a:spcPct val="80000"/>
              </a:lnSpc>
            </a:pPr>
            <a:r>
              <a:rPr lang="ru-RU" dirty="0" smtClean="0"/>
              <a:t>Результаты выполнения заданий и экспертные заключения говорят о том, что большинство заданий требуют некоторой </a:t>
            </a:r>
            <a:r>
              <a:rPr lang="ru-RU" b="1" dirty="0" smtClean="0"/>
              <a:t>доработки</a:t>
            </a:r>
            <a:r>
              <a:rPr lang="ru-RU" dirty="0" smtClean="0"/>
              <a:t> </a:t>
            </a:r>
            <a:r>
              <a:rPr lang="ru-RU" u="sng" dirty="0" smtClean="0"/>
              <a:t>текстов</a:t>
            </a:r>
            <a:r>
              <a:rPr lang="ru-RU" dirty="0" smtClean="0"/>
              <a:t> заданий. Легенды и структура заданий в целом приемлемы. Многие задания, по мнению экспертов, интересны и полезны.</a:t>
            </a:r>
          </a:p>
          <a:p>
            <a:pPr>
              <a:lnSpc>
                <a:spcPct val="80000"/>
              </a:lnSpc>
            </a:pPr>
            <a:r>
              <a:rPr lang="ru-RU" dirty="0" smtClean="0"/>
              <a:t>Основные замечания связаны с двумя обстоятельствами: </a:t>
            </a:r>
          </a:p>
          <a:p>
            <a:pPr marL="914400" lvl="1" indent="-457200">
              <a:lnSpc>
                <a:spcPct val="80000"/>
              </a:lnSpc>
              <a:buFont typeface="+mj-lt"/>
              <a:buAutoNum type="arabicParenR"/>
            </a:pPr>
            <a:r>
              <a:rPr lang="ru-RU" dirty="0" smtClean="0"/>
              <a:t>с </a:t>
            </a:r>
            <a:r>
              <a:rPr lang="ru-RU" b="1" dirty="0" smtClean="0"/>
              <a:t>новизной концепции </a:t>
            </a:r>
            <a:r>
              <a:rPr lang="ru-RU" dirty="0" smtClean="0"/>
              <a:t>оценки для большинства экспертов, что приводило к тому, что они высказывали суждения, основываясь на собственных представлениях, которые, как правило, отличаются от принятой концепции</a:t>
            </a:r>
          </a:p>
          <a:p>
            <a:pPr marL="914400" lvl="1" indent="-457200">
              <a:lnSpc>
                <a:spcPct val="80000"/>
              </a:lnSpc>
              <a:buFont typeface="+mj-lt"/>
              <a:buAutoNum type="arabicParenR"/>
            </a:pPr>
            <a:r>
              <a:rPr lang="ru-RU" dirty="0" smtClean="0"/>
              <a:t>заметной </a:t>
            </a:r>
            <a:r>
              <a:rPr lang="ru-RU" b="1" dirty="0" smtClean="0"/>
              <a:t>недооценкой возможностей </a:t>
            </a:r>
            <a:r>
              <a:rPr lang="ru-RU" dirty="0" smtClean="0"/>
              <a:t>учащихся, которые, как показывает апробация, существенно превосходят наши скромные ожидания. Особые опасения были связаны с умением пользоваться графическим редактором.</a:t>
            </a:r>
            <a:endParaRPr lang="ru-RU" dirty="0"/>
          </a:p>
        </p:txBody>
      </p:sp>
    </p:spTree>
    <p:extLst>
      <p:ext uri="{BB962C8B-B14F-4D97-AF65-F5344CB8AC3E}">
        <p14:creationId xmlns:p14="http://schemas.microsoft.com/office/powerpoint/2010/main" val="318453695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5296" y="0"/>
            <a:ext cx="10247233" cy="1173595"/>
          </a:xfrm>
        </p:spPr>
        <p:txBody>
          <a:bodyPr>
            <a:normAutofit/>
          </a:bodyPr>
          <a:lstStyle/>
          <a:p>
            <a:r>
              <a:rPr lang="ru-RU" sz="3200" b="1" dirty="0" smtClean="0"/>
              <a:t>Общие  итоги апробации</a:t>
            </a:r>
            <a:endParaRPr lang="ru-RU" sz="3200" b="1" dirty="0"/>
          </a:p>
        </p:txBody>
      </p:sp>
      <p:sp>
        <p:nvSpPr>
          <p:cNvPr id="3" name="Объект 2"/>
          <p:cNvSpPr>
            <a:spLocks noGrp="1"/>
          </p:cNvSpPr>
          <p:nvPr>
            <p:ph idx="1"/>
          </p:nvPr>
        </p:nvSpPr>
        <p:spPr>
          <a:xfrm>
            <a:off x="179785" y="1133923"/>
            <a:ext cx="11336153" cy="5319002"/>
          </a:xfrm>
        </p:spPr>
        <p:txBody>
          <a:bodyPr>
            <a:noAutofit/>
          </a:bodyPr>
          <a:lstStyle/>
          <a:p>
            <a:r>
              <a:rPr lang="ru-RU" sz="2400" dirty="0"/>
              <a:t>Апробация показывает, что </a:t>
            </a:r>
            <a:r>
              <a:rPr lang="ru-RU" sz="2400" dirty="0" smtClean="0"/>
              <a:t>задания </a:t>
            </a:r>
            <a:r>
              <a:rPr lang="ru-RU" sz="2400" dirty="0"/>
              <a:t>выполняют свою основную функцию, а именно, обучение и формирование функциональной грамотности.  </a:t>
            </a:r>
            <a:endParaRPr lang="ru-RU" sz="2400" dirty="0" smtClean="0"/>
          </a:p>
          <a:p>
            <a:r>
              <a:rPr lang="ru-RU" sz="2400" dirty="0" smtClean="0"/>
              <a:t>В </a:t>
            </a:r>
            <a:r>
              <a:rPr lang="ru-RU" sz="2400" dirty="0"/>
              <a:t>большинстве случаев одна ситуация содержит три-четыре типа заданий. Их последовательное выполнение способствует тому, что двигаясь от вопроса к вопросу, ученики погружаются в описанную </a:t>
            </a:r>
            <a:r>
              <a:rPr lang="ru-RU" sz="2400" dirty="0" smtClean="0"/>
              <a:t>историю (ситуацию) </a:t>
            </a:r>
            <a:r>
              <a:rPr lang="ru-RU" sz="2400" dirty="0"/>
              <a:t>и приобретают как новые знания, так и функциональные навыки. </a:t>
            </a:r>
            <a:endParaRPr lang="ru-RU" sz="2400" dirty="0" smtClean="0"/>
          </a:p>
          <a:p>
            <a:r>
              <a:rPr lang="ru-RU" sz="2400" dirty="0" smtClean="0"/>
              <a:t>Ситуации, предложенные в заданиях, вызвали живой отклик у учащихся, они старались отвечать практически на все вопросы, есть положительные отклики о заданиях (записи в поле ответов: </a:t>
            </a:r>
            <a:r>
              <a:rPr lang="ru-RU" sz="2400" i="1" dirty="0" smtClean="0"/>
              <a:t>интересное задание</a:t>
            </a:r>
            <a:r>
              <a:rPr lang="ru-RU" sz="2400" dirty="0" smtClean="0"/>
              <a:t>). </a:t>
            </a:r>
          </a:p>
          <a:p>
            <a:r>
              <a:rPr lang="ru-RU" sz="2400" dirty="0" smtClean="0"/>
              <a:t>«Живой отклик»  и проявленный к ситуации интерес влияет на качество ответа: дети высказывают свое отношение к ситуации, часто не обращая внимание на инструкцию (требование); стремление изложить свое мнение  иногда мешает выполнению познавательной задачи; немногие из тех, кто высказывал личное отношение, сумели развернуть его в русло решения задачи.</a:t>
            </a:r>
            <a:endParaRPr lang="ru-RU" sz="2400" dirty="0"/>
          </a:p>
        </p:txBody>
      </p:sp>
    </p:spTree>
    <p:extLst>
      <p:ext uri="{BB962C8B-B14F-4D97-AF65-F5344CB8AC3E}">
        <p14:creationId xmlns:p14="http://schemas.microsoft.com/office/powerpoint/2010/main" val="16768843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84185" indent="-340071" eaLnBrk="0" hangingPunct="0">
              <a:defRPr>
                <a:solidFill>
                  <a:schemeClr val="tx1"/>
                </a:solidFill>
                <a:latin typeface="Arial" panose="020B0604020202020204" pitchFamily="34" charset="0"/>
                <a:cs typeface="Arial" panose="020B0604020202020204" pitchFamily="34" charset="0"/>
              </a:defRPr>
            </a:lvl2pPr>
            <a:lvl3pPr marL="1360284" indent="-272057" eaLnBrk="0" hangingPunct="0">
              <a:defRPr>
                <a:solidFill>
                  <a:schemeClr val="tx1"/>
                </a:solidFill>
                <a:latin typeface="Arial" panose="020B0604020202020204" pitchFamily="34" charset="0"/>
                <a:cs typeface="Arial" panose="020B0604020202020204" pitchFamily="34" charset="0"/>
              </a:defRPr>
            </a:lvl3pPr>
            <a:lvl4pPr marL="1904398" indent="-272057" eaLnBrk="0" hangingPunct="0">
              <a:defRPr>
                <a:solidFill>
                  <a:schemeClr val="tx1"/>
                </a:solidFill>
                <a:latin typeface="Arial" panose="020B0604020202020204" pitchFamily="34" charset="0"/>
                <a:cs typeface="Arial" panose="020B0604020202020204" pitchFamily="34" charset="0"/>
              </a:defRPr>
            </a:lvl4pPr>
            <a:lvl5pPr marL="2448512" indent="-272057" eaLnBrk="0" hangingPunct="0">
              <a:defRPr>
                <a:solidFill>
                  <a:schemeClr val="tx1"/>
                </a:solidFill>
                <a:latin typeface="Arial" panose="020B0604020202020204" pitchFamily="34" charset="0"/>
                <a:cs typeface="Arial" panose="020B0604020202020204" pitchFamily="34" charset="0"/>
              </a:defRPr>
            </a:lvl5pPr>
            <a:lvl6pPr marL="2992625" indent="-272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36739" indent="-272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080853" indent="-272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624967" indent="-272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9EC3C6-6073-464D-B2D9-44D135E925F5}" type="slidenum">
              <a:rPr lang="ru-RU" altLang="ru-RU">
                <a:latin typeface="Times New Roman" panose="02020603050405020304" pitchFamily="18" charset="0"/>
              </a:rPr>
              <a:pPr/>
              <a:t>87</a:t>
            </a:fld>
            <a:endParaRPr lang="ru-RU" altLang="ru-RU">
              <a:latin typeface="Times New Roman" panose="02020603050405020304" pitchFamily="18" charset="0"/>
            </a:endParaRPr>
          </a:p>
        </p:txBody>
      </p:sp>
      <p:sp>
        <p:nvSpPr>
          <p:cNvPr id="8195" name="Text Box 2"/>
          <p:cNvSpPr txBox="1">
            <a:spLocks noChangeArrowheads="1"/>
          </p:cNvSpPr>
          <p:nvPr/>
        </p:nvSpPr>
        <p:spPr bwMode="auto">
          <a:xfrm>
            <a:off x="12751287" y="6809485"/>
            <a:ext cx="219836" cy="55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23" tIns="54411" rIns="108823" bIns="54411">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sz="2900" dirty="0">
              <a:latin typeface="Times New Roman" panose="02020603050405020304" pitchFamily="18" charset="0"/>
            </a:endParaRPr>
          </a:p>
        </p:txBody>
      </p:sp>
      <p:sp>
        <p:nvSpPr>
          <p:cNvPr id="8196" name="Rectangle 21"/>
          <p:cNvSpPr>
            <a:spLocks noGrp="1" noChangeArrowheads="1"/>
          </p:cNvSpPr>
          <p:nvPr>
            <p:ph type="body" idx="1"/>
          </p:nvPr>
        </p:nvSpPr>
        <p:spPr>
          <a:xfrm>
            <a:off x="701043" y="413842"/>
            <a:ext cx="9636721" cy="6408712"/>
          </a:xfrm>
        </p:spPr>
        <p:txBody>
          <a:bodyPr>
            <a:normAutofit fontScale="47500" lnSpcReduction="20000"/>
          </a:bodyPr>
          <a:lstStyle/>
          <a:p>
            <a:pPr marL="0" indent="0" algn="ctr">
              <a:lnSpc>
                <a:spcPct val="90000"/>
              </a:lnSpc>
              <a:buNone/>
            </a:pPr>
            <a:r>
              <a:rPr lang="ru-RU" sz="5800" b="1" dirty="0" smtClean="0">
                <a:latin typeface="Arial" pitchFamily="34" charset="0"/>
                <a:cs typeface="Arial" pitchFamily="34" charset="0"/>
              </a:rPr>
              <a:t>Что делать? </a:t>
            </a:r>
          </a:p>
          <a:p>
            <a:pPr marL="0" indent="0" algn="ctr">
              <a:lnSpc>
                <a:spcPct val="90000"/>
              </a:lnSpc>
              <a:buNone/>
            </a:pPr>
            <a:endParaRPr lang="ru-RU" sz="4400" b="1" dirty="0" smtClean="0">
              <a:solidFill>
                <a:srgbClr val="002060"/>
              </a:solidFill>
              <a:latin typeface="Arial" pitchFamily="34" charset="0"/>
              <a:cs typeface="Arial" pitchFamily="34" charset="0"/>
            </a:endParaRPr>
          </a:p>
          <a:p>
            <a:pPr marL="0" indent="0">
              <a:lnSpc>
                <a:spcPct val="90000"/>
              </a:lnSpc>
              <a:buNone/>
            </a:pPr>
            <a:r>
              <a:rPr lang="ru-RU" sz="5100" b="1" dirty="0" smtClean="0">
                <a:solidFill>
                  <a:srgbClr val="FF0000"/>
                </a:solidFill>
                <a:latin typeface="Arial" pitchFamily="34" charset="0"/>
                <a:cs typeface="Arial" pitchFamily="34" charset="0"/>
              </a:rPr>
              <a:t>Эффективное введение ФГОС:</a:t>
            </a:r>
          </a:p>
          <a:p>
            <a:pPr marL="0" indent="0">
              <a:lnSpc>
                <a:spcPct val="90000"/>
              </a:lnSpc>
              <a:buNone/>
            </a:pPr>
            <a:endParaRPr lang="ru-RU" sz="5100" b="1" dirty="0" smtClean="0">
              <a:solidFill>
                <a:srgbClr val="002060"/>
              </a:solidFill>
              <a:latin typeface="Arial" pitchFamily="34" charset="0"/>
              <a:cs typeface="Arial" pitchFamily="34" charset="0"/>
            </a:endParaRPr>
          </a:p>
          <a:p>
            <a:pPr marL="442913" indent="-442913">
              <a:lnSpc>
                <a:spcPct val="90000"/>
              </a:lnSpc>
              <a:spcAft>
                <a:spcPts val="1000"/>
              </a:spcAft>
              <a:buFont typeface="Wingdings" pitchFamily="2" charset="2"/>
              <a:buChar char="v"/>
            </a:pPr>
            <a:r>
              <a:rPr lang="ru-RU" sz="5100" b="1" dirty="0" smtClean="0">
                <a:solidFill>
                  <a:srgbClr val="002060"/>
                </a:solidFill>
                <a:latin typeface="Arial" pitchFamily="34" charset="0"/>
                <a:cs typeface="Arial" pitchFamily="34" charset="0"/>
              </a:rPr>
              <a:t> </a:t>
            </a:r>
            <a:r>
              <a:rPr lang="ru-RU" sz="5100" i="1" dirty="0" smtClean="0">
                <a:solidFill>
                  <a:srgbClr val="002060"/>
                </a:solidFill>
                <a:latin typeface="Arial" pitchFamily="34" charset="0"/>
                <a:cs typeface="Arial" pitchFamily="34" charset="0"/>
              </a:rPr>
              <a:t>реализация педагогических практик развивающего обучения </a:t>
            </a:r>
          </a:p>
          <a:p>
            <a:pPr marL="442913" indent="-442913">
              <a:lnSpc>
                <a:spcPct val="90000"/>
              </a:lnSpc>
              <a:spcAft>
                <a:spcPts val="1000"/>
              </a:spcAft>
              <a:buFont typeface="Wingdings" pitchFamily="2" charset="2"/>
              <a:buChar char="v"/>
            </a:pPr>
            <a:r>
              <a:rPr lang="ru-RU" sz="5100" i="1" dirty="0" smtClean="0">
                <a:solidFill>
                  <a:srgbClr val="002060"/>
                </a:solidFill>
                <a:latin typeface="Arial" pitchFamily="34" charset="0"/>
                <a:cs typeface="Arial" pitchFamily="34" charset="0"/>
              </a:rPr>
              <a:t> внедрение новой системы учебных заданий и учебных ситуаций, ориентированных на формирование функциональной грамотности</a:t>
            </a:r>
          </a:p>
          <a:p>
            <a:pPr marL="442913" indent="-442913">
              <a:lnSpc>
                <a:spcPct val="90000"/>
              </a:lnSpc>
              <a:spcAft>
                <a:spcPts val="1000"/>
              </a:spcAft>
              <a:buFont typeface="Wingdings" pitchFamily="2" charset="2"/>
              <a:buChar char="v"/>
            </a:pPr>
            <a:r>
              <a:rPr lang="ru-RU" sz="5100" i="1" dirty="0" smtClean="0">
                <a:solidFill>
                  <a:srgbClr val="002060"/>
                </a:solidFill>
                <a:latin typeface="Arial" pitchFamily="34" charset="0"/>
                <a:cs typeface="Arial" pitchFamily="34" charset="0"/>
              </a:rPr>
              <a:t>  повышение квалификации учителей</a:t>
            </a:r>
          </a:p>
          <a:p>
            <a:pPr marL="0" indent="0" algn="ctr">
              <a:lnSpc>
                <a:spcPct val="90000"/>
              </a:lnSpc>
              <a:buNone/>
            </a:pPr>
            <a:endParaRPr lang="ru-RU" altLang="ru-RU" sz="5100" b="1" i="1" dirty="0" smtClean="0">
              <a:solidFill>
                <a:schemeClr val="tx2"/>
              </a:solidFill>
              <a:latin typeface="Arial" panose="020B0604020202020204" pitchFamily="34" charset="0"/>
            </a:endParaRPr>
          </a:p>
          <a:p>
            <a:pPr marL="0" indent="0" algn="just">
              <a:lnSpc>
                <a:spcPct val="90000"/>
              </a:lnSpc>
              <a:buNone/>
            </a:pPr>
            <a:r>
              <a:rPr lang="ru-RU" altLang="ru-RU" sz="5100" b="1" i="1" dirty="0" smtClean="0">
                <a:solidFill>
                  <a:srgbClr val="FF0000"/>
                </a:solidFill>
                <a:latin typeface="Arial" panose="020B0604020202020204" pitchFamily="34" charset="0"/>
              </a:rPr>
              <a:t>Учебно-методические средства обучения:</a:t>
            </a:r>
          </a:p>
          <a:p>
            <a:pPr marL="0" indent="0" algn="just">
              <a:lnSpc>
                <a:spcPct val="90000"/>
              </a:lnSpc>
              <a:buNone/>
            </a:pPr>
            <a:endParaRPr lang="ru-RU" altLang="ru-RU" sz="5100" b="1" i="1" dirty="0" smtClean="0">
              <a:solidFill>
                <a:schemeClr val="tx2"/>
              </a:solidFill>
              <a:latin typeface="Arial" panose="020B0604020202020204" pitchFamily="34" charset="0"/>
            </a:endParaRPr>
          </a:p>
          <a:p>
            <a:pPr marL="0" indent="0" algn="just">
              <a:lnSpc>
                <a:spcPct val="90000"/>
              </a:lnSpc>
              <a:spcAft>
                <a:spcPts val="1000"/>
              </a:spcAft>
              <a:buFont typeface="Wingdings" pitchFamily="2" charset="2"/>
              <a:buChar char="v"/>
            </a:pPr>
            <a:r>
              <a:rPr lang="ru-RU" altLang="ru-RU" sz="5100" b="1" i="1" dirty="0" smtClean="0">
                <a:solidFill>
                  <a:schemeClr val="tx2"/>
                </a:solidFill>
                <a:latin typeface="Arial" panose="020B0604020202020204" pitchFamily="34" charset="0"/>
              </a:rPr>
              <a:t> технологии  развивающего обучения</a:t>
            </a:r>
          </a:p>
          <a:p>
            <a:pPr marL="0" indent="0" algn="just">
              <a:lnSpc>
                <a:spcPct val="90000"/>
              </a:lnSpc>
              <a:spcAft>
                <a:spcPts val="1000"/>
              </a:spcAft>
              <a:buFont typeface="Wingdings" pitchFamily="2" charset="2"/>
              <a:buChar char="v"/>
            </a:pPr>
            <a:r>
              <a:rPr lang="ru-RU" altLang="ru-RU" sz="5100" b="1" i="1" dirty="0" smtClean="0">
                <a:solidFill>
                  <a:schemeClr val="tx2"/>
                </a:solidFill>
                <a:latin typeface="Arial" panose="020B0604020202020204" pitchFamily="34" charset="0"/>
              </a:rPr>
              <a:t> эффективные педагогические практики</a:t>
            </a:r>
          </a:p>
          <a:p>
            <a:pPr marL="0" indent="0" algn="just">
              <a:lnSpc>
                <a:spcPct val="90000"/>
              </a:lnSpc>
              <a:spcAft>
                <a:spcPts val="1000"/>
              </a:spcAft>
              <a:buFont typeface="Wingdings" pitchFamily="2" charset="2"/>
              <a:buChar char="v"/>
            </a:pPr>
            <a:r>
              <a:rPr lang="ru-RU" altLang="ru-RU" sz="5100" b="1" i="1" dirty="0" smtClean="0">
                <a:solidFill>
                  <a:schemeClr val="tx2"/>
                </a:solidFill>
                <a:latin typeface="Arial" panose="020B0604020202020204" pitchFamily="34" charset="0"/>
              </a:rPr>
              <a:t> учебные задания и учебные ситуации</a:t>
            </a:r>
          </a:p>
        </p:txBody>
      </p:sp>
    </p:spTree>
    <p:extLst>
      <p:ext uri="{BB962C8B-B14F-4D97-AF65-F5344CB8AC3E}">
        <p14:creationId xmlns:p14="http://schemas.microsoft.com/office/powerpoint/2010/main" val="1563458716"/>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5FB94B-B385-42E4-9D15-2000AF867A44}"/>
              </a:ext>
            </a:extLst>
          </p:cNvPr>
          <p:cNvSpPr>
            <a:spLocks noGrp="1"/>
          </p:cNvSpPr>
          <p:nvPr>
            <p:ph type="title"/>
          </p:nvPr>
        </p:nvSpPr>
        <p:spPr>
          <a:xfrm>
            <a:off x="323802" y="0"/>
            <a:ext cx="10963008" cy="1061915"/>
          </a:xfrm>
        </p:spPr>
        <p:txBody>
          <a:bodyPr>
            <a:normAutofit fontScale="90000"/>
          </a:bodyPr>
          <a:lstStyle/>
          <a:p>
            <a:r>
              <a:rPr lang="ru-RU" dirty="0" smtClean="0"/>
              <a:t>Что подготовлено к учебному году</a:t>
            </a:r>
            <a:br>
              <a:rPr lang="ru-RU" dirty="0" smtClean="0"/>
            </a:br>
            <a:endParaRPr lang="ru-RU" dirty="0"/>
          </a:p>
        </p:txBody>
      </p:sp>
      <p:sp>
        <p:nvSpPr>
          <p:cNvPr id="3" name="Объект 2">
            <a:extLst>
              <a:ext uri="{FF2B5EF4-FFF2-40B4-BE49-F238E27FC236}">
                <a16:creationId xmlns:a16="http://schemas.microsoft.com/office/drawing/2014/main" id="{67BC3761-3727-4D31-AA6A-CD8FE9F0A2A7}"/>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27CC0305-CF3F-41BC-828C-9DC57D47CE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717" y="701874"/>
            <a:ext cx="11489133" cy="6171934"/>
          </a:xfrm>
          <a:prstGeom prst="rect">
            <a:avLst/>
          </a:prstGeom>
        </p:spPr>
      </p:pic>
      <p:sp>
        <p:nvSpPr>
          <p:cNvPr id="5" name="Прямоугольник 4"/>
          <p:cNvSpPr/>
          <p:nvPr/>
        </p:nvSpPr>
        <p:spPr>
          <a:xfrm>
            <a:off x="9324801" y="341834"/>
            <a:ext cx="2448272" cy="415498"/>
          </a:xfrm>
          <a:prstGeom prst="rect">
            <a:avLst/>
          </a:prstGeom>
        </p:spPr>
        <p:txBody>
          <a:bodyPr wrap="square">
            <a:spAutoFit/>
          </a:bodyPr>
          <a:lstStyle/>
          <a:p>
            <a:r>
              <a:rPr lang="en-US" dirty="0" smtClean="0"/>
              <a:t>http://skiv.instrao.ru</a:t>
            </a:r>
            <a:endParaRPr lang="ru-RU" dirty="0"/>
          </a:p>
        </p:txBody>
      </p:sp>
    </p:spTree>
    <p:extLst>
      <p:ext uri="{BB962C8B-B14F-4D97-AF65-F5344CB8AC3E}">
        <p14:creationId xmlns:p14="http://schemas.microsoft.com/office/powerpoint/2010/main" val="37971389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17B84F-9B20-4B0C-BC9C-03CDE92E812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EA06E5E-E154-43EB-9FD6-2841786E458B}"/>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AD81CBAE-707C-470E-A635-68D735E68A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511" y="197818"/>
            <a:ext cx="11583829" cy="6585133"/>
          </a:xfrm>
          <a:prstGeom prst="rect">
            <a:avLst/>
          </a:prstGeom>
        </p:spPr>
      </p:pic>
    </p:spTree>
    <p:extLst>
      <p:ext uri="{BB962C8B-B14F-4D97-AF65-F5344CB8AC3E}">
        <p14:creationId xmlns:p14="http://schemas.microsoft.com/office/powerpoint/2010/main" val="71494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Заголовок 1"/>
          <p:cNvSpPr txBox="1">
            <a:spLocks noGrp="1"/>
          </p:cNvSpPr>
          <p:nvPr>
            <p:ph type="title"/>
          </p:nvPr>
        </p:nvSpPr>
        <p:spPr>
          <a:xfrm>
            <a:off x="467818" y="341835"/>
            <a:ext cx="11366914" cy="1224136"/>
          </a:xfrm>
          <a:prstGeom prst="rect">
            <a:avLst/>
          </a:prstGeom>
        </p:spPr>
        <p:txBody>
          <a:bodyPr>
            <a:normAutofit/>
          </a:bodyPr>
          <a:lstStyle>
            <a:lvl1pPr defTabSz="1053388">
              <a:defRPr sz="5022"/>
            </a:lvl1pPr>
          </a:lstStyle>
          <a:p>
            <a:r>
              <a:rPr sz="3600" dirty="0" err="1"/>
              <a:t>Функциональная</a:t>
            </a:r>
            <a:r>
              <a:rPr sz="3600" dirty="0"/>
              <a:t> </a:t>
            </a:r>
            <a:r>
              <a:rPr sz="3600" dirty="0" err="1" smtClean="0"/>
              <a:t>грамотность</a:t>
            </a:r>
            <a:r>
              <a:rPr lang="ru-RU" sz="3600" dirty="0" smtClean="0"/>
              <a:t> </a:t>
            </a:r>
            <a:r>
              <a:rPr lang="ru-RU" sz="3600" b="0" i="1" dirty="0" smtClean="0"/>
              <a:t>(определение 4)</a:t>
            </a:r>
            <a:endParaRPr sz="3600" b="0" i="1" dirty="0"/>
          </a:p>
        </p:txBody>
      </p:sp>
      <p:sp>
        <p:nvSpPr>
          <p:cNvPr id="248" name="Объект 2"/>
          <p:cNvSpPr txBox="1">
            <a:spLocks noGrp="1"/>
          </p:cNvSpPr>
          <p:nvPr>
            <p:ph type="body" idx="1"/>
          </p:nvPr>
        </p:nvSpPr>
        <p:spPr>
          <a:xfrm>
            <a:off x="594042" y="1421954"/>
            <a:ext cx="10692767" cy="5400599"/>
          </a:xfrm>
          <a:prstGeom prst="rect">
            <a:avLst/>
          </a:prstGeom>
        </p:spPr>
        <p:txBody>
          <a:bodyPr>
            <a:normAutofit fontScale="92500" lnSpcReduction="10000"/>
          </a:bodyPr>
          <a:lstStyle/>
          <a:p>
            <a:r>
              <a:rPr lang="ru-RU" dirty="0" smtClean="0"/>
              <a:t>Определение функциональной грамотности в</a:t>
            </a:r>
            <a:r>
              <a:rPr lang="ru-RU" b="1" dirty="0" smtClean="0"/>
              <a:t> исследовании </a:t>
            </a:r>
            <a:r>
              <a:rPr lang="en-US" b="1" dirty="0" smtClean="0"/>
              <a:t>PISA </a:t>
            </a:r>
            <a:r>
              <a:rPr lang="ru-RU" dirty="0" smtClean="0"/>
              <a:t>заложено в основном вопросе, на который отвечает исследование: «Обладают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 [</a:t>
            </a:r>
            <a:r>
              <a:rPr lang="en-US" sz="2600" i="1" dirty="0" smtClean="0"/>
              <a:t>PISA 2018 Assessment and Analytical Framework. Paris</a:t>
            </a:r>
            <a:r>
              <a:rPr lang="ru-RU" sz="2600" i="1" dirty="0" smtClean="0"/>
              <a:t>: </a:t>
            </a:r>
            <a:r>
              <a:rPr lang="en-US" sz="2600" i="1" dirty="0" smtClean="0"/>
              <a:t>OECD Publishing</a:t>
            </a:r>
            <a:r>
              <a:rPr lang="ru-RU" sz="2600" i="1" dirty="0" smtClean="0"/>
              <a:t>, 2019. 308 </a:t>
            </a:r>
            <a:r>
              <a:rPr lang="en-US" sz="2600" i="1" dirty="0" smtClean="0"/>
              <a:t>p</a:t>
            </a:r>
            <a:r>
              <a:rPr lang="ru-RU" sz="2600" i="1" dirty="0" smtClean="0"/>
              <a:t>. </a:t>
            </a:r>
            <a:r>
              <a:rPr lang="ru-RU" dirty="0" smtClean="0"/>
              <a:t>]</a:t>
            </a:r>
          </a:p>
          <a:p>
            <a:endParaRPr lang="ru-RU" sz="4000" i="1" dirty="0"/>
          </a:p>
        </p:txBody>
      </p:sp>
      <p:sp>
        <p:nvSpPr>
          <p:cNvPr id="249" name="Номер слайда 3"/>
          <p:cNvSpPr txBox="1">
            <a:spLocks noGrp="1"/>
          </p:cNvSpPr>
          <p:nvPr>
            <p:ph type="sldNum" sz="quarter" idx="4294967295"/>
          </p:nvPr>
        </p:nvSpPr>
        <p:spPr>
          <a:xfrm>
            <a:off x="11072091" y="5880403"/>
            <a:ext cx="214717" cy="2768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517" tIns="38258" rIns="76517" bIns="38258"/>
          <a:lstStyle/>
          <a:p>
            <a:fld id="{86CB4B4D-7CA3-9044-876B-883B54F8677D}" type="slidenum">
              <a:rPr/>
              <a:pPr/>
              <a:t>9</a:t>
            </a:fld>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620AC38-85FE-4545-B11E-4B8ADF3840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98018"/>
            <a:ext cx="2510180" cy="3790413"/>
          </a:xfrm>
          <a:prstGeom prst="rect">
            <a:avLst/>
          </a:prstGeom>
        </p:spPr>
      </p:pic>
      <p:sp>
        <p:nvSpPr>
          <p:cNvPr id="5" name="TextBox 4">
            <a:extLst>
              <a:ext uri="{FF2B5EF4-FFF2-40B4-BE49-F238E27FC236}">
                <a16:creationId xmlns:a16="http://schemas.microsoft.com/office/drawing/2014/main" id="{6A1952D5-204D-4EA9-B544-1F99E7094275}"/>
              </a:ext>
            </a:extLst>
          </p:cNvPr>
          <p:cNvSpPr txBox="1"/>
          <p:nvPr/>
        </p:nvSpPr>
        <p:spPr>
          <a:xfrm>
            <a:off x="-48900" y="1421954"/>
            <a:ext cx="2676105" cy="338554"/>
          </a:xfrm>
          <a:prstGeom prst="rect">
            <a:avLst/>
          </a:prstGeom>
          <a:noFill/>
        </p:spPr>
        <p:txBody>
          <a:bodyPr wrap="square" rtlCol="0">
            <a:spAutoFit/>
          </a:bodyPr>
          <a:lstStyle/>
          <a:p>
            <a:pPr algn="ctr"/>
            <a:r>
              <a:rPr lang="ru-RU" sz="1600" dirty="0" smtClean="0"/>
              <a:t>Демоверсия 5 класс</a:t>
            </a:r>
            <a:endParaRPr lang="ru-RU" sz="1600" dirty="0"/>
          </a:p>
        </p:txBody>
      </p:sp>
      <p:pic>
        <p:nvPicPr>
          <p:cNvPr id="6" name="Рисунок 5">
            <a:extLst>
              <a:ext uri="{FF2B5EF4-FFF2-40B4-BE49-F238E27FC236}">
                <a16:creationId xmlns:a16="http://schemas.microsoft.com/office/drawing/2014/main" id="{728D6A09-3F03-4386-8DC2-41A2E5F258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40025" y="2862114"/>
            <a:ext cx="2544469" cy="3931378"/>
          </a:xfrm>
          <a:prstGeom prst="rect">
            <a:avLst/>
          </a:prstGeom>
        </p:spPr>
      </p:pic>
      <p:sp>
        <p:nvSpPr>
          <p:cNvPr id="7" name="TextBox 6">
            <a:extLst>
              <a:ext uri="{FF2B5EF4-FFF2-40B4-BE49-F238E27FC236}">
                <a16:creationId xmlns:a16="http://schemas.microsoft.com/office/drawing/2014/main" id="{008F9423-2743-4C00-9F9F-6BAA2F5E195B}"/>
              </a:ext>
            </a:extLst>
          </p:cNvPr>
          <p:cNvSpPr txBox="1"/>
          <p:nvPr/>
        </p:nvSpPr>
        <p:spPr>
          <a:xfrm>
            <a:off x="2484041" y="2070026"/>
            <a:ext cx="2304256" cy="523220"/>
          </a:xfrm>
          <a:prstGeom prst="rect">
            <a:avLst/>
          </a:prstGeom>
          <a:noFill/>
        </p:spPr>
        <p:txBody>
          <a:bodyPr wrap="square" rtlCol="0">
            <a:spAutoFit/>
          </a:bodyPr>
          <a:lstStyle/>
          <a:p>
            <a:pPr algn="ctr"/>
            <a:r>
              <a:rPr lang="ru-RU" sz="1400" dirty="0" smtClean="0"/>
              <a:t>Характеристики  </a:t>
            </a:r>
            <a:r>
              <a:rPr lang="ru-RU" sz="1400" dirty="0"/>
              <a:t>заданий </a:t>
            </a:r>
          </a:p>
          <a:p>
            <a:pPr algn="ctr"/>
            <a:r>
              <a:rPr lang="ru-RU" sz="1400" dirty="0"/>
              <a:t>и система оценивания</a:t>
            </a:r>
          </a:p>
        </p:txBody>
      </p:sp>
      <p:pic>
        <p:nvPicPr>
          <p:cNvPr id="8" name="Рисунок 7">
            <a:extLst>
              <a:ext uri="{FF2B5EF4-FFF2-40B4-BE49-F238E27FC236}">
                <a16:creationId xmlns:a16="http://schemas.microsoft.com/office/drawing/2014/main" id="{4A732905-C765-41FE-BC69-16461565B9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4281" y="1709986"/>
            <a:ext cx="2480278" cy="3790413"/>
          </a:xfrm>
          <a:prstGeom prst="rect">
            <a:avLst/>
          </a:prstGeom>
        </p:spPr>
      </p:pic>
      <p:sp>
        <p:nvSpPr>
          <p:cNvPr id="9" name="TextBox 8">
            <a:extLst>
              <a:ext uri="{FF2B5EF4-FFF2-40B4-BE49-F238E27FC236}">
                <a16:creationId xmlns:a16="http://schemas.microsoft.com/office/drawing/2014/main" id="{14AAA9D7-A538-4E72-9DBD-675366D04327}"/>
              </a:ext>
            </a:extLst>
          </p:cNvPr>
          <p:cNvSpPr txBox="1"/>
          <p:nvPr/>
        </p:nvSpPr>
        <p:spPr>
          <a:xfrm>
            <a:off x="4788297" y="1061914"/>
            <a:ext cx="2676105" cy="338554"/>
          </a:xfrm>
          <a:prstGeom prst="rect">
            <a:avLst/>
          </a:prstGeom>
          <a:noFill/>
        </p:spPr>
        <p:txBody>
          <a:bodyPr wrap="square" rtlCol="0">
            <a:spAutoFit/>
          </a:bodyPr>
          <a:lstStyle/>
          <a:p>
            <a:r>
              <a:rPr lang="ru-RU" sz="1600" dirty="0" smtClean="0"/>
              <a:t>Демоверсия 7 класс</a:t>
            </a:r>
            <a:endParaRPr lang="ru-RU" sz="1600" dirty="0"/>
          </a:p>
        </p:txBody>
      </p:sp>
      <p:pic>
        <p:nvPicPr>
          <p:cNvPr id="10" name="Рисунок 9">
            <a:extLst>
              <a:ext uri="{FF2B5EF4-FFF2-40B4-BE49-F238E27FC236}">
                <a16:creationId xmlns:a16="http://schemas.microsoft.com/office/drawing/2014/main" id="{F08FCD07-E190-4914-90C3-D066CE8A62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48537" y="1998018"/>
            <a:ext cx="2594782" cy="3931378"/>
          </a:xfrm>
          <a:prstGeom prst="rect">
            <a:avLst/>
          </a:prstGeom>
        </p:spPr>
      </p:pic>
      <p:sp>
        <p:nvSpPr>
          <p:cNvPr id="11" name="TextBox 10">
            <a:extLst>
              <a:ext uri="{FF2B5EF4-FFF2-40B4-BE49-F238E27FC236}">
                <a16:creationId xmlns:a16="http://schemas.microsoft.com/office/drawing/2014/main" id="{7F319D45-A96C-493A-9F70-BBED61479DBB}"/>
              </a:ext>
            </a:extLst>
          </p:cNvPr>
          <p:cNvSpPr txBox="1"/>
          <p:nvPr/>
        </p:nvSpPr>
        <p:spPr>
          <a:xfrm>
            <a:off x="7236569" y="1349946"/>
            <a:ext cx="2088232" cy="738664"/>
          </a:xfrm>
          <a:prstGeom prst="rect">
            <a:avLst/>
          </a:prstGeom>
          <a:noFill/>
        </p:spPr>
        <p:txBody>
          <a:bodyPr wrap="square" rtlCol="0">
            <a:spAutoFit/>
          </a:bodyPr>
          <a:lstStyle/>
          <a:p>
            <a:pPr algn="ctr"/>
            <a:r>
              <a:rPr lang="ru-RU" sz="1400" dirty="0" smtClean="0"/>
              <a:t>Характеристики  заданий </a:t>
            </a:r>
          </a:p>
          <a:p>
            <a:pPr algn="ctr"/>
            <a:r>
              <a:rPr lang="ru-RU" sz="1400" dirty="0" smtClean="0"/>
              <a:t>и система оценивания</a:t>
            </a:r>
            <a:endParaRPr lang="ru-RU" sz="1400" dirty="0"/>
          </a:p>
        </p:txBody>
      </p:sp>
      <p:pic>
        <p:nvPicPr>
          <p:cNvPr id="12" name="Рисунок 11">
            <a:extLst>
              <a:ext uri="{FF2B5EF4-FFF2-40B4-BE49-F238E27FC236}">
                <a16:creationId xmlns:a16="http://schemas.microsoft.com/office/drawing/2014/main" id="{650558F2-3812-42F7-85DD-69A20DF28B5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86068" y="3006130"/>
            <a:ext cx="2594782" cy="3969089"/>
          </a:xfrm>
          <a:prstGeom prst="rect">
            <a:avLst/>
          </a:prstGeom>
        </p:spPr>
      </p:pic>
      <p:sp>
        <p:nvSpPr>
          <p:cNvPr id="13" name="TextBox 12">
            <a:extLst>
              <a:ext uri="{FF2B5EF4-FFF2-40B4-BE49-F238E27FC236}">
                <a16:creationId xmlns:a16="http://schemas.microsoft.com/office/drawing/2014/main" id="{9A41E0C1-97DE-493F-9626-2AD4A8D4769D}"/>
              </a:ext>
            </a:extLst>
          </p:cNvPr>
          <p:cNvSpPr txBox="1"/>
          <p:nvPr/>
        </p:nvSpPr>
        <p:spPr>
          <a:xfrm>
            <a:off x="9612833" y="1637977"/>
            <a:ext cx="2268016" cy="738664"/>
          </a:xfrm>
          <a:prstGeom prst="rect">
            <a:avLst/>
          </a:prstGeom>
          <a:noFill/>
        </p:spPr>
        <p:txBody>
          <a:bodyPr wrap="square" rtlCol="0">
            <a:spAutoFit/>
          </a:bodyPr>
          <a:lstStyle/>
          <a:p>
            <a:pPr algn="ctr"/>
            <a:r>
              <a:rPr lang="ru-RU" dirty="0" smtClean="0"/>
              <a:t>Основные подходы к оценке</a:t>
            </a:r>
            <a:endParaRPr lang="ru-RU" dirty="0"/>
          </a:p>
        </p:txBody>
      </p:sp>
      <p:sp>
        <p:nvSpPr>
          <p:cNvPr id="14" name="TextBox 13"/>
          <p:cNvSpPr txBox="1"/>
          <p:nvPr/>
        </p:nvSpPr>
        <p:spPr>
          <a:xfrm>
            <a:off x="179785" y="1"/>
            <a:ext cx="11694530" cy="880241"/>
          </a:xfrm>
          <a:prstGeom prst="rect">
            <a:avLst/>
          </a:prstGeom>
          <a:noFill/>
        </p:spPr>
        <p:txBody>
          <a:bodyPr wrap="square" rtlCol="0">
            <a:spAutoFit/>
          </a:bodyPr>
          <a:lstStyle/>
          <a:p>
            <a:pPr algn="ctr">
              <a:lnSpc>
                <a:spcPct val="80000"/>
              </a:lnSpc>
            </a:pPr>
            <a:r>
              <a:rPr lang="ru-RU" sz="3200" b="1" dirty="0" smtClean="0"/>
              <a:t>Пять документов по каждой составляющей функциональной грамотности</a:t>
            </a:r>
            <a:endParaRPr lang="ru-RU" sz="3200" b="1" dirty="0"/>
          </a:p>
        </p:txBody>
      </p:sp>
    </p:spTree>
    <p:extLst>
      <p:ext uri="{BB962C8B-B14F-4D97-AF65-F5344CB8AC3E}">
        <p14:creationId xmlns:p14="http://schemas.microsoft.com/office/powerpoint/2010/main" val="14881659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C7D691-9D63-4A84-877F-C836FE6CB22D}"/>
              </a:ext>
            </a:extLst>
          </p:cNvPr>
          <p:cNvSpPr>
            <a:spLocks noGrp="1"/>
          </p:cNvSpPr>
          <p:nvPr>
            <p:ph type="title"/>
          </p:nvPr>
        </p:nvSpPr>
        <p:spPr>
          <a:xfrm>
            <a:off x="323801" y="269826"/>
            <a:ext cx="6768752" cy="792089"/>
          </a:xfrm>
        </p:spPr>
        <p:txBody>
          <a:bodyPr>
            <a:normAutofit fontScale="90000"/>
          </a:bodyPr>
          <a:lstStyle/>
          <a:p>
            <a:r>
              <a:rPr lang="en-US" u="sng" dirty="0" smtClean="0">
                <a:hlinkClick r:id="rId3"/>
              </a:rPr>
              <a:t>https://myskills.ru/account/login</a:t>
            </a:r>
            <a:endParaRPr lang="ru-RU" dirty="0"/>
          </a:p>
        </p:txBody>
      </p:sp>
      <p:sp>
        <p:nvSpPr>
          <p:cNvPr id="5" name="TextBox 4">
            <a:extLst>
              <a:ext uri="{FF2B5EF4-FFF2-40B4-BE49-F238E27FC236}">
                <a16:creationId xmlns:a16="http://schemas.microsoft.com/office/drawing/2014/main" id="{B93F0BBF-0D96-41B0-9164-0C95C9D01BF0}"/>
              </a:ext>
            </a:extLst>
          </p:cNvPr>
          <p:cNvSpPr txBox="1"/>
          <p:nvPr/>
        </p:nvSpPr>
        <p:spPr>
          <a:xfrm>
            <a:off x="7649439" y="381437"/>
            <a:ext cx="3414602" cy="1543329"/>
          </a:xfrm>
          <a:prstGeom prst="rect">
            <a:avLst/>
          </a:prstGeom>
          <a:noFill/>
        </p:spPr>
        <p:txBody>
          <a:bodyPr wrap="square" rtlCol="0">
            <a:spAutoFit/>
          </a:bodyPr>
          <a:lstStyle/>
          <a:p>
            <a:r>
              <a:rPr lang="ru-RU" sz="2400" dirty="0"/>
              <a:t>Для входа используйте:</a:t>
            </a:r>
          </a:p>
          <a:p>
            <a:r>
              <a:rPr lang="ru-RU" sz="2400" dirty="0"/>
              <a:t>Логин: </a:t>
            </a:r>
            <a:r>
              <a:rPr lang="ru-RU" sz="2400" dirty="0" err="1"/>
              <a:t>monitoring_demo</a:t>
            </a:r>
            <a:endParaRPr lang="ru-RU" sz="2400" dirty="0"/>
          </a:p>
          <a:p>
            <a:r>
              <a:rPr lang="ru-RU" sz="2400" dirty="0"/>
              <a:t>Пароль: MFG2019</a:t>
            </a:r>
          </a:p>
          <a:p>
            <a:endParaRPr lang="ru-RU" dirty="0"/>
          </a:p>
        </p:txBody>
      </p:sp>
      <p:sp>
        <p:nvSpPr>
          <p:cNvPr id="7" name="Рамка 6">
            <a:extLst>
              <a:ext uri="{FF2B5EF4-FFF2-40B4-BE49-F238E27FC236}">
                <a16:creationId xmlns:a16="http://schemas.microsoft.com/office/drawing/2014/main" id="{A496BCB5-D0A9-45BC-9D99-A8CE973BFD5E}"/>
              </a:ext>
            </a:extLst>
          </p:cNvPr>
          <p:cNvSpPr/>
          <p:nvPr/>
        </p:nvSpPr>
        <p:spPr>
          <a:xfrm>
            <a:off x="7236569" y="197818"/>
            <a:ext cx="4392488" cy="1570234"/>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Рамка 7">
            <a:extLst>
              <a:ext uri="{FF2B5EF4-FFF2-40B4-BE49-F238E27FC236}">
                <a16:creationId xmlns:a16="http://schemas.microsoft.com/office/drawing/2014/main" id="{6160FD5F-ADE8-42C7-AE87-22A4BEB5D905}"/>
              </a:ext>
            </a:extLst>
          </p:cNvPr>
          <p:cNvSpPr/>
          <p:nvPr/>
        </p:nvSpPr>
        <p:spPr>
          <a:xfrm>
            <a:off x="179785" y="197818"/>
            <a:ext cx="6984776" cy="1728192"/>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9" name="Содержимое 8"/>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043881" y="4428084"/>
            <a:ext cx="5040560" cy="2736304"/>
          </a:xfrm>
          <a:prstGeom prst="rect">
            <a:avLst/>
          </a:prstGeom>
        </p:spPr>
      </p:pic>
      <p:pic>
        <p:nvPicPr>
          <p:cNvPr id="10" name="Рисунок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9865" y="1998018"/>
            <a:ext cx="5148337" cy="2304256"/>
          </a:xfrm>
          <a:prstGeom prst="rect">
            <a:avLst/>
          </a:prstGeom>
        </p:spPr>
      </p:pic>
      <p:pic>
        <p:nvPicPr>
          <p:cNvPr id="11" name="Рисунок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32513" y="1998018"/>
            <a:ext cx="4605142" cy="2304256"/>
          </a:xfrm>
          <a:prstGeom prst="rect">
            <a:avLst/>
          </a:prstGeom>
        </p:spPr>
      </p:pic>
      <p:pic>
        <p:nvPicPr>
          <p:cNvPr id="12" name="Рисунок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732513" y="4518299"/>
            <a:ext cx="4687626" cy="2520280"/>
          </a:xfrm>
          <a:prstGeom prst="rect">
            <a:avLst/>
          </a:prstGeom>
        </p:spPr>
      </p:pic>
    </p:spTree>
    <p:extLst>
      <p:ext uri="{BB962C8B-B14F-4D97-AF65-F5344CB8AC3E}">
        <p14:creationId xmlns:p14="http://schemas.microsoft.com/office/powerpoint/2010/main" val="1805413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Публикации (1)</a:t>
            </a:r>
            <a:endParaRPr lang="ru-RU" dirty="0"/>
          </a:p>
        </p:txBody>
      </p:sp>
      <p:sp>
        <p:nvSpPr>
          <p:cNvPr id="3" name="Содержимое 2"/>
          <p:cNvSpPr>
            <a:spLocks noGrp="1"/>
          </p:cNvSpPr>
          <p:nvPr>
            <p:ph idx="1"/>
          </p:nvPr>
        </p:nvSpPr>
        <p:spPr/>
        <p:txBody>
          <a:bodyPr/>
          <a:lstStyle/>
          <a:p>
            <a:r>
              <a:rPr lang="ru-RU" dirty="0" smtClean="0"/>
              <a:t>Дополнительный тематический выпуск журнала «Отечественная и зарубежная педагогика»</a:t>
            </a:r>
          </a:p>
          <a:p>
            <a:r>
              <a:rPr lang="ru-RU" dirty="0" smtClean="0"/>
              <a:t>Вестник образования Российской Федерации:</a:t>
            </a:r>
          </a:p>
          <a:p>
            <a:pPr marL="390525" indent="52388">
              <a:buNone/>
            </a:pPr>
            <a:r>
              <a:rPr lang="ru-RU" dirty="0" smtClean="0"/>
              <a:t>- </a:t>
            </a:r>
            <a:r>
              <a:rPr lang="ru-RU" sz="3200" dirty="0" smtClean="0"/>
              <a:t>№14 «</a:t>
            </a:r>
            <a:r>
              <a:rPr lang="ru-RU" sz="3200" i="1" dirty="0" smtClean="0"/>
              <a:t>На пути решения стратегических за</a:t>
            </a:r>
            <a:r>
              <a:rPr lang="ru-RU" sz="3200" dirty="0" smtClean="0"/>
              <a:t>дач»</a:t>
            </a:r>
          </a:p>
          <a:p>
            <a:pPr marL="846138" lvl="1" indent="-403225">
              <a:buNone/>
            </a:pPr>
            <a:r>
              <a:rPr lang="ru-RU" dirty="0" smtClean="0"/>
              <a:t>- №16 «</a:t>
            </a:r>
            <a:r>
              <a:rPr lang="ru-RU" i="1" dirty="0" smtClean="0"/>
              <a:t>Что необходимо знать каждому учителю о функциональной грамотности</a:t>
            </a:r>
            <a:r>
              <a:rPr lang="ru-RU" dirty="0" smtClean="0"/>
              <a:t>» </a:t>
            </a:r>
          </a:p>
          <a:p>
            <a:pPr marL="846138" lvl="1" indent="-403225">
              <a:buNone/>
            </a:pPr>
            <a:endParaRPr lang="ru-RU"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a:extLst>
              <a:ext uri="{FF2B5EF4-FFF2-40B4-BE49-F238E27FC236}">
                <a16:creationId xmlns:a16="http://schemas.microsoft.com/office/drawing/2014/main" id="{30C5398E-7F5A-4524-8CD4-4EAB3A96D7B0}"/>
              </a:ext>
            </a:extLst>
          </p:cNvPr>
          <p:cNvGraphicFramePr>
            <a:graphicFrameLocks noChangeAspect="1"/>
          </p:cNvGraphicFramePr>
          <p:nvPr>
            <p:custDataLst>
              <p:tags r:id="rId2"/>
            </p:custDataLst>
            <p:extLst/>
          </p:nvPr>
        </p:nvGraphicFramePr>
        <p:xfrm>
          <a:off x="1548" y="896793"/>
          <a:ext cx="1547" cy="1244"/>
        </p:xfrm>
        <a:graphic>
          <a:graphicData uri="http://schemas.openxmlformats.org/presentationml/2006/ole">
            <mc:AlternateContent xmlns:mc="http://schemas.openxmlformats.org/markup-compatibility/2006">
              <mc:Choice xmlns:v="urn:schemas-microsoft-com:vml" Requires="v">
                <p:oleObj spid="_x0000_s95235" name="Слайд think-cell" r:id="rId5" imgW="360" imgH="360" progId="">
                  <p:embed/>
                </p:oleObj>
              </mc:Choice>
              <mc:Fallback>
                <p:oleObj name="Слайд think-cell"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8" y="896793"/>
                        <a:ext cx="1547" cy="1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Номер слайда 2"/>
          <p:cNvSpPr>
            <a:spLocks noGrp="1"/>
          </p:cNvSpPr>
          <p:nvPr>
            <p:ph type="sldNum" idx="4294967295"/>
          </p:nvPr>
        </p:nvSpPr>
        <p:spPr>
          <a:xfrm>
            <a:off x="10992688" y="1332390"/>
            <a:ext cx="603518" cy="279445"/>
          </a:xfrm>
          <a:prstGeom prst="rect">
            <a:avLst/>
          </a:prstGeom>
        </p:spPr>
        <p:txBody>
          <a:bodyPr/>
          <a:lstStyle/>
          <a:p>
            <a:fld id="{00000000-1234-1234-1234-123412341234}" type="slidenum">
              <a:rPr lang="en" sz="1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pPr/>
              <a:t>93</a:t>
            </a:fld>
            <a:endParaRPr lang="en" sz="10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TextBox 28">
            <a:extLst>
              <a:ext uri="{FF2B5EF4-FFF2-40B4-BE49-F238E27FC236}">
                <a16:creationId xmlns:a16="http://schemas.microsoft.com/office/drawing/2014/main" id="{B139A723-A86E-478B-9A92-20F301586D2E}"/>
              </a:ext>
            </a:extLst>
          </p:cNvPr>
          <p:cNvSpPr txBox="1"/>
          <p:nvPr/>
        </p:nvSpPr>
        <p:spPr>
          <a:xfrm>
            <a:off x="185598" y="1132438"/>
            <a:ext cx="11090732" cy="10810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6398" tIns="96398" rIns="96398" bIns="96398" rtlCol="0" anchor="ctr">
            <a:spAutoFit/>
          </a:bodyPr>
          <a:lstStyle>
            <a:defPPr>
              <a:defRPr lang="ru-RU"/>
            </a:defPPr>
            <a:lvl1pPr>
              <a:defRPr sz="24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80000"/>
              </a:lnSpc>
            </a:pPr>
            <a:r>
              <a:rPr lang="ru-RU" dirty="0">
                <a:solidFill>
                  <a:srgbClr val="FFFF00"/>
                </a:solidFill>
              </a:rPr>
              <a:t>Функциональная грамотность. Сборники эталонных </a:t>
            </a:r>
            <a:r>
              <a:rPr lang="ru-RU" dirty="0" smtClean="0">
                <a:solidFill>
                  <a:srgbClr val="FFFF00"/>
                </a:solidFill>
              </a:rPr>
              <a:t>заданий. Рабочие материалы для школьников 5 и 7 </a:t>
            </a:r>
            <a:r>
              <a:rPr lang="ru-RU" dirty="0" err="1" smtClean="0">
                <a:solidFill>
                  <a:srgbClr val="FFFF00"/>
                </a:solidFill>
              </a:rPr>
              <a:t>кл</a:t>
            </a:r>
            <a:r>
              <a:rPr lang="ru-RU" dirty="0" smtClean="0">
                <a:solidFill>
                  <a:srgbClr val="FFFF00"/>
                </a:solidFill>
              </a:rPr>
              <a:t>.</a:t>
            </a:r>
          </a:p>
          <a:p>
            <a:pPr>
              <a:lnSpc>
                <a:spcPct val="80000"/>
              </a:lnSpc>
            </a:pPr>
            <a:r>
              <a:rPr lang="ru-RU" dirty="0" smtClean="0">
                <a:solidFill>
                  <a:srgbClr val="FFFF00"/>
                </a:solidFill>
              </a:rPr>
              <a:t>Методическое пособие для учителя </a:t>
            </a:r>
            <a:endParaRPr lang="ru-RU" dirty="0">
              <a:solidFill>
                <a:srgbClr val="FFFF00"/>
              </a:solidFill>
            </a:endParaRPr>
          </a:p>
        </p:txBody>
      </p:sp>
      <p:sp>
        <p:nvSpPr>
          <p:cNvPr id="32" name="Прямоугольник 31">
            <a:extLst>
              <a:ext uri="{FF2B5EF4-FFF2-40B4-BE49-F238E27FC236}">
                <a16:creationId xmlns:a16="http://schemas.microsoft.com/office/drawing/2014/main" id="{0374692A-A8C8-433A-BF11-7C8E8130BB59}"/>
              </a:ext>
            </a:extLst>
          </p:cNvPr>
          <p:cNvSpPr/>
          <p:nvPr/>
        </p:nvSpPr>
        <p:spPr>
          <a:xfrm>
            <a:off x="278418" y="2283270"/>
            <a:ext cx="6647611" cy="446276"/>
          </a:xfrm>
          <a:prstGeom prst="rect">
            <a:avLst/>
          </a:prstGeom>
        </p:spPr>
        <p:txBody>
          <a:bodyPr wrap="square" lIns="0" tIns="0" rIns="0" bIns="0" anchor="ctr" anchorCtr="0">
            <a:spAutoFit/>
          </a:bodyPr>
          <a:lstStyle/>
          <a:p>
            <a:pPr>
              <a:spcAft>
                <a:spcPts val="536"/>
              </a:spcAft>
              <a:buFont typeface="Wingdings" pitchFamily="2" charset="2"/>
              <a:buChar char="ü"/>
            </a:pPr>
            <a:r>
              <a:rPr lang="ru-RU" sz="2900" b="1" dirty="0">
                <a:latin typeface="Open Sans" panose="020B0606030504020204" pitchFamily="34" charset="0"/>
                <a:ea typeface="Open Sans" panose="020B0606030504020204" pitchFamily="34" charset="0"/>
                <a:cs typeface="Open Sans" panose="020B0606030504020204" pitchFamily="34" charset="0"/>
              </a:rPr>
              <a:t>Читательская грамотность </a:t>
            </a:r>
          </a:p>
        </p:txBody>
      </p:sp>
      <p:sp>
        <p:nvSpPr>
          <p:cNvPr id="17" name="Прямоугольник 16">
            <a:extLst>
              <a:ext uri="{FF2B5EF4-FFF2-40B4-BE49-F238E27FC236}">
                <a16:creationId xmlns:a16="http://schemas.microsoft.com/office/drawing/2014/main" id="{0374692A-A8C8-433A-BF11-7C8E8130BB59}"/>
              </a:ext>
            </a:extLst>
          </p:cNvPr>
          <p:cNvSpPr/>
          <p:nvPr/>
        </p:nvSpPr>
        <p:spPr>
          <a:xfrm>
            <a:off x="277485" y="2732422"/>
            <a:ext cx="7761449" cy="507831"/>
          </a:xfrm>
          <a:prstGeom prst="rect">
            <a:avLst/>
          </a:prstGeom>
        </p:spPr>
        <p:txBody>
          <a:bodyPr wrap="square" lIns="0" tIns="0" rIns="0" bIns="0" anchor="ctr" anchorCtr="0">
            <a:spAutoFit/>
          </a:bodyPr>
          <a:lstStyle/>
          <a:p>
            <a:pPr>
              <a:spcAft>
                <a:spcPts val="536"/>
              </a:spcAft>
              <a:buFont typeface="Wingdings" pitchFamily="2" charset="2"/>
              <a:buChar char="ü"/>
            </a:pPr>
            <a:r>
              <a:rPr lang="ru-RU" sz="3300" b="1" dirty="0">
                <a:latin typeface="Open Sans" panose="020B0606030504020204" pitchFamily="34" charset="0"/>
                <a:ea typeface="Open Sans" panose="020B0606030504020204" pitchFamily="34" charset="0"/>
                <a:cs typeface="Open Sans" panose="020B0606030504020204" pitchFamily="34" charset="0"/>
              </a:rPr>
              <a:t>Математическая грамотность </a:t>
            </a:r>
          </a:p>
        </p:txBody>
      </p:sp>
      <p:sp>
        <p:nvSpPr>
          <p:cNvPr id="18" name="Прямоугольник 17">
            <a:extLst>
              <a:ext uri="{FF2B5EF4-FFF2-40B4-BE49-F238E27FC236}">
                <a16:creationId xmlns:a16="http://schemas.microsoft.com/office/drawing/2014/main" id="{0374692A-A8C8-433A-BF11-7C8E8130BB59}"/>
              </a:ext>
            </a:extLst>
          </p:cNvPr>
          <p:cNvSpPr/>
          <p:nvPr/>
        </p:nvSpPr>
        <p:spPr>
          <a:xfrm>
            <a:off x="278418" y="3253454"/>
            <a:ext cx="7204530" cy="446276"/>
          </a:xfrm>
          <a:prstGeom prst="rect">
            <a:avLst/>
          </a:prstGeom>
        </p:spPr>
        <p:txBody>
          <a:bodyPr wrap="square" lIns="0" tIns="0" rIns="0" bIns="0" anchor="ctr" anchorCtr="0">
            <a:spAutoFit/>
          </a:bodyPr>
          <a:lstStyle/>
          <a:p>
            <a:pPr>
              <a:spcAft>
                <a:spcPts val="536"/>
              </a:spcAft>
              <a:buFont typeface="Wingdings" pitchFamily="2" charset="2"/>
              <a:buChar char="ü"/>
            </a:pPr>
            <a:r>
              <a:rPr lang="ru-RU" sz="2900" b="1" dirty="0">
                <a:latin typeface="Open Sans" panose="020B0606030504020204" pitchFamily="34" charset="0"/>
                <a:ea typeface="Open Sans" panose="020B0606030504020204" pitchFamily="34" charset="0"/>
                <a:cs typeface="Open Sans" panose="020B0606030504020204" pitchFamily="34" charset="0"/>
              </a:rPr>
              <a:t>Естественнонаучная грамотность </a:t>
            </a:r>
          </a:p>
        </p:txBody>
      </p:sp>
      <p:sp>
        <p:nvSpPr>
          <p:cNvPr id="19" name="Прямоугольник 18">
            <a:extLst>
              <a:ext uri="{FF2B5EF4-FFF2-40B4-BE49-F238E27FC236}">
                <a16:creationId xmlns:a16="http://schemas.microsoft.com/office/drawing/2014/main" id="{0374692A-A8C8-433A-BF11-7C8E8130BB59}"/>
              </a:ext>
            </a:extLst>
          </p:cNvPr>
          <p:cNvSpPr/>
          <p:nvPr/>
        </p:nvSpPr>
        <p:spPr>
          <a:xfrm>
            <a:off x="278418" y="3701231"/>
            <a:ext cx="5348875" cy="446276"/>
          </a:xfrm>
          <a:prstGeom prst="rect">
            <a:avLst/>
          </a:prstGeom>
        </p:spPr>
        <p:txBody>
          <a:bodyPr wrap="square" lIns="0" tIns="0" rIns="0" bIns="0" anchor="ctr" anchorCtr="0">
            <a:spAutoFit/>
          </a:bodyPr>
          <a:lstStyle/>
          <a:p>
            <a:pPr>
              <a:spcAft>
                <a:spcPts val="536"/>
              </a:spcAft>
              <a:buFont typeface="Wingdings" pitchFamily="2" charset="2"/>
              <a:buChar char="ü"/>
            </a:pPr>
            <a:r>
              <a:rPr lang="ru-RU" sz="2900" b="1" dirty="0">
                <a:latin typeface="Open Sans" panose="020B0606030504020204" pitchFamily="34" charset="0"/>
                <a:ea typeface="Open Sans" panose="020B0606030504020204" pitchFamily="34" charset="0"/>
                <a:cs typeface="Open Sans" panose="020B0606030504020204" pitchFamily="34" charset="0"/>
              </a:rPr>
              <a:t>Финансовая грамотность </a:t>
            </a:r>
          </a:p>
        </p:txBody>
      </p:sp>
      <p:sp>
        <p:nvSpPr>
          <p:cNvPr id="20" name="Прямоугольник 19">
            <a:extLst>
              <a:ext uri="{FF2B5EF4-FFF2-40B4-BE49-F238E27FC236}">
                <a16:creationId xmlns:a16="http://schemas.microsoft.com/office/drawing/2014/main" id="{0374692A-A8C8-433A-BF11-7C8E8130BB59}"/>
              </a:ext>
            </a:extLst>
          </p:cNvPr>
          <p:cNvSpPr/>
          <p:nvPr/>
        </p:nvSpPr>
        <p:spPr>
          <a:xfrm>
            <a:off x="184665" y="4298268"/>
            <a:ext cx="5468668" cy="446276"/>
          </a:xfrm>
          <a:prstGeom prst="rect">
            <a:avLst/>
          </a:prstGeom>
        </p:spPr>
        <p:txBody>
          <a:bodyPr wrap="square" lIns="0" tIns="0" rIns="0" bIns="0" anchor="ctr" anchorCtr="0">
            <a:spAutoFit/>
          </a:bodyPr>
          <a:lstStyle/>
          <a:p>
            <a:pPr>
              <a:spcAft>
                <a:spcPts val="536"/>
              </a:spcAft>
              <a:buFont typeface="Wingdings" pitchFamily="2" charset="2"/>
              <a:buChar char="ü"/>
            </a:pPr>
            <a:r>
              <a:rPr lang="ru-RU" sz="2900" b="1" dirty="0">
                <a:latin typeface="Open Sans" panose="020B0606030504020204" pitchFamily="34" charset="0"/>
                <a:ea typeface="Open Sans" panose="020B0606030504020204" pitchFamily="34" charset="0"/>
                <a:cs typeface="Open Sans" panose="020B0606030504020204" pitchFamily="34" charset="0"/>
              </a:rPr>
              <a:t>Глобальные компетенции</a:t>
            </a:r>
          </a:p>
        </p:txBody>
      </p:sp>
      <p:sp>
        <p:nvSpPr>
          <p:cNvPr id="21" name="Прямоугольник 20">
            <a:extLst>
              <a:ext uri="{FF2B5EF4-FFF2-40B4-BE49-F238E27FC236}">
                <a16:creationId xmlns:a16="http://schemas.microsoft.com/office/drawing/2014/main" id="{0374692A-A8C8-433A-BF11-7C8E8130BB59}"/>
              </a:ext>
            </a:extLst>
          </p:cNvPr>
          <p:cNvSpPr/>
          <p:nvPr/>
        </p:nvSpPr>
        <p:spPr>
          <a:xfrm>
            <a:off x="277485" y="4747421"/>
            <a:ext cx="6555723" cy="507831"/>
          </a:xfrm>
          <a:prstGeom prst="rect">
            <a:avLst/>
          </a:prstGeom>
        </p:spPr>
        <p:txBody>
          <a:bodyPr wrap="square" lIns="0" tIns="0" rIns="0" bIns="0" anchor="ctr" anchorCtr="0">
            <a:spAutoFit/>
          </a:bodyPr>
          <a:lstStyle/>
          <a:p>
            <a:pPr>
              <a:spcAft>
                <a:spcPts val="536"/>
              </a:spcAft>
              <a:buFont typeface="Wingdings" pitchFamily="2" charset="2"/>
              <a:buChar char="ü"/>
            </a:pPr>
            <a:r>
              <a:rPr lang="ru-RU" sz="3300" b="1" dirty="0">
                <a:latin typeface="Open Sans" panose="020B0606030504020204" pitchFamily="34" charset="0"/>
                <a:ea typeface="Open Sans" panose="020B0606030504020204" pitchFamily="34" charset="0"/>
                <a:cs typeface="Open Sans" panose="020B0606030504020204" pitchFamily="34" charset="0"/>
              </a:rPr>
              <a:t>Креативное мышление</a:t>
            </a:r>
          </a:p>
        </p:txBody>
      </p:sp>
      <p:pic>
        <p:nvPicPr>
          <p:cNvPr id="14384" name="Picture 48" descr="C:\Users\lmartynova\Desktop\logo_instrao.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746037" y="3656824"/>
            <a:ext cx="853789" cy="106208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168100" y="4850896"/>
            <a:ext cx="3341512" cy="894715"/>
          </a:xfrm>
          <a:prstGeom prst="rect">
            <a:avLst/>
          </a:prstGeom>
          <a:solidFill>
            <a:schemeClr val="bg1">
              <a:lumMod val="50000"/>
            </a:schemeClr>
          </a:solidFill>
        </p:spPr>
        <p:txBody>
          <a:bodyPr wrap="square" lIns="108823" tIns="54411" rIns="108823" bIns="54411">
            <a:spAutoFit/>
          </a:bodyPr>
          <a:lstStyle/>
          <a:p>
            <a:pPr algn="ctr"/>
            <a:r>
              <a:rPr lang="ru-RU" sz="1700" b="1" dirty="0">
                <a:solidFill>
                  <a:srgbClr val="FFFF00"/>
                </a:solidFill>
              </a:rPr>
              <a:t>Центр оценки качества </a:t>
            </a:r>
            <a:r>
              <a:rPr lang="ru-RU" sz="1700" b="1" dirty="0" smtClean="0">
                <a:solidFill>
                  <a:srgbClr val="FFFF00"/>
                </a:solidFill>
              </a:rPr>
              <a:t>образования ФГБНУ «ИСРО РАО»</a:t>
            </a:r>
          </a:p>
          <a:p>
            <a:pPr algn="ctr"/>
            <a:r>
              <a:rPr lang="en-US" sz="1700" b="1" dirty="0" smtClean="0">
                <a:solidFill>
                  <a:srgbClr val="FFFF00"/>
                </a:solidFill>
              </a:rPr>
              <a:t>http</a:t>
            </a:r>
            <a:r>
              <a:rPr lang="en-US" sz="1700" b="1" dirty="0">
                <a:solidFill>
                  <a:srgbClr val="FFFF00"/>
                </a:solidFill>
              </a:rPr>
              <a:t>://www.centeroko.ru/</a:t>
            </a:r>
            <a:endParaRPr lang="ru-RU" sz="1700" dirty="0">
              <a:solidFill>
                <a:srgbClr val="FFFF00"/>
              </a:solidFill>
            </a:endParaRPr>
          </a:p>
        </p:txBody>
      </p:sp>
      <p:pic>
        <p:nvPicPr>
          <p:cNvPr id="22" name="Picture 2" descr="C:\Users\lmartynova\AppData\Local\Microsoft\Windows\Temporary Internet Files\Content.Outlook\59X04JPV\Лого (3).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281938" y="2612010"/>
            <a:ext cx="1575427" cy="618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 name="Прямоугольник 15"/>
          <p:cNvSpPr/>
          <p:nvPr/>
        </p:nvSpPr>
        <p:spPr>
          <a:xfrm>
            <a:off x="556877" y="5447933"/>
            <a:ext cx="7054304" cy="1661079"/>
          </a:xfrm>
          <a:prstGeom prst="rect">
            <a:avLst/>
          </a:prstGeom>
          <a:solidFill>
            <a:schemeClr val="bg1">
              <a:lumMod val="50000"/>
            </a:schemeClr>
          </a:solidFill>
        </p:spPr>
        <p:txBody>
          <a:bodyPr wrap="square" lIns="108823" tIns="54411" rIns="108823" bIns="54411">
            <a:spAutoFit/>
          </a:bodyPr>
          <a:lstStyle/>
          <a:p>
            <a:pPr>
              <a:lnSpc>
                <a:spcPct val="80000"/>
              </a:lnSpc>
              <a:buFont typeface="Arial" pitchFamily="34" charset="0"/>
              <a:buChar char="•"/>
            </a:pPr>
            <a:r>
              <a:rPr lang="ru-RU" b="1" dirty="0" smtClean="0">
                <a:solidFill>
                  <a:srgbClr val="FFFF00"/>
                </a:solidFill>
              </a:rPr>
              <a:t>Описание материалов,</a:t>
            </a:r>
          </a:p>
          <a:p>
            <a:pPr>
              <a:lnSpc>
                <a:spcPct val="80000"/>
              </a:lnSpc>
              <a:buFont typeface="Arial" pitchFamily="34" charset="0"/>
              <a:buChar char="•"/>
            </a:pPr>
            <a:r>
              <a:rPr lang="ru-RU" b="1" dirty="0" smtClean="0">
                <a:solidFill>
                  <a:srgbClr val="FFFF00"/>
                </a:solidFill>
              </a:rPr>
              <a:t>Разбор заданий</a:t>
            </a:r>
          </a:p>
          <a:p>
            <a:pPr>
              <a:lnSpc>
                <a:spcPct val="80000"/>
              </a:lnSpc>
              <a:buFont typeface="Arial" pitchFamily="34" charset="0"/>
              <a:buChar char="•"/>
            </a:pPr>
            <a:r>
              <a:rPr lang="ru-RU" b="1" dirty="0" smtClean="0">
                <a:solidFill>
                  <a:srgbClr val="FFFF00"/>
                </a:solidFill>
              </a:rPr>
              <a:t>Задания для самостоятельного решения</a:t>
            </a:r>
          </a:p>
          <a:p>
            <a:pPr>
              <a:lnSpc>
                <a:spcPct val="80000"/>
              </a:lnSpc>
              <a:buFont typeface="Arial" pitchFamily="34" charset="0"/>
              <a:buChar char="•"/>
            </a:pPr>
            <a:r>
              <a:rPr lang="ru-RU" b="1" dirty="0" smtClean="0">
                <a:solidFill>
                  <a:srgbClr val="FFFF00"/>
                </a:solidFill>
              </a:rPr>
              <a:t>Самооценка</a:t>
            </a:r>
          </a:p>
          <a:p>
            <a:pPr>
              <a:lnSpc>
                <a:spcPct val="80000"/>
              </a:lnSpc>
              <a:buFont typeface="Arial" pitchFamily="34" charset="0"/>
              <a:buChar char="•"/>
            </a:pPr>
            <a:r>
              <a:rPr lang="ru-RU" b="1" dirty="0" smtClean="0">
                <a:solidFill>
                  <a:srgbClr val="FFFF00"/>
                </a:solidFill>
              </a:rPr>
              <a:t>Ответы и решения</a:t>
            </a:r>
          </a:p>
          <a:p>
            <a:pPr>
              <a:lnSpc>
                <a:spcPct val="80000"/>
              </a:lnSpc>
              <a:buFont typeface="Arial" pitchFamily="34" charset="0"/>
              <a:buChar char="•"/>
            </a:pPr>
            <a:r>
              <a:rPr lang="ru-RU" b="1" dirty="0" smtClean="0">
                <a:solidFill>
                  <a:srgbClr val="FFFF00"/>
                </a:solidFill>
              </a:rPr>
              <a:t>Методические комментарии </a:t>
            </a:r>
          </a:p>
        </p:txBody>
      </p:sp>
      <p:sp>
        <p:nvSpPr>
          <p:cNvPr id="25" name="TextBox 24"/>
          <p:cNvSpPr txBox="1"/>
          <p:nvPr/>
        </p:nvSpPr>
        <p:spPr>
          <a:xfrm>
            <a:off x="2700065" y="197818"/>
            <a:ext cx="5544616" cy="830997"/>
          </a:xfrm>
          <a:prstGeom prst="rect">
            <a:avLst/>
          </a:prstGeom>
          <a:noFill/>
        </p:spPr>
        <p:txBody>
          <a:bodyPr wrap="square" rtlCol="0">
            <a:spAutoFit/>
          </a:bodyPr>
          <a:lstStyle/>
          <a:p>
            <a:pPr algn="ctr"/>
            <a:r>
              <a:rPr lang="ru-RU" sz="4000" b="1" dirty="0" smtClean="0"/>
              <a:t>Публикации</a:t>
            </a:r>
            <a:r>
              <a:rPr lang="ru-RU" sz="4800" b="1" dirty="0" smtClean="0"/>
              <a:t> </a:t>
            </a:r>
            <a:r>
              <a:rPr lang="ru-RU" sz="4000" b="1" dirty="0" smtClean="0"/>
              <a:t>(2) </a:t>
            </a:r>
            <a:endParaRPr lang="ru-RU" sz="4000" b="1" dirty="0"/>
          </a:p>
        </p:txBody>
      </p:sp>
    </p:spTree>
    <p:extLst>
      <p:ext uri="{BB962C8B-B14F-4D97-AF65-F5344CB8AC3E}">
        <p14:creationId xmlns:p14="http://schemas.microsoft.com/office/powerpoint/2010/main" val="3116297659"/>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6910"/>
            <a:ext cx="11880850" cy="775005"/>
          </a:xfrm>
        </p:spPr>
        <p:txBody>
          <a:bodyPr>
            <a:normAutofit/>
          </a:bodyPr>
          <a:lstStyle/>
          <a:p>
            <a:r>
              <a:rPr lang="ru-RU" sz="3200" dirty="0" smtClean="0"/>
              <a:t>Система повышения квалификации педагогических кадров</a:t>
            </a:r>
            <a:endParaRPr lang="ru-RU" sz="3200" dirty="0"/>
          </a:p>
        </p:txBody>
      </p:sp>
      <p:sp>
        <p:nvSpPr>
          <p:cNvPr id="3" name="Содержимое 2"/>
          <p:cNvSpPr>
            <a:spLocks noGrp="1"/>
          </p:cNvSpPr>
          <p:nvPr>
            <p:ph idx="1"/>
          </p:nvPr>
        </p:nvSpPr>
        <p:spPr>
          <a:xfrm>
            <a:off x="594045" y="1205931"/>
            <a:ext cx="10692765" cy="5958457"/>
          </a:xfrm>
        </p:spPr>
        <p:txBody>
          <a:bodyPr>
            <a:normAutofit fontScale="77500" lnSpcReduction="20000"/>
          </a:bodyPr>
          <a:lstStyle/>
          <a:p>
            <a:r>
              <a:rPr lang="ru-RU" dirty="0" smtClean="0"/>
              <a:t>В целях сопровождения реализации проекта «Мониторинг формирования функциональной грамотности», инициированного Министерством просвещения Российской Федерации, Институт стратегии развития образования РАО представляет программы повышения квалификации «Формирование и оценка функциональной грамотности школьников».</a:t>
            </a:r>
            <a:r>
              <a:rPr lang="ru-RU" b="1" dirty="0" smtClean="0"/>
              <a:t> </a:t>
            </a:r>
            <a:endParaRPr lang="ru-RU" dirty="0" smtClean="0"/>
          </a:p>
          <a:p>
            <a:r>
              <a:rPr lang="ru-RU" dirty="0" smtClean="0"/>
              <a:t>Программы адресованы специалистам органов управления образованием, службы надзора и контроля в сфере образования, центров оценки качества образования, методистам, преподавателям педагогических вузов, институтов развития образования, руководителям и учителям образовательных организаций.</a:t>
            </a:r>
          </a:p>
          <a:p>
            <a:r>
              <a:rPr lang="ru-RU" dirty="0" smtClean="0"/>
              <a:t>Подробная информация и регистрация на курсы на сайте: </a:t>
            </a:r>
            <a:r>
              <a:rPr lang="ru-RU" u="sng" dirty="0" err="1" smtClean="0">
                <a:hlinkClick r:id="rId3"/>
              </a:rPr>
              <a:t>www.instrao.ru</a:t>
            </a:r>
            <a:r>
              <a:rPr lang="ru-RU" dirty="0" smtClean="0"/>
              <a:t>,</a:t>
            </a:r>
            <a:r>
              <a:rPr lang="ru-RU" b="1" dirty="0" smtClean="0"/>
              <a:t> </a:t>
            </a:r>
            <a:r>
              <a:rPr lang="ru-RU" dirty="0" smtClean="0"/>
              <a:t>по электронной почте: </a:t>
            </a:r>
            <a:r>
              <a:rPr lang="ru-RU" u="sng" dirty="0" err="1" smtClean="0">
                <a:hlinkClick r:id="rId4"/>
              </a:rPr>
              <a:t>dpo@instrao.ru</a:t>
            </a:r>
            <a:r>
              <a:rPr lang="ru-RU" dirty="0" smtClean="0"/>
              <a:t>, по тел.: 8-495-625-19-06, 8-985-122-31-51.</a:t>
            </a:r>
          </a:p>
          <a:p>
            <a:endParaRPr lang="ru-RU"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241" y="286908"/>
            <a:ext cx="11414368" cy="1194065"/>
          </a:xfrm>
        </p:spPr>
        <p:txBody>
          <a:bodyPr>
            <a:noAutofit/>
          </a:bodyPr>
          <a:lstStyle/>
          <a:p>
            <a:r>
              <a:rPr lang="ru-RU" sz="3800" dirty="0" smtClean="0"/>
              <a:t>Готовность регионов  к участию в мониторинге формирования функциональной грамотности (МФФГ)</a:t>
            </a:r>
            <a:endParaRPr lang="ru-RU" sz="3800" dirty="0"/>
          </a:p>
        </p:txBody>
      </p:sp>
      <p:sp>
        <p:nvSpPr>
          <p:cNvPr id="3" name="Содержимое 2"/>
          <p:cNvSpPr>
            <a:spLocks noGrp="1"/>
          </p:cNvSpPr>
          <p:nvPr>
            <p:ph idx="1"/>
          </p:nvPr>
        </p:nvSpPr>
        <p:spPr>
          <a:xfrm>
            <a:off x="594043" y="1852019"/>
            <a:ext cx="10692765" cy="4547837"/>
          </a:xfrm>
        </p:spPr>
        <p:txBody>
          <a:bodyPr>
            <a:normAutofit fontScale="85000" lnSpcReduction="10000"/>
          </a:bodyPr>
          <a:lstStyle/>
          <a:p>
            <a:r>
              <a:rPr lang="ru-RU" sz="2900" dirty="0" smtClean="0"/>
              <a:t>Техническое обеспечение образовательных организаций:</a:t>
            </a:r>
          </a:p>
          <a:p>
            <a:pPr lvl="1">
              <a:buFont typeface="Wingdings" pitchFamily="2" charset="2"/>
              <a:buChar char="§"/>
            </a:pPr>
            <a:r>
              <a:rPr lang="ru-RU" sz="2900" dirty="0" smtClean="0"/>
              <a:t> </a:t>
            </a:r>
            <a:r>
              <a:rPr lang="ru-RU" sz="2400" dirty="0" smtClean="0"/>
              <a:t>современными компьютерами, позволяющими использовать новые ИКТ ресурсы;</a:t>
            </a:r>
          </a:p>
          <a:p>
            <a:pPr lvl="1">
              <a:buFont typeface="Wingdings" pitchFamily="2" charset="2"/>
              <a:buChar char="§"/>
            </a:pPr>
            <a:r>
              <a:rPr lang="ru-RU" sz="2400" dirty="0" smtClean="0"/>
              <a:t>доступа в Интернет.</a:t>
            </a:r>
          </a:p>
          <a:p>
            <a:pPr marL="103911" lvl="1" indent="440204">
              <a:buFont typeface="Arial" pitchFamily="34" charset="0"/>
              <a:buChar char="•"/>
            </a:pPr>
            <a:r>
              <a:rPr lang="ru-RU" sz="2900" dirty="0" smtClean="0"/>
              <a:t>Методическое обеспечение формирования у обучающихся навигационных навыков быстрого и надежного поиска информации с помощью компьютеров </a:t>
            </a:r>
          </a:p>
          <a:p>
            <a:pPr marL="103911" lvl="1" indent="440204">
              <a:buFont typeface="Arial" pitchFamily="34" charset="0"/>
              <a:buChar char="•"/>
            </a:pPr>
            <a:r>
              <a:rPr lang="ru-RU" sz="2900" dirty="0" smtClean="0"/>
              <a:t>Повышение квалификации педагогических кадров через ознакомление  методических служб и учителей с разрабатываемыми в проекте МФФГ подходами к формированию и оценке функциональной грамотности:</a:t>
            </a:r>
          </a:p>
          <a:p>
            <a:pPr marL="580011" lvl="2" indent="440204">
              <a:buFont typeface="Wingdings" pitchFamily="2" charset="2"/>
              <a:buChar char="§"/>
            </a:pPr>
            <a:r>
              <a:rPr lang="ru-RU" sz="2400" dirty="0" smtClean="0"/>
              <a:t>ознакомление с банком открытых заданий МФФГ для обучающихся 5 и 7 классов</a:t>
            </a:r>
          </a:p>
          <a:p>
            <a:pPr marL="580011" lvl="2" indent="440204">
              <a:buFont typeface="Wingdings" pitchFamily="2" charset="2"/>
              <a:buChar char="§"/>
            </a:pPr>
            <a:r>
              <a:rPr lang="ru-RU" sz="2400" dirty="0" smtClean="0"/>
              <a:t> участие в апробации заданий для обучающихся 6, 8 и 9 классов </a:t>
            </a:r>
          </a:p>
          <a:p>
            <a:pPr marL="580011" lvl="2" indent="440204">
              <a:buFont typeface="Wingdings" pitchFamily="2" charset="2"/>
              <a:buChar char="§"/>
            </a:pPr>
            <a:r>
              <a:rPr lang="ru-RU" sz="2400" dirty="0" smtClean="0"/>
              <a:t>организация программ и курсов повышения квалификации</a:t>
            </a:r>
            <a:endParaRPr lang="ru-RU" sz="24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833" y="557858"/>
            <a:ext cx="10692765" cy="775005"/>
          </a:xfrm>
        </p:spPr>
        <p:txBody>
          <a:bodyPr>
            <a:normAutofit fontScale="90000"/>
          </a:bodyPr>
          <a:lstStyle/>
          <a:p>
            <a:r>
              <a:rPr lang="ru-RU" sz="3100" dirty="0" smtClean="0"/>
              <a:t>Международные методические семинары по вопросам обновления методов обучения в формировании функциональной грамотности обучаемых</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20000"/>
          </a:bodyPr>
          <a:lstStyle/>
          <a:p>
            <a:pPr>
              <a:buNone/>
            </a:pPr>
            <a:endParaRPr lang="ru-RU" sz="3000" i="1" dirty="0" smtClean="0"/>
          </a:p>
          <a:p>
            <a:pPr>
              <a:buNone/>
            </a:pPr>
            <a:r>
              <a:rPr lang="ru-RU" sz="3000" i="1" dirty="0" smtClean="0"/>
              <a:t>Решение проблем 21-го века</a:t>
            </a:r>
          </a:p>
          <a:p>
            <a:pPr>
              <a:buNone/>
            </a:pPr>
            <a:r>
              <a:rPr lang="ru-RU" sz="3000" i="1" dirty="0" smtClean="0"/>
              <a:t>Формирующее оценивание</a:t>
            </a:r>
          </a:p>
          <a:p>
            <a:pPr lvl="0">
              <a:buNone/>
            </a:pPr>
            <a:r>
              <a:rPr lang="ru-RU" sz="3000" i="1" dirty="0" smtClean="0"/>
              <a:t>Обучение в сотрудничестве </a:t>
            </a:r>
          </a:p>
          <a:p>
            <a:pPr lvl="0">
              <a:buNone/>
            </a:pPr>
            <a:r>
              <a:rPr lang="ru-RU" sz="3000" i="1" dirty="0" smtClean="0"/>
              <a:t>Развитие </a:t>
            </a:r>
            <a:r>
              <a:rPr lang="ru-RU" sz="3000" i="1" dirty="0" err="1" smtClean="0"/>
              <a:t>креативности</a:t>
            </a:r>
            <a:endParaRPr lang="ru-RU" sz="3000" i="1" dirty="0" smtClean="0"/>
          </a:p>
          <a:p>
            <a:pPr>
              <a:buNone/>
            </a:pPr>
            <a:endParaRPr lang="ru-RU" sz="3000" b="1" dirty="0" smtClean="0"/>
          </a:p>
          <a:p>
            <a:pPr>
              <a:buNone/>
            </a:pPr>
            <a:endParaRPr lang="ru-RU" sz="3000" b="1" dirty="0" smtClean="0"/>
          </a:p>
          <a:p>
            <a:pPr>
              <a:buNone/>
            </a:pPr>
            <a:r>
              <a:rPr lang="ru-RU" sz="3000" b="1" dirty="0" smtClean="0"/>
              <a:t>11-12 ноября 2019 года – г. Москва</a:t>
            </a:r>
            <a:endParaRPr lang="ru-RU" sz="3000" dirty="0" smtClean="0"/>
          </a:p>
          <a:p>
            <a:pPr>
              <a:buNone/>
            </a:pPr>
            <a:r>
              <a:rPr lang="ru-RU" sz="3000" b="1" dirty="0" smtClean="0"/>
              <a:t>14-15 ноября 2019 года – г. Казань</a:t>
            </a:r>
            <a:endParaRPr lang="ru-RU" sz="3000" dirty="0" smtClean="0"/>
          </a:p>
          <a:p>
            <a:pPr>
              <a:buNone/>
            </a:pPr>
            <a:r>
              <a:rPr lang="ru-RU" sz="3000" b="1" dirty="0" smtClean="0"/>
              <a:t>25-26 ноября 2019 года – г. Санкт-Петербург</a:t>
            </a:r>
            <a:endParaRPr lang="ru-RU" sz="3000" dirty="0" smtClean="0"/>
          </a:p>
          <a:p>
            <a:pPr>
              <a:buNone/>
            </a:pPr>
            <a:r>
              <a:rPr lang="ru-RU" sz="3000" b="1" dirty="0" smtClean="0"/>
              <a:t>28-29 ноября 2019 года – г. Новосибирск</a:t>
            </a:r>
            <a:endParaRPr lang="ru-RU" sz="3000" dirty="0" smtClean="0"/>
          </a:p>
          <a:p>
            <a:endParaRPr lang="ru-RU" dirty="0"/>
          </a:p>
        </p:txBody>
      </p:sp>
      <p:pic>
        <p:nvPicPr>
          <p:cNvPr id="4" name="Содержимое 3"/>
          <p:cNvPicPr>
            <a:picLocks/>
          </p:cNvPicPr>
          <p:nvPr/>
        </p:nvPicPr>
        <p:blipFill>
          <a:blip r:embed="rId3" cstate="email">
            <a:extLst>
              <a:ext uri="{28A0092B-C50C-407E-A947-70E740481C1C}">
                <a14:useLocalDpi xmlns:a14="http://schemas.microsoft.com/office/drawing/2010/main"/>
              </a:ext>
            </a:extLst>
          </a:blip>
          <a:stretch>
            <a:fillRect/>
          </a:stretch>
        </p:blipFill>
        <p:spPr>
          <a:xfrm>
            <a:off x="7092553" y="1781994"/>
            <a:ext cx="3952892" cy="3977832"/>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1"/>
            <a:ext cx="10692765" cy="701874"/>
          </a:xfrm>
        </p:spPr>
        <p:txBody>
          <a:bodyPr>
            <a:normAutofit fontScale="90000"/>
          </a:bodyPr>
          <a:lstStyle/>
          <a:p>
            <a:r>
              <a:rPr lang="ru-RU" dirty="0" smtClean="0"/>
              <a:t>Для дополнительной информации</a:t>
            </a:r>
            <a:endParaRPr lang="ru-RU" dirty="0"/>
          </a:p>
        </p:txBody>
      </p:sp>
      <p:sp>
        <p:nvSpPr>
          <p:cNvPr id="6" name="Скругленный прямоугольник 5"/>
          <p:cNvSpPr/>
          <p:nvPr/>
        </p:nvSpPr>
        <p:spPr>
          <a:xfrm>
            <a:off x="755849" y="1493962"/>
            <a:ext cx="10657184" cy="79208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r>
              <a:rPr lang="ru-RU" sz="1600" dirty="0" smtClean="0">
                <a:solidFill>
                  <a:schemeClr val="tx2">
                    <a:lumMod val="50000"/>
                  </a:schemeClr>
                </a:solidFill>
              </a:rPr>
              <a:t>Международный координационный центр исследования </a:t>
            </a:r>
            <a:r>
              <a:rPr lang="en-US" sz="1600" dirty="0" smtClean="0">
                <a:solidFill>
                  <a:schemeClr val="tx2">
                    <a:lumMod val="50000"/>
                  </a:schemeClr>
                </a:solidFill>
              </a:rPr>
              <a:t>TIMSS </a:t>
            </a:r>
            <a:r>
              <a:rPr lang="ru-RU" sz="1600" dirty="0" smtClean="0">
                <a:solidFill>
                  <a:schemeClr val="tx2">
                    <a:lumMod val="50000"/>
                  </a:schemeClr>
                </a:solidFill>
              </a:rPr>
              <a:t>–</a:t>
            </a:r>
            <a:r>
              <a:rPr lang="en-US" sz="1600" dirty="0" smtClean="0">
                <a:solidFill>
                  <a:schemeClr val="tx2">
                    <a:lumMod val="50000"/>
                  </a:schemeClr>
                </a:solidFill>
              </a:rPr>
              <a:t>PIRLS </a:t>
            </a:r>
            <a:r>
              <a:rPr lang="ru-RU" sz="1600" dirty="0" smtClean="0">
                <a:solidFill>
                  <a:schemeClr val="tx2">
                    <a:lumMod val="50000"/>
                  </a:schemeClr>
                </a:solidFill>
              </a:rPr>
              <a:t>– </a:t>
            </a:r>
            <a:r>
              <a:rPr lang="en-US" sz="1600" u="sng" dirty="0" smtClean="0">
                <a:solidFill>
                  <a:schemeClr val="tx2">
                    <a:lumMod val="50000"/>
                  </a:schemeClr>
                </a:solidFill>
                <a:hlinkClick r:id="rId3"/>
              </a:rPr>
              <a:t>http</a:t>
            </a:r>
            <a:r>
              <a:rPr lang="ru-RU" sz="1600" u="sng" dirty="0" smtClean="0">
                <a:solidFill>
                  <a:schemeClr val="tx2">
                    <a:lumMod val="50000"/>
                  </a:schemeClr>
                </a:solidFill>
                <a:hlinkClick r:id="rId3"/>
              </a:rPr>
              <a:t>://timss2015.</a:t>
            </a:r>
            <a:r>
              <a:rPr lang="en-US" sz="1600" u="sng" dirty="0" smtClean="0">
                <a:solidFill>
                  <a:schemeClr val="tx2">
                    <a:lumMod val="50000"/>
                  </a:schemeClr>
                </a:solidFill>
                <a:hlinkClick r:id="rId3"/>
              </a:rPr>
              <a:t>org</a:t>
            </a:r>
            <a:r>
              <a:rPr lang="ru-RU" sz="1600" u="sng" dirty="0" smtClean="0">
                <a:solidFill>
                  <a:schemeClr val="tx2">
                    <a:lumMod val="50000"/>
                  </a:schemeClr>
                </a:solidFill>
                <a:hlinkClick r:id="rId3"/>
              </a:rPr>
              <a:t>/</a:t>
            </a:r>
            <a:r>
              <a:rPr lang="en-US" sz="1600" u="sng" dirty="0" smtClean="0">
                <a:solidFill>
                  <a:schemeClr val="tx2">
                    <a:lumMod val="50000"/>
                  </a:schemeClr>
                </a:solidFill>
              </a:rPr>
              <a:t>; </a:t>
            </a:r>
            <a:r>
              <a:rPr lang="en-US" sz="1600" u="sng" dirty="0" smtClean="0">
                <a:solidFill>
                  <a:schemeClr val="tx2">
                    <a:lumMod val="50000"/>
                  </a:schemeClr>
                </a:solidFill>
                <a:hlinkClick r:id="rId4"/>
              </a:rPr>
              <a:t>http</a:t>
            </a:r>
            <a:r>
              <a:rPr lang="ru-RU" sz="1600" u="sng" dirty="0" smtClean="0">
                <a:solidFill>
                  <a:schemeClr val="tx2">
                    <a:lumMod val="50000"/>
                  </a:schemeClr>
                </a:solidFill>
                <a:hlinkClick r:id="rId4"/>
              </a:rPr>
              <a:t>://</a:t>
            </a:r>
            <a:r>
              <a:rPr lang="en-US" sz="1600" u="sng" dirty="0" err="1" smtClean="0">
                <a:solidFill>
                  <a:schemeClr val="tx2">
                    <a:lumMod val="50000"/>
                  </a:schemeClr>
                </a:solidFill>
                <a:hlinkClick r:id="rId4"/>
              </a:rPr>
              <a:t>pirls</a:t>
            </a:r>
            <a:r>
              <a:rPr lang="ru-RU" sz="1600" u="sng" dirty="0" smtClean="0">
                <a:solidFill>
                  <a:schemeClr val="tx2">
                    <a:lumMod val="50000"/>
                  </a:schemeClr>
                </a:solidFill>
                <a:hlinkClick r:id="rId4"/>
              </a:rPr>
              <a:t>201</a:t>
            </a:r>
            <a:r>
              <a:rPr lang="en-US" sz="1600" u="sng" dirty="0" smtClean="0">
                <a:solidFill>
                  <a:schemeClr val="tx2">
                    <a:lumMod val="50000"/>
                  </a:schemeClr>
                </a:solidFill>
                <a:hlinkClick r:id="rId4"/>
              </a:rPr>
              <a:t>6</a:t>
            </a:r>
            <a:r>
              <a:rPr lang="ru-RU" sz="1600" u="sng" dirty="0" smtClean="0">
                <a:solidFill>
                  <a:schemeClr val="tx2">
                    <a:lumMod val="50000"/>
                  </a:schemeClr>
                </a:solidFill>
                <a:hlinkClick r:id="rId4"/>
              </a:rPr>
              <a:t>.</a:t>
            </a:r>
            <a:r>
              <a:rPr lang="en-US" sz="1600" u="sng" dirty="0" smtClean="0">
                <a:solidFill>
                  <a:schemeClr val="tx2">
                    <a:lumMod val="50000"/>
                  </a:schemeClr>
                </a:solidFill>
                <a:hlinkClick r:id="rId4"/>
              </a:rPr>
              <a:t>org</a:t>
            </a:r>
            <a:r>
              <a:rPr lang="ru-RU" sz="1600" u="sng" dirty="0" smtClean="0">
                <a:solidFill>
                  <a:schemeClr val="tx2">
                    <a:lumMod val="50000"/>
                  </a:schemeClr>
                </a:solidFill>
                <a:hlinkClick r:id="rId4"/>
              </a:rPr>
              <a:t>/</a:t>
            </a:r>
            <a:r>
              <a:rPr lang="en-US" sz="1600" u="sng" dirty="0" smtClean="0">
                <a:solidFill>
                  <a:schemeClr val="tx2">
                    <a:lumMod val="50000"/>
                  </a:schemeClr>
                </a:solidFill>
              </a:rPr>
              <a:t> </a:t>
            </a:r>
            <a:endParaRPr lang="ru-RU" sz="1600" dirty="0" smtClean="0">
              <a:solidFill>
                <a:schemeClr val="tx2">
                  <a:lumMod val="50000"/>
                </a:schemeClr>
              </a:solidFill>
            </a:endParaRPr>
          </a:p>
          <a:p>
            <a:r>
              <a:rPr lang="ru-RU" sz="1600" dirty="0" smtClean="0">
                <a:solidFill>
                  <a:schemeClr val="tx2">
                    <a:lumMod val="50000"/>
                  </a:schemeClr>
                </a:solidFill>
              </a:rPr>
              <a:t>тел.: +1-617-552-1600 – </a:t>
            </a:r>
            <a:r>
              <a:rPr lang="en-US" sz="1600" dirty="0" smtClean="0">
                <a:solidFill>
                  <a:schemeClr val="tx2">
                    <a:lumMod val="50000"/>
                  </a:schemeClr>
                </a:solidFill>
              </a:rPr>
              <a:t>Ina V</a:t>
            </a:r>
            <a:r>
              <a:rPr lang="ru-RU" sz="1600" dirty="0" smtClean="0">
                <a:solidFill>
                  <a:schemeClr val="tx2">
                    <a:lumMod val="50000"/>
                  </a:schemeClr>
                </a:solidFill>
              </a:rPr>
              <a:t>.</a:t>
            </a:r>
            <a:r>
              <a:rPr lang="en-US" sz="1600" dirty="0" smtClean="0">
                <a:solidFill>
                  <a:schemeClr val="tx2">
                    <a:lumMod val="50000"/>
                  </a:schemeClr>
                </a:solidFill>
              </a:rPr>
              <a:t>S</a:t>
            </a:r>
            <a:r>
              <a:rPr lang="ru-RU" sz="1600" dirty="0" smtClean="0">
                <a:solidFill>
                  <a:schemeClr val="tx2">
                    <a:lumMod val="50000"/>
                  </a:schemeClr>
                </a:solidFill>
              </a:rPr>
              <a:t>. </a:t>
            </a:r>
            <a:r>
              <a:rPr lang="en-US" sz="1600" dirty="0" smtClean="0">
                <a:solidFill>
                  <a:schemeClr val="tx2">
                    <a:lumMod val="50000"/>
                  </a:schemeClr>
                </a:solidFill>
              </a:rPr>
              <a:t>Mullis</a:t>
            </a:r>
            <a:r>
              <a:rPr lang="ru-RU" sz="1600" dirty="0" smtClean="0">
                <a:solidFill>
                  <a:schemeClr val="tx2">
                    <a:lumMod val="50000"/>
                  </a:schemeClr>
                </a:solidFill>
              </a:rPr>
              <a:t>, </a:t>
            </a:r>
            <a:r>
              <a:rPr lang="en-US" sz="1600" dirty="0" smtClean="0">
                <a:solidFill>
                  <a:schemeClr val="tx2">
                    <a:lumMod val="50000"/>
                  </a:schemeClr>
                </a:solidFill>
              </a:rPr>
              <a:t>Michael O</a:t>
            </a:r>
            <a:r>
              <a:rPr lang="ru-RU" sz="1600" dirty="0" smtClean="0">
                <a:solidFill>
                  <a:schemeClr val="tx2">
                    <a:lumMod val="50000"/>
                  </a:schemeClr>
                </a:solidFill>
              </a:rPr>
              <a:t>. </a:t>
            </a:r>
            <a:r>
              <a:rPr lang="en-US" sz="1600" dirty="0" smtClean="0">
                <a:solidFill>
                  <a:schemeClr val="tx2">
                    <a:lumMod val="50000"/>
                  </a:schemeClr>
                </a:solidFill>
              </a:rPr>
              <a:t>Martin</a:t>
            </a:r>
            <a:r>
              <a:rPr lang="ru-RU" sz="1600" dirty="0" smtClean="0">
                <a:solidFill>
                  <a:schemeClr val="tx2">
                    <a:lumMod val="50000"/>
                  </a:schemeClr>
                </a:solidFill>
              </a:rPr>
              <a:t> – международные координаторы (электронная почта –</a:t>
            </a:r>
            <a:r>
              <a:rPr lang="en-AU" sz="1600" u="sng" dirty="0" smtClean="0">
                <a:solidFill>
                  <a:schemeClr val="tx2">
                    <a:lumMod val="50000"/>
                  </a:schemeClr>
                </a:solidFill>
                <a:hlinkClick r:id="rId5"/>
              </a:rPr>
              <a:t> </a:t>
            </a:r>
            <a:r>
              <a:rPr lang="en-US" sz="1600" u="sng" dirty="0" err="1" smtClean="0">
                <a:solidFill>
                  <a:schemeClr val="tx2">
                    <a:lumMod val="50000"/>
                  </a:schemeClr>
                </a:solidFill>
                <a:hlinkClick r:id="rId6"/>
              </a:rPr>
              <a:t>timss</a:t>
            </a:r>
            <a:r>
              <a:rPr lang="ru-RU" sz="1600" u="sng" dirty="0" smtClean="0">
                <a:solidFill>
                  <a:schemeClr val="tx2">
                    <a:lumMod val="50000"/>
                  </a:schemeClr>
                </a:solidFill>
                <a:hlinkClick r:id="rId6"/>
              </a:rPr>
              <a:t>@</a:t>
            </a:r>
            <a:r>
              <a:rPr lang="en-US" sz="1600" u="sng" dirty="0" err="1" smtClean="0">
                <a:solidFill>
                  <a:schemeClr val="tx2">
                    <a:lumMod val="50000"/>
                  </a:schemeClr>
                </a:solidFill>
                <a:hlinkClick r:id="rId6"/>
              </a:rPr>
              <a:t>bc</a:t>
            </a:r>
            <a:r>
              <a:rPr lang="ru-RU" sz="1600" u="sng" dirty="0" smtClean="0">
                <a:solidFill>
                  <a:schemeClr val="tx2">
                    <a:lumMod val="50000"/>
                  </a:schemeClr>
                </a:solidFill>
                <a:hlinkClick r:id="rId6"/>
              </a:rPr>
              <a:t>.</a:t>
            </a:r>
            <a:r>
              <a:rPr lang="en-US" sz="1600" u="sng" dirty="0" err="1" smtClean="0">
                <a:solidFill>
                  <a:schemeClr val="tx2">
                    <a:lumMod val="50000"/>
                  </a:schemeClr>
                </a:solidFill>
                <a:hlinkClick r:id="rId6"/>
              </a:rPr>
              <a:t>edu</a:t>
            </a:r>
            <a:r>
              <a:rPr lang="en-US" sz="1600" u="sng" dirty="0" smtClean="0">
                <a:solidFill>
                  <a:schemeClr val="tx2">
                    <a:lumMod val="50000"/>
                  </a:schemeClr>
                </a:solidFill>
              </a:rPr>
              <a:t>; </a:t>
            </a:r>
            <a:r>
              <a:rPr lang="en-US" sz="1600" u="sng" dirty="0" smtClean="0">
                <a:solidFill>
                  <a:schemeClr val="tx2">
                    <a:lumMod val="50000"/>
                  </a:schemeClr>
                </a:solidFill>
                <a:hlinkClick r:id="rId7"/>
              </a:rPr>
              <a:t>pirls@bc.edu</a:t>
            </a:r>
            <a:r>
              <a:rPr lang="ru-RU" sz="1600" dirty="0" smtClean="0">
                <a:solidFill>
                  <a:schemeClr val="tx2">
                    <a:lumMod val="50000"/>
                  </a:schemeClr>
                </a:solidFill>
              </a:rPr>
              <a:t>)</a:t>
            </a:r>
          </a:p>
          <a:p>
            <a:pPr algn="ctr"/>
            <a:endParaRPr lang="ru-RU" sz="1600" dirty="0">
              <a:solidFill>
                <a:schemeClr val="tx2">
                  <a:lumMod val="50000"/>
                </a:schemeClr>
              </a:solidFill>
            </a:endParaRPr>
          </a:p>
        </p:txBody>
      </p:sp>
      <p:sp>
        <p:nvSpPr>
          <p:cNvPr id="7" name="Скругленный прямоугольник 6"/>
          <p:cNvSpPr/>
          <p:nvPr/>
        </p:nvSpPr>
        <p:spPr>
          <a:xfrm>
            <a:off x="827857" y="2358058"/>
            <a:ext cx="10657184" cy="7200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lang="ru-RU" sz="1600" dirty="0" smtClean="0">
                <a:solidFill>
                  <a:schemeClr val="tx2">
                    <a:lumMod val="50000"/>
                  </a:schemeClr>
                </a:solidFill>
              </a:rPr>
              <a:t>Организация Экономического Сотрудничества и Развития (ОЭСР) (</a:t>
            </a:r>
            <a:r>
              <a:rPr lang="ru-RU" sz="1600" dirty="0" err="1" smtClean="0">
                <a:solidFill>
                  <a:schemeClr val="tx2">
                    <a:lumMod val="50000"/>
                  </a:schemeClr>
                </a:solidFill>
              </a:rPr>
              <a:t>Organization</a:t>
            </a:r>
            <a:r>
              <a:rPr lang="ru-RU" sz="1600" dirty="0" smtClean="0">
                <a:solidFill>
                  <a:schemeClr val="tx2">
                    <a:lumMod val="50000"/>
                  </a:schemeClr>
                </a:solidFill>
              </a:rPr>
              <a:t> </a:t>
            </a:r>
            <a:r>
              <a:rPr lang="ru-RU" sz="1600" dirty="0" err="1" smtClean="0">
                <a:solidFill>
                  <a:schemeClr val="tx2">
                    <a:lumMod val="50000"/>
                  </a:schemeClr>
                </a:solidFill>
              </a:rPr>
              <a:t>for</a:t>
            </a:r>
            <a:r>
              <a:rPr lang="ru-RU" sz="1600" dirty="0" smtClean="0">
                <a:solidFill>
                  <a:schemeClr val="tx2">
                    <a:lumMod val="50000"/>
                  </a:schemeClr>
                </a:solidFill>
              </a:rPr>
              <a:t> </a:t>
            </a:r>
            <a:r>
              <a:rPr lang="ru-RU" sz="1600" dirty="0" err="1" smtClean="0">
                <a:solidFill>
                  <a:schemeClr val="tx2">
                    <a:lumMod val="50000"/>
                  </a:schemeClr>
                </a:solidFill>
              </a:rPr>
              <a:t>Economic</a:t>
            </a:r>
            <a:r>
              <a:rPr lang="ru-RU" sz="1600" dirty="0" smtClean="0">
                <a:solidFill>
                  <a:schemeClr val="tx2">
                    <a:lumMod val="50000"/>
                  </a:schemeClr>
                </a:solidFill>
              </a:rPr>
              <a:t> </a:t>
            </a:r>
            <a:r>
              <a:rPr lang="ru-RU" sz="1600" dirty="0" err="1" smtClean="0">
                <a:solidFill>
                  <a:schemeClr val="tx2">
                    <a:lumMod val="50000"/>
                  </a:schemeClr>
                </a:solidFill>
              </a:rPr>
              <a:t>Cooperation</a:t>
            </a:r>
            <a:r>
              <a:rPr lang="ru-RU" sz="1600" dirty="0" smtClean="0">
                <a:solidFill>
                  <a:schemeClr val="tx2">
                    <a:lumMod val="50000"/>
                  </a:schemeClr>
                </a:solidFill>
              </a:rPr>
              <a:t> </a:t>
            </a:r>
            <a:r>
              <a:rPr lang="ru-RU" sz="1600" dirty="0" err="1" smtClean="0">
                <a:solidFill>
                  <a:schemeClr val="tx2">
                    <a:lumMod val="50000"/>
                  </a:schemeClr>
                </a:solidFill>
              </a:rPr>
              <a:t>and</a:t>
            </a:r>
            <a:r>
              <a:rPr lang="ru-RU" sz="1600" dirty="0" smtClean="0">
                <a:solidFill>
                  <a:schemeClr val="tx2">
                    <a:lumMod val="50000"/>
                  </a:schemeClr>
                </a:solidFill>
              </a:rPr>
              <a:t> </a:t>
            </a:r>
            <a:r>
              <a:rPr lang="ru-RU" sz="1600" dirty="0" err="1" smtClean="0">
                <a:solidFill>
                  <a:schemeClr val="tx2">
                    <a:lumMod val="50000"/>
                  </a:schemeClr>
                </a:solidFill>
              </a:rPr>
              <a:t>Development</a:t>
            </a:r>
            <a:r>
              <a:rPr lang="ru-RU" sz="1600" dirty="0" smtClean="0">
                <a:solidFill>
                  <a:schemeClr val="tx2">
                    <a:lumMod val="50000"/>
                  </a:schemeClr>
                </a:solidFill>
              </a:rPr>
              <a:t>, OECD) – </a:t>
            </a:r>
            <a:r>
              <a:rPr lang="ru-RU" sz="1600" dirty="0" err="1" smtClean="0">
                <a:solidFill>
                  <a:schemeClr val="tx2">
                    <a:lumMod val="50000"/>
                  </a:schemeClr>
                </a:solidFill>
                <a:hlinkClick r:id="rId8"/>
              </a:rPr>
              <a:t>www.oecd.org</a:t>
            </a:r>
            <a:r>
              <a:rPr lang="ru-RU" sz="1600" dirty="0" smtClean="0">
                <a:solidFill>
                  <a:schemeClr val="tx2">
                    <a:lumMod val="50000"/>
                  </a:schemeClr>
                </a:solidFill>
                <a:hlinkClick r:id="rId8"/>
              </a:rPr>
              <a:t>/</a:t>
            </a:r>
            <a:r>
              <a:rPr lang="ru-RU" sz="1600" dirty="0" err="1" smtClean="0">
                <a:solidFill>
                  <a:schemeClr val="tx2">
                    <a:lumMod val="50000"/>
                  </a:schemeClr>
                </a:solidFill>
                <a:hlinkClick r:id="rId8"/>
              </a:rPr>
              <a:t>edu</a:t>
            </a:r>
            <a:r>
              <a:rPr lang="ru-RU" sz="1600" dirty="0" smtClean="0">
                <a:solidFill>
                  <a:schemeClr val="tx2">
                    <a:lumMod val="50000"/>
                  </a:schemeClr>
                </a:solidFill>
                <a:hlinkClick r:id="rId8"/>
              </a:rPr>
              <a:t>/</a:t>
            </a:r>
            <a:r>
              <a:rPr lang="ru-RU" sz="1600" dirty="0" err="1" smtClean="0">
                <a:solidFill>
                  <a:schemeClr val="tx2">
                    <a:lumMod val="50000"/>
                  </a:schemeClr>
                </a:solidFill>
                <a:hlinkClick r:id="rId8"/>
              </a:rPr>
              <a:t>pisa</a:t>
            </a:r>
            <a:r>
              <a:rPr lang="ru-RU" sz="1600" dirty="0" smtClean="0">
                <a:solidFill>
                  <a:schemeClr val="tx2">
                    <a:lumMod val="50000"/>
                  </a:schemeClr>
                </a:solidFill>
              </a:rPr>
              <a:t> </a:t>
            </a:r>
            <a:endParaRPr lang="ru-RU" sz="1600" dirty="0">
              <a:solidFill>
                <a:schemeClr val="tx2">
                  <a:lumMod val="50000"/>
                </a:schemeClr>
              </a:solidFill>
            </a:endParaRPr>
          </a:p>
        </p:txBody>
      </p:sp>
      <p:sp>
        <p:nvSpPr>
          <p:cNvPr id="8" name="Скругленный прямоугольник 7"/>
          <p:cNvSpPr/>
          <p:nvPr/>
        </p:nvSpPr>
        <p:spPr>
          <a:xfrm>
            <a:off x="683841" y="557858"/>
            <a:ext cx="10729192" cy="86409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r>
              <a:rPr lang="ru-RU" sz="1600" dirty="0" smtClean="0">
                <a:solidFill>
                  <a:schemeClr val="tx2">
                    <a:lumMod val="50000"/>
                  </a:schemeClr>
                </a:solidFill>
              </a:rPr>
              <a:t>Центр оценки качества образования ИСРО РАО – </a:t>
            </a:r>
            <a:r>
              <a:rPr lang="en-US" sz="1600" u="sng" dirty="0" smtClean="0">
                <a:solidFill>
                  <a:schemeClr val="tx2">
                    <a:lumMod val="50000"/>
                  </a:schemeClr>
                </a:solidFill>
                <a:hlinkClick r:id="rId9"/>
              </a:rPr>
              <a:t>http</a:t>
            </a:r>
            <a:r>
              <a:rPr lang="ru-RU" sz="1600" u="sng" dirty="0" smtClean="0">
                <a:solidFill>
                  <a:schemeClr val="tx2">
                    <a:lumMod val="50000"/>
                  </a:schemeClr>
                </a:solidFill>
                <a:hlinkClick r:id="rId9"/>
              </a:rPr>
              <a:t>://</a:t>
            </a:r>
            <a:r>
              <a:rPr lang="en-US" sz="1600" u="sng" dirty="0" err="1" smtClean="0">
                <a:solidFill>
                  <a:schemeClr val="tx2">
                    <a:lumMod val="50000"/>
                  </a:schemeClr>
                </a:solidFill>
                <a:hlinkClick r:id="rId9"/>
              </a:rPr>
              <a:t>centeroko</a:t>
            </a:r>
            <a:r>
              <a:rPr lang="ru-RU" sz="1600" u="sng" dirty="0" smtClean="0">
                <a:solidFill>
                  <a:schemeClr val="tx2">
                    <a:lumMod val="50000"/>
                  </a:schemeClr>
                </a:solidFill>
                <a:hlinkClick r:id="rId9"/>
              </a:rPr>
              <a:t>.</a:t>
            </a:r>
            <a:r>
              <a:rPr lang="en-US" sz="1600" u="sng" dirty="0" err="1" smtClean="0">
                <a:solidFill>
                  <a:schemeClr val="tx2">
                    <a:lumMod val="50000"/>
                  </a:schemeClr>
                </a:solidFill>
                <a:hlinkClick r:id="rId9"/>
              </a:rPr>
              <a:t>ru</a:t>
            </a:r>
            <a:r>
              <a:rPr lang="en-AU" sz="1600" dirty="0" smtClean="0">
                <a:solidFill>
                  <a:schemeClr val="tx2">
                    <a:lumMod val="50000"/>
                  </a:schemeClr>
                </a:solidFill>
              </a:rPr>
              <a:t> </a:t>
            </a:r>
            <a:r>
              <a:rPr lang="ru-RU" sz="1600" dirty="0" smtClean="0">
                <a:solidFill>
                  <a:schemeClr val="tx2">
                    <a:lumMod val="50000"/>
                  </a:schemeClr>
                </a:solidFill>
              </a:rPr>
              <a:t>тел.: +7-495-621-76-36 – Ковалева Галина Сергеевна  (электронная почта – </a:t>
            </a:r>
            <a:r>
              <a:rPr lang="en-US" sz="1600" u="sng" dirty="0" err="1" smtClean="0">
                <a:solidFill>
                  <a:schemeClr val="tx2">
                    <a:lumMod val="50000"/>
                  </a:schemeClr>
                </a:solidFill>
                <a:hlinkClick r:id="rId10"/>
              </a:rPr>
              <a:t>centeroko</a:t>
            </a:r>
            <a:r>
              <a:rPr lang="ru-RU" sz="1600" u="sng" dirty="0" smtClean="0">
                <a:solidFill>
                  <a:schemeClr val="tx2">
                    <a:lumMod val="50000"/>
                  </a:schemeClr>
                </a:solidFill>
                <a:hlinkClick r:id="rId10"/>
              </a:rPr>
              <a:t>@</a:t>
            </a:r>
            <a:r>
              <a:rPr lang="en-US" sz="1600" u="sng" dirty="0" smtClean="0">
                <a:solidFill>
                  <a:schemeClr val="tx2">
                    <a:lumMod val="50000"/>
                  </a:schemeClr>
                </a:solidFill>
                <a:hlinkClick r:id="rId10"/>
              </a:rPr>
              <a:t>mail</a:t>
            </a:r>
            <a:r>
              <a:rPr lang="ru-RU" sz="1600" u="sng" dirty="0" smtClean="0">
                <a:solidFill>
                  <a:schemeClr val="tx2">
                    <a:lumMod val="50000"/>
                  </a:schemeClr>
                </a:solidFill>
                <a:hlinkClick r:id="rId10"/>
              </a:rPr>
              <a:t>.</a:t>
            </a:r>
            <a:r>
              <a:rPr lang="en-US" sz="1600" u="sng" dirty="0" err="1" smtClean="0">
                <a:solidFill>
                  <a:schemeClr val="tx2">
                    <a:lumMod val="50000"/>
                  </a:schemeClr>
                </a:solidFill>
                <a:hlinkClick r:id="rId10"/>
              </a:rPr>
              <a:t>ru</a:t>
            </a:r>
            <a:r>
              <a:rPr lang="ru-RU" sz="1600" dirty="0" smtClean="0">
                <a:solidFill>
                  <a:schemeClr val="tx2">
                    <a:lumMod val="50000"/>
                  </a:schemeClr>
                </a:solidFill>
              </a:rPr>
              <a:t>)</a:t>
            </a:r>
          </a:p>
          <a:p>
            <a:pPr algn="ctr"/>
            <a:endParaRPr lang="ru-RU" sz="1600" dirty="0">
              <a:solidFill>
                <a:schemeClr val="tx2">
                  <a:lumMod val="50000"/>
                </a:schemeClr>
              </a:solidFill>
            </a:endParaRPr>
          </a:p>
        </p:txBody>
      </p:sp>
      <p:pic>
        <p:nvPicPr>
          <p:cNvPr id="12" name="Picture 3"/>
          <p:cNvPicPr>
            <a:picLocks noChangeAspect="1" noChangeArrowheads="1"/>
          </p:cNvPicPr>
          <p:nvPr/>
        </p:nvPicPr>
        <p:blipFill>
          <a:blip r:embed="rId11" cstate="print"/>
          <a:srcRect/>
          <a:stretch>
            <a:fillRect/>
          </a:stretch>
        </p:blipFill>
        <p:spPr bwMode="auto">
          <a:xfrm>
            <a:off x="323801" y="3294162"/>
            <a:ext cx="5760640" cy="3456384"/>
          </a:xfrm>
          <a:prstGeom prst="rect">
            <a:avLst/>
          </a:prstGeom>
          <a:noFill/>
          <a:ln w="9525">
            <a:noFill/>
            <a:miter lim="800000"/>
            <a:headEnd/>
            <a:tailEnd/>
          </a:ln>
        </p:spPr>
      </p:pic>
      <p:pic>
        <p:nvPicPr>
          <p:cNvPr id="13" name="Picture 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228457" y="3294162"/>
            <a:ext cx="5457627" cy="3456384"/>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34317" y="763263"/>
            <a:ext cx="9104742" cy="1179139"/>
          </a:xfrm>
        </p:spPr>
        <p:txBody>
          <a:bodyPr>
            <a:normAutofit/>
          </a:bodyPr>
          <a:lstStyle/>
          <a:p>
            <a:pPr eaLnBrk="1" hangingPunct="1"/>
            <a:r>
              <a:rPr lang="ru-RU" dirty="0">
                <a:solidFill>
                  <a:srgbClr val="A50021"/>
                </a:solidFill>
              </a:rPr>
              <a:t>Спасибо за внимание!</a:t>
            </a:r>
          </a:p>
        </p:txBody>
      </p:sp>
      <p:sp>
        <p:nvSpPr>
          <p:cNvPr id="59396" name="Номер слайда 3"/>
          <p:cNvSpPr>
            <a:spLocks noGrp="1"/>
          </p:cNvSpPr>
          <p:nvPr>
            <p:ph type="sldNum" sz="quarter" idx="4294967295"/>
          </p:nvPr>
        </p:nvSpPr>
        <p:spPr>
          <a:xfrm>
            <a:off x="8010138" y="6640325"/>
            <a:ext cx="2228921" cy="381438"/>
          </a:xfrm>
          <a:prstGeom prst="rect">
            <a:avLst/>
          </a:prstGeom>
          <a:noFill/>
        </p:spPr>
        <p:txBody>
          <a:bodyPr vert="horz" lIns="80260" tIns="40130" rIns="80260" bIns="40130" rtlCol="0" anchor="ctr"/>
          <a:lstStyle/>
          <a:p>
            <a:fld id="{3794D34D-6F29-4C4A-96B0-9B0417D6C66B}" type="slidenum">
              <a:rPr lang="ru-RU" smtClean="0"/>
              <a:pPr/>
              <a:t>98</a:t>
            </a:fld>
            <a:endParaRPr lang="ru-RU" smtClean="0"/>
          </a:p>
        </p:txBody>
      </p:sp>
      <p:pic>
        <p:nvPicPr>
          <p:cNvPr id="5" name="Рисунок 7"/>
          <p:cNvPicPr preferRelativeResize="0">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92753" y="2452259"/>
            <a:ext cx="2389904" cy="3302689"/>
          </a:xfrm>
          <a:prstGeom prst="rect">
            <a:avLst/>
          </a:prstGeom>
          <a:noFill/>
          <a:ln w="9525">
            <a:noFill/>
            <a:miter lim="800000"/>
            <a:headEnd/>
            <a:tailEnd/>
          </a:ln>
        </p:spPr>
      </p:pic>
      <p:sp>
        <p:nvSpPr>
          <p:cNvPr id="6" name="Скругленный прямоугольник 5"/>
          <p:cNvSpPr/>
          <p:nvPr/>
        </p:nvSpPr>
        <p:spPr>
          <a:xfrm>
            <a:off x="611833" y="2452259"/>
            <a:ext cx="7848872" cy="3168352"/>
          </a:xfrm>
          <a:prstGeom prst="roundRect">
            <a:avLst/>
          </a:prstGeom>
          <a:noFill/>
        </p:spPr>
        <p:style>
          <a:lnRef idx="2">
            <a:schemeClr val="accent2"/>
          </a:lnRef>
          <a:fillRef idx="1">
            <a:schemeClr val="lt1"/>
          </a:fillRef>
          <a:effectRef idx="0">
            <a:schemeClr val="accent2"/>
          </a:effectRef>
          <a:fontRef idx="minor">
            <a:schemeClr val="dk1"/>
          </a:fontRef>
        </p:style>
        <p:txBody>
          <a:bodyPr tIns="360000" rtlCol="0" anchor="ctr"/>
          <a:lstStyle/>
          <a:p>
            <a:r>
              <a:rPr lang="ru-RU" sz="2800" dirty="0" smtClean="0">
                <a:solidFill>
                  <a:schemeClr val="tx2">
                    <a:lumMod val="50000"/>
                  </a:schemeClr>
                </a:solidFill>
              </a:rPr>
              <a:t>Презентация подготовлена сотрудниками Центра оценки </a:t>
            </a:r>
            <a:r>
              <a:rPr lang="ru-RU" sz="2800" dirty="0">
                <a:solidFill>
                  <a:schemeClr val="tx2">
                    <a:lumMod val="50000"/>
                  </a:schemeClr>
                </a:solidFill>
              </a:rPr>
              <a:t>качества </a:t>
            </a:r>
            <a:r>
              <a:rPr lang="ru-RU" sz="2800" dirty="0" smtClean="0">
                <a:solidFill>
                  <a:schemeClr val="tx2">
                    <a:lumMod val="50000"/>
                  </a:schemeClr>
                </a:solidFill>
              </a:rPr>
              <a:t>образования </a:t>
            </a:r>
            <a:r>
              <a:rPr lang="ru-RU" sz="2800" dirty="0">
                <a:solidFill>
                  <a:schemeClr val="tx2">
                    <a:lumMod val="50000"/>
                  </a:schemeClr>
                </a:solidFill>
              </a:rPr>
              <a:t>Института стратегии развития образования  РАО</a:t>
            </a:r>
            <a:endParaRPr lang="ru-RU" sz="2800" dirty="0" smtClean="0">
              <a:solidFill>
                <a:schemeClr val="tx2">
                  <a:lumMod val="50000"/>
                </a:schemeClr>
              </a:solidFill>
            </a:endParaRPr>
          </a:p>
          <a:p>
            <a:r>
              <a:rPr lang="ru-RU" sz="2800" dirty="0" smtClean="0">
                <a:solidFill>
                  <a:schemeClr val="tx2">
                    <a:lumMod val="50000"/>
                  </a:schemeClr>
                </a:solidFill>
              </a:rPr>
              <a:t>электронная почта – </a:t>
            </a:r>
            <a:r>
              <a:rPr lang="en-US" sz="2800" u="sng" dirty="0" err="1" smtClean="0">
                <a:solidFill>
                  <a:schemeClr val="tx2">
                    <a:lumMod val="50000"/>
                  </a:schemeClr>
                </a:solidFill>
                <a:hlinkClick r:id="rId4"/>
              </a:rPr>
              <a:t>centeroko</a:t>
            </a:r>
            <a:r>
              <a:rPr lang="ru-RU" sz="2800" u="sng" dirty="0" smtClean="0">
                <a:solidFill>
                  <a:schemeClr val="tx2">
                    <a:lumMod val="50000"/>
                  </a:schemeClr>
                </a:solidFill>
                <a:hlinkClick r:id="rId4"/>
              </a:rPr>
              <a:t>@</a:t>
            </a:r>
            <a:r>
              <a:rPr lang="en-US" sz="2800" u="sng" dirty="0" smtClean="0">
                <a:solidFill>
                  <a:schemeClr val="tx2">
                    <a:lumMod val="50000"/>
                  </a:schemeClr>
                </a:solidFill>
                <a:hlinkClick r:id="rId4"/>
              </a:rPr>
              <a:t>mail</a:t>
            </a:r>
            <a:r>
              <a:rPr lang="ru-RU" sz="2800" u="sng" dirty="0" smtClean="0">
                <a:solidFill>
                  <a:schemeClr val="tx2">
                    <a:lumMod val="50000"/>
                  </a:schemeClr>
                </a:solidFill>
                <a:hlinkClick r:id="rId4"/>
              </a:rPr>
              <a:t>.</a:t>
            </a:r>
            <a:r>
              <a:rPr lang="en-US" sz="2800" u="sng" dirty="0" err="1" smtClean="0">
                <a:solidFill>
                  <a:schemeClr val="tx2">
                    <a:lumMod val="50000"/>
                  </a:schemeClr>
                </a:solidFill>
                <a:hlinkClick r:id="rId4"/>
              </a:rPr>
              <a:t>ru</a:t>
            </a:r>
            <a:endParaRPr lang="en-US" sz="2800" u="sng" dirty="0" smtClean="0">
              <a:solidFill>
                <a:schemeClr val="tx2">
                  <a:lumMod val="50000"/>
                </a:schemeClr>
              </a:solidFill>
            </a:endParaRPr>
          </a:p>
          <a:p>
            <a:r>
              <a:rPr lang="ru-RU" sz="2800" dirty="0" smtClean="0">
                <a:solidFill>
                  <a:schemeClr val="tx2">
                    <a:lumMod val="50000"/>
                  </a:schemeClr>
                </a:solidFill>
              </a:rPr>
              <a:t>Тел</a:t>
            </a:r>
            <a:r>
              <a:rPr lang="ru-RU" sz="2800" dirty="0">
                <a:solidFill>
                  <a:schemeClr val="tx2">
                    <a:lumMod val="50000"/>
                  </a:schemeClr>
                </a:solidFill>
              </a:rPr>
              <a:t>.: +</a:t>
            </a:r>
            <a:r>
              <a:rPr lang="ru-RU" sz="2800" dirty="0" smtClean="0">
                <a:solidFill>
                  <a:schemeClr val="tx2">
                    <a:lumMod val="50000"/>
                  </a:schemeClr>
                </a:solidFill>
              </a:rPr>
              <a:t>7-495-621-76-36 </a:t>
            </a:r>
            <a:endParaRPr lang="ru-RU" sz="2800" dirty="0">
              <a:solidFill>
                <a:schemeClr val="tx2">
                  <a:lumMod val="50000"/>
                </a:schemeClr>
              </a:solidFill>
            </a:endParaRPr>
          </a:p>
        </p:txBody>
      </p:sp>
    </p:spTree>
    <p:extLst>
      <p:ext uri="{BB962C8B-B14F-4D97-AF65-F5344CB8AC3E}">
        <p14:creationId xmlns:p14="http://schemas.microsoft.com/office/powerpoint/2010/main" val="381496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13348</TotalTime>
  <Words>11369</Words>
  <Application>Microsoft Office PowerPoint</Application>
  <PresentationFormat>Произвольный</PresentationFormat>
  <Paragraphs>1184</Paragraphs>
  <Slides>98</Slides>
  <Notes>98</Notes>
  <HiddenSlides>0</HiddenSlides>
  <MMClips>0</MMClips>
  <ScaleCrop>false</ScaleCrop>
  <HeadingPairs>
    <vt:vector size="8" baseType="variant">
      <vt:variant>
        <vt:lpstr>Использованные шрифты</vt:lpstr>
      </vt:variant>
      <vt:variant>
        <vt:i4>18</vt:i4>
      </vt:variant>
      <vt:variant>
        <vt:lpstr>Тема</vt:lpstr>
      </vt:variant>
      <vt:variant>
        <vt:i4>1</vt:i4>
      </vt:variant>
      <vt:variant>
        <vt:lpstr>Внедренные серверы OLE</vt:lpstr>
      </vt:variant>
      <vt:variant>
        <vt:i4>2</vt:i4>
      </vt:variant>
      <vt:variant>
        <vt:lpstr>Заголовки слайдов</vt:lpstr>
      </vt:variant>
      <vt:variant>
        <vt:i4>98</vt:i4>
      </vt:variant>
    </vt:vector>
  </HeadingPairs>
  <TitlesOfParts>
    <vt:vector size="119" baseType="lpstr">
      <vt:lpstr>ＭＳ Ｐゴシック</vt:lpstr>
      <vt:lpstr>Arial</vt:lpstr>
      <vt:lpstr>Arial Black</vt:lpstr>
      <vt:lpstr>Calibri</vt:lpstr>
      <vt:lpstr>Calibri Light</vt:lpstr>
      <vt:lpstr>Cambria</vt:lpstr>
      <vt:lpstr>Droid Sans Fallback</vt:lpstr>
      <vt:lpstr>Gotham Pro</vt:lpstr>
      <vt:lpstr>Gotham Pro Black</vt:lpstr>
      <vt:lpstr>Mangal</vt:lpstr>
      <vt:lpstr>Open Sans</vt:lpstr>
      <vt:lpstr>Open Sans Light</vt:lpstr>
      <vt:lpstr>Roboto Light</vt:lpstr>
      <vt:lpstr>Symbol</vt:lpstr>
      <vt:lpstr>Times New Roman</vt:lpstr>
      <vt:lpstr>Trebuchet MS</vt:lpstr>
      <vt:lpstr>Verdana</vt:lpstr>
      <vt:lpstr>Wingdings</vt:lpstr>
      <vt:lpstr>Тема Office</vt:lpstr>
      <vt:lpstr>Точечный рисунок</vt:lpstr>
      <vt:lpstr>Слайд think-cell</vt:lpstr>
      <vt:lpstr>Презентация PowerPoint</vt:lpstr>
      <vt:lpstr>Вопросы для обсуждения</vt:lpstr>
      <vt:lpstr>Основания для оптимизма</vt:lpstr>
      <vt:lpstr>   Из указа Президента России от 7 мая 2018 года:  Правительству РФ поручено обеспечить глобальную конкурентоспособность российского образования, вхождение Российской Федерации в число 10 ведущих стран мира по качеству общего образования. </vt:lpstr>
      <vt:lpstr>Презентация PowerPoint</vt:lpstr>
      <vt:lpstr>Функциональная грамотность  (определение 1)</vt:lpstr>
      <vt:lpstr>Функциональная грамотность  (определение 2)</vt:lpstr>
      <vt:lpstr>Функциональная грамотность (определение 3)</vt:lpstr>
      <vt:lpstr>Функциональная грамотность (определение 4)</vt:lpstr>
      <vt:lpstr>Презентация PowerPoint</vt:lpstr>
      <vt:lpstr>Результаты российских учащихся  по отдельным областям содержания образования (2015-2016 годы)</vt:lpstr>
      <vt:lpstr>Динамика результатов российских учащихся за период с 1995 по 2016 годы</vt:lpstr>
      <vt:lpstr>Приоритетное направление в обеспечении конкурентоспособности российского образования –  повышение эффективности</vt:lpstr>
      <vt:lpstr>Презентация PowerPoint</vt:lpstr>
      <vt:lpstr>Механизмы повышения качества общего образования в России</vt:lpstr>
      <vt:lpstr>Содержательная и критериальная основа совершенствования и оценки качества образования</vt:lpstr>
      <vt:lpstr>Главные детерминанты качества школьного образования</vt:lpstr>
      <vt:lpstr>Презентация PowerPoint</vt:lpstr>
      <vt:lpstr>Презентация PowerPoint</vt:lpstr>
      <vt:lpstr>Начало нового цикла исследования PISA -2021</vt:lpstr>
      <vt:lpstr>Презентация PowerPoint</vt:lpstr>
      <vt:lpstr>Основные положения проекта</vt:lpstr>
      <vt:lpstr>Презентация PowerPoint</vt:lpstr>
      <vt:lpstr>Механизмы эффективного проведения мониторинга формирования и оценки функциональной грамотности</vt:lpstr>
      <vt:lpstr>Основные этапы мониторинга формирования и оценки функциональной грамотности</vt:lpstr>
      <vt:lpstr>Этапы проведения мониторинга</vt:lpstr>
      <vt:lpstr>Разработанный инструментарий для апробации -  система заданий, включающая различные ситуации из реальной жизни</vt:lpstr>
      <vt:lpstr>Презентация PowerPoint</vt:lpstr>
      <vt:lpstr>Основные направления формирования функциональной грамотности, разрабатываемые в рамках проекта </vt:lpstr>
      <vt:lpstr>Особенности заданий для оценки функциональной грамотности</vt:lpstr>
      <vt:lpstr>Основные критерии отбора заданий для формирования и оценки функциональной грамотности</vt:lpstr>
      <vt:lpstr>Презентация PowerPoint</vt:lpstr>
      <vt:lpstr>Математическая грамотность</vt:lpstr>
      <vt:lpstr>Определение</vt:lpstr>
      <vt:lpstr>PISA-2021</vt:lpstr>
      <vt:lpstr>Структура оценки математической грамотности </vt:lpstr>
      <vt:lpstr>Недостатки в овладении  метапредметными умениями</vt:lpstr>
      <vt:lpstr>«Мягкий» мониторинг</vt:lpstr>
      <vt:lpstr>Структура блока для мониторинга математической грамотности </vt:lpstr>
      <vt:lpstr>Пример «Тормозной путь». 7 класс</vt:lpstr>
      <vt:lpstr>Презентация PowerPoint</vt:lpstr>
      <vt:lpstr>Характеристики задания «Тормозной путь»</vt:lpstr>
      <vt:lpstr>Апробация. Результаты</vt:lpstr>
      <vt:lpstr>Формирование МГ. Что  делать? </vt:lpstr>
      <vt:lpstr>  ЧИТАТЕЛЬСКАЯ ГРАМОТНОСТЬ</vt:lpstr>
      <vt:lpstr>Читательская грамотность</vt:lpstr>
      <vt:lpstr>Оценка читательской грамотности (исследование PISA)</vt:lpstr>
      <vt:lpstr>Оценка читательской грамотности (Мониторинг формирования функциональной грамотности)</vt:lpstr>
      <vt:lpstr>Презентация PowerPoint</vt:lpstr>
      <vt:lpstr>Требования к текстам :</vt:lpstr>
      <vt:lpstr>Описание заданий блока  «Читательская грамотность»</vt:lpstr>
      <vt:lpstr>Блок заданий по читательской грамотности  для 5-ого класса: «Необычный путешественник»</vt:lpstr>
      <vt:lpstr>Пример задания для 5 класса</vt:lpstr>
      <vt:lpstr>Блок заданий по читательской грамотности  для 7-ого класса: «Погружение»</vt:lpstr>
      <vt:lpstr>Презентация PowerPoint</vt:lpstr>
      <vt:lpstr> Предварительные выводы по результатам апробации. Проблемы и рекомендации </vt:lpstr>
      <vt:lpstr>Презентация PowerPoint</vt:lpstr>
      <vt:lpstr>Естественнонаучная грамотность </vt:lpstr>
      <vt:lpstr>Что такое естественнонаучная грамотность?</vt:lpstr>
      <vt:lpstr>Средство оценки естественнонаучной грамотности – специальные задания, “know how” PISA   Эти задания направлены на оценку компетенций, характеризующих естественнонаучную грамотность, и основываются на реальных жизненных ситуациях.  </vt:lpstr>
      <vt:lpstr>У наших 4-классников спрашивают то, чему их не учат.          И они отвечают!</vt:lpstr>
      <vt:lpstr>Первые результаты апробации</vt:lpstr>
      <vt:lpstr>Как использовать задания в учебном процессе?</vt:lpstr>
      <vt:lpstr>Презентация PowerPoint</vt:lpstr>
      <vt:lpstr>Финансовая грамотность</vt:lpstr>
      <vt:lpstr>Финансовая грамотность  </vt:lpstr>
      <vt:lpstr>Презентация PowerPoint</vt:lpstr>
      <vt:lpstr>Финансовая грамотность    Разработка формирующих измерительных материалов для мониторинга функциональной грамотности: тематика сюжетов (ситуаций) и познавательные умения</vt:lpstr>
      <vt:lpstr>Презентация PowerPoint</vt:lpstr>
      <vt:lpstr>Презентация PowerPoint</vt:lpstr>
      <vt:lpstr>Глобальные компетенции</vt:lpstr>
      <vt:lpstr>Определение глобальной компетентности</vt:lpstr>
      <vt:lpstr>Структура глобальной компетентности</vt:lpstr>
      <vt:lpstr>Овладение глобальной компетентностью выражается в способности</vt:lpstr>
      <vt:lpstr>Глобальные компетенции как особый компонент в системе функциональной грамотности</vt:lpstr>
      <vt:lpstr>Иллюстрация модели глобальных компетенций как совокупности взаимосвязанных компонентов (пример 2018 г.)</vt:lpstr>
      <vt:lpstr>Что разрабатывалось?  </vt:lpstr>
      <vt:lpstr>  Содержательные области    </vt:lpstr>
      <vt:lpstr>Условия целенаправленного формирования  глобальной компетентности</vt:lpstr>
      <vt:lpstr>Презентация PowerPoint</vt:lpstr>
      <vt:lpstr>Креативное мышление: понятие</vt:lpstr>
      <vt:lpstr>Модель оценки креативного мышления в исследовании PISA: оцениваемые тематические области</vt:lpstr>
      <vt:lpstr>Креативное мышление: модель оценки</vt:lpstr>
      <vt:lpstr>Креативное мышление (примеры заданий)</vt:lpstr>
      <vt:lpstr>Оценка креативного мышления – новое направление в оценке функциональной грамотности.  Первые результаты апробации</vt:lpstr>
      <vt:lpstr>Общие  итоги апробации</vt:lpstr>
      <vt:lpstr>Презентация PowerPoint</vt:lpstr>
      <vt:lpstr>Что подготовлено к учебному году </vt:lpstr>
      <vt:lpstr>Презентация PowerPoint</vt:lpstr>
      <vt:lpstr>Презентация PowerPoint</vt:lpstr>
      <vt:lpstr>https://myskills.ru/account/login</vt:lpstr>
      <vt:lpstr>Публикации (1)</vt:lpstr>
      <vt:lpstr>Презентация PowerPoint</vt:lpstr>
      <vt:lpstr>Система повышения квалификации педагогических кадров</vt:lpstr>
      <vt:lpstr>Готовность регионов  к участию в мониторинге формирования функциональной грамотности (МФФГ)</vt:lpstr>
      <vt:lpstr>Международные методические семинары по вопросам обновления методов обучения в формировании функциональной грамотности обучаемых </vt:lpstr>
      <vt:lpstr>Для дополнительной информации</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Victoria Baranova</dc:creator>
  <cp:lastModifiedBy>31-6</cp:lastModifiedBy>
  <cp:revision>451</cp:revision>
  <dcterms:created xsi:type="dcterms:W3CDTF">2016-12-10T16:25:45Z</dcterms:created>
  <dcterms:modified xsi:type="dcterms:W3CDTF">2023-03-06T02:55:16Z</dcterms:modified>
</cp:coreProperties>
</file>